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Lst>
  <p:notesMasterIdLst>
    <p:notesMasterId r:id="rId23"/>
  </p:notesMasterIdLst>
  <p:sldIdLst>
    <p:sldId id="258" r:id="rId2"/>
    <p:sldId id="267" r:id="rId3"/>
    <p:sldId id="271" r:id="rId4"/>
    <p:sldId id="261" r:id="rId5"/>
    <p:sldId id="274" r:id="rId6"/>
    <p:sldId id="275" r:id="rId7"/>
    <p:sldId id="281" r:id="rId8"/>
    <p:sldId id="276" r:id="rId9"/>
    <p:sldId id="277" r:id="rId10"/>
    <p:sldId id="278" r:id="rId11"/>
    <p:sldId id="279" r:id="rId12"/>
    <p:sldId id="280" r:id="rId13"/>
    <p:sldId id="264" r:id="rId14"/>
    <p:sldId id="260" r:id="rId15"/>
    <p:sldId id="265" r:id="rId16"/>
    <p:sldId id="262" r:id="rId17"/>
    <p:sldId id="282" r:id="rId18"/>
    <p:sldId id="269" r:id="rId19"/>
    <p:sldId id="268" r:id="rId20"/>
    <p:sldId id="266" r:id="rId21"/>
    <p:sldId id="272" r:id="rId22"/>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8A0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557" autoAdjust="0"/>
  </p:normalViewPr>
  <p:slideViewPr>
    <p:cSldViewPr snapToGrid="0" snapToObjects="1">
      <p:cViewPr>
        <p:scale>
          <a:sx n="85" d="100"/>
          <a:sy n="85" d="100"/>
        </p:scale>
        <p:origin x="-2370" y="-79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EEEFBA-17EF-1E4E-B1A7-170F583B22F0}"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nl-NL"/>
        </a:p>
      </dgm:t>
    </dgm:pt>
    <dgm:pt modelId="{6EDF6F8F-6D05-AD48-BB50-6C0C00598E38}">
      <dgm:prSet/>
      <dgm:spPr>
        <a:solidFill>
          <a:srgbClr val="2A8A0F"/>
        </a:solidFill>
        <a:effectLst/>
      </dgm:spPr>
      <dgm:t>
        <a:bodyPr/>
        <a:lstStyle/>
        <a:p>
          <a:pPr rtl="0"/>
          <a:r>
            <a:rPr lang="nl-NL" dirty="0" smtClean="0"/>
            <a:t>Host</a:t>
          </a:r>
          <a:endParaRPr lang="nl-NL" dirty="0"/>
        </a:p>
      </dgm:t>
    </dgm:pt>
    <dgm:pt modelId="{A70C9802-00FD-D448-B6CA-B99069B81CDE}" type="parTrans" cxnId="{A98013EA-AB2B-0C45-A9A3-B57997538104}">
      <dgm:prSet/>
      <dgm:spPr/>
      <dgm:t>
        <a:bodyPr/>
        <a:lstStyle/>
        <a:p>
          <a:endParaRPr lang="nl-NL"/>
        </a:p>
      </dgm:t>
    </dgm:pt>
    <dgm:pt modelId="{ACA7C814-83D6-CF4C-ACA0-586D244B1FED}" type="sibTrans" cxnId="{A98013EA-AB2B-0C45-A9A3-B57997538104}">
      <dgm:prSet/>
      <dgm:spPr/>
      <dgm:t>
        <a:bodyPr/>
        <a:lstStyle/>
        <a:p>
          <a:endParaRPr lang="nl-NL"/>
        </a:p>
      </dgm:t>
    </dgm:pt>
    <dgm:pt modelId="{CFE3CDE5-9727-744C-8C21-2D80AA18CC13}">
      <dgm:prSet/>
      <dgm:spPr>
        <a:solidFill>
          <a:srgbClr val="2A8A0F"/>
        </a:solidFill>
        <a:effectLst/>
      </dgm:spPr>
      <dgm:t>
        <a:bodyPr/>
        <a:lstStyle/>
        <a:p>
          <a:pPr rtl="0"/>
          <a:r>
            <a:rPr lang="nl-NL" dirty="0" err="1" smtClean="0"/>
            <a:t>Guest</a:t>
          </a:r>
          <a:endParaRPr lang="nl-NL" dirty="0"/>
        </a:p>
      </dgm:t>
    </dgm:pt>
    <dgm:pt modelId="{68BACEE2-9CFA-BB49-ACE9-93B3696F3248}" type="parTrans" cxnId="{C696D25D-020F-3A44-BB42-53419945E441}">
      <dgm:prSet/>
      <dgm:spPr/>
      <dgm:t>
        <a:bodyPr/>
        <a:lstStyle/>
        <a:p>
          <a:endParaRPr lang="nl-NL"/>
        </a:p>
      </dgm:t>
    </dgm:pt>
    <dgm:pt modelId="{DA28F2CF-42E7-F843-8EF1-788DA423097D}" type="sibTrans" cxnId="{C696D25D-020F-3A44-BB42-53419945E441}">
      <dgm:prSet/>
      <dgm:spPr>
        <a:solidFill>
          <a:srgbClr val="2A8A0F"/>
        </a:solidFill>
        <a:effectLst/>
      </dgm:spPr>
      <dgm:t>
        <a:bodyPr/>
        <a:lstStyle/>
        <a:p>
          <a:endParaRPr lang="nl-NL"/>
        </a:p>
      </dgm:t>
    </dgm:pt>
    <dgm:pt modelId="{8F92915D-B796-FC4A-AF50-1447C5793814}" type="pres">
      <dgm:prSet presAssocID="{EFEEEFBA-17EF-1E4E-B1A7-170F583B22F0}" presName="Name0" presStyleCnt="0">
        <dgm:presLayoutVars>
          <dgm:dir/>
          <dgm:resizeHandles val="exact"/>
        </dgm:presLayoutVars>
      </dgm:prSet>
      <dgm:spPr/>
      <dgm:t>
        <a:bodyPr/>
        <a:lstStyle/>
        <a:p>
          <a:endParaRPr lang="nl-NL"/>
        </a:p>
      </dgm:t>
    </dgm:pt>
    <dgm:pt modelId="{59A2F09D-CC89-A449-B54D-9E71414CB597}" type="pres">
      <dgm:prSet presAssocID="{6EDF6F8F-6D05-AD48-BB50-6C0C00598E38}" presName="node" presStyleLbl="node1" presStyleIdx="0" presStyleCnt="2">
        <dgm:presLayoutVars>
          <dgm:bulletEnabled val="1"/>
        </dgm:presLayoutVars>
      </dgm:prSet>
      <dgm:spPr/>
      <dgm:t>
        <a:bodyPr/>
        <a:lstStyle/>
        <a:p>
          <a:endParaRPr lang="nl-NL"/>
        </a:p>
      </dgm:t>
    </dgm:pt>
    <dgm:pt modelId="{2FC573CB-1755-FE4B-9C62-6D6219467701}" type="pres">
      <dgm:prSet presAssocID="{ACA7C814-83D6-CF4C-ACA0-586D244B1FED}" presName="sibTrans" presStyleLbl="sibTrans2D1" presStyleIdx="0" presStyleCnt="2"/>
      <dgm:spPr/>
      <dgm:t>
        <a:bodyPr/>
        <a:lstStyle/>
        <a:p>
          <a:endParaRPr lang="nl-NL"/>
        </a:p>
      </dgm:t>
    </dgm:pt>
    <dgm:pt modelId="{990BEA96-7C99-304A-83BA-A0577CAA987A}" type="pres">
      <dgm:prSet presAssocID="{ACA7C814-83D6-CF4C-ACA0-586D244B1FED}" presName="connectorText" presStyleLbl="sibTrans2D1" presStyleIdx="0" presStyleCnt="2"/>
      <dgm:spPr/>
      <dgm:t>
        <a:bodyPr/>
        <a:lstStyle/>
        <a:p>
          <a:endParaRPr lang="nl-NL"/>
        </a:p>
      </dgm:t>
    </dgm:pt>
    <dgm:pt modelId="{4F2BEBEC-DA16-5E4D-8A90-5B2EC3F92901}" type="pres">
      <dgm:prSet presAssocID="{CFE3CDE5-9727-744C-8C21-2D80AA18CC13}" presName="node" presStyleLbl="node1" presStyleIdx="1" presStyleCnt="2">
        <dgm:presLayoutVars>
          <dgm:bulletEnabled val="1"/>
        </dgm:presLayoutVars>
      </dgm:prSet>
      <dgm:spPr/>
      <dgm:t>
        <a:bodyPr/>
        <a:lstStyle/>
        <a:p>
          <a:endParaRPr lang="nl-NL"/>
        </a:p>
      </dgm:t>
    </dgm:pt>
    <dgm:pt modelId="{F4D92979-0ADA-7043-BEE6-7961E9459F16}" type="pres">
      <dgm:prSet presAssocID="{DA28F2CF-42E7-F843-8EF1-788DA423097D}" presName="sibTrans" presStyleLbl="sibTrans2D1" presStyleIdx="1" presStyleCnt="2"/>
      <dgm:spPr/>
      <dgm:t>
        <a:bodyPr/>
        <a:lstStyle/>
        <a:p>
          <a:endParaRPr lang="nl-NL"/>
        </a:p>
      </dgm:t>
    </dgm:pt>
    <dgm:pt modelId="{45C59801-1FA2-2746-AA9F-84EE5D31AEC1}" type="pres">
      <dgm:prSet presAssocID="{DA28F2CF-42E7-F843-8EF1-788DA423097D}" presName="connectorText" presStyleLbl="sibTrans2D1" presStyleIdx="1" presStyleCnt="2"/>
      <dgm:spPr/>
      <dgm:t>
        <a:bodyPr/>
        <a:lstStyle/>
        <a:p>
          <a:endParaRPr lang="nl-NL"/>
        </a:p>
      </dgm:t>
    </dgm:pt>
  </dgm:ptLst>
  <dgm:cxnLst>
    <dgm:cxn modelId="{44D6CE80-45C9-9C45-A8E6-4EDAAABE3455}" type="presOf" srcId="{ACA7C814-83D6-CF4C-ACA0-586D244B1FED}" destId="{990BEA96-7C99-304A-83BA-A0577CAA987A}" srcOrd="1" destOrd="0" presId="urn:microsoft.com/office/officeart/2005/8/layout/cycle7"/>
    <dgm:cxn modelId="{47FBDF93-A2C0-454A-BECB-F8EA9E92C320}" type="presOf" srcId="{ACA7C814-83D6-CF4C-ACA0-586D244B1FED}" destId="{2FC573CB-1755-FE4B-9C62-6D6219467701}" srcOrd="0" destOrd="0" presId="urn:microsoft.com/office/officeart/2005/8/layout/cycle7"/>
    <dgm:cxn modelId="{A98013EA-AB2B-0C45-A9A3-B57997538104}" srcId="{EFEEEFBA-17EF-1E4E-B1A7-170F583B22F0}" destId="{6EDF6F8F-6D05-AD48-BB50-6C0C00598E38}" srcOrd="0" destOrd="0" parTransId="{A70C9802-00FD-D448-B6CA-B99069B81CDE}" sibTransId="{ACA7C814-83D6-CF4C-ACA0-586D244B1FED}"/>
    <dgm:cxn modelId="{9B825A54-651A-BC44-986F-7EACC90BBFFE}" type="presOf" srcId="{6EDF6F8F-6D05-AD48-BB50-6C0C00598E38}" destId="{59A2F09D-CC89-A449-B54D-9E71414CB597}" srcOrd="0" destOrd="0" presId="urn:microsoft.com/office/officeart/2005/8/layout/cycle7"/>
    <dgm:cxn modelId="{DA7847EA-6F23-464C-94F2-7980E5330123}" type="presOf" srcId="{EFEEEFBA-17EF-1E4E-B1A7-170F583B22F0}" destId="{8F92915D-B796-FC4A-AF50-1447C5793814}" srcOrd="0" destOrd="0" presId="urn:microsoft.com/office/officeart/2005/8/layout/cycle7"/>
    <dgm:cxn modelId="{322AF843-F6F0-924D-8839-38CD9FEEB2FD}" type="presOf" srcId="{CFE3CDE5-9727-744C-8C21-2D80AA18CC13}" destId="{4F2BEBEC-DA16-5E4D-8A90-5B2EC3F92901}" srcOrd="0" destOrd="0" presId="urn:microsoft.com/office/officeart/2005/8/layout/cycle7"/>
    <dgm:cxn modelId="{C696D25D-020F-3A44-BB42-53419945E441}" srcId="{EFEEEFBA-17EF-1E4E-B1A7-170F583B22F0}" destId="{CFE3CDE5-9727-744C-8C21-2D80AA18CC13}" srcOrd="1" destOrd="0" parTransId="{68BACEE2-9CFA-BB49-ACE9-93B3696F3248}" sibTransId="{DA28F2CF-42E7-F843-8EF1-788DA423097D}"/>
    <dgm:cxn modelId="{D865A897-25DD-B347-8F3C-D0E5FCC784F8}" type="presOf" srcId="{DA28F2CF-42E7-F843-8EF1-788DA423097D}" destId="{F4D92979-0ADA-7043-BEE6-7961E9459F16}" srcOrd="0" destOrd="0" presId="urn:microsoft.com/office/officeart/2005/8/layout/cycle7"/>
    <dgm:cxn modelId="{58DCC29E-151B-7247-A7E9-E9E63409CAC9}" type="presOf" srcId="{DA28F2CF-42E7-F843-8EF1-788DA423097D}" destId="{45C59801-1FA2-2746-AA9F-84EE5D31AEC1}" srcOrd="1" destOrd="0" presId="urn:microsoft.com/office/officeart/2005/8/layout/cycle7"/>
    <dgm:cxn modelId="{31CB6D28-CD2A-114B-A7A8-B25F52AE4AE0}" type="presParOf" srcId="{8F92915D-B796-FC4A-AF50-1447C5793814}" destId="{59A2F09D-CC89-A449-B54D-9E71414CB597}" srcOrd="0" destOrd="0" presId="urn:microsoft.com/office/officeart/2005/8/layout/cycle7"/>
    <dgm:cxn modelId="{4BD1342E-C0E4-2248-B0A4-1ABD9B00DA42}" type="presParOf" srcId="{8F92915D-B796-FC4A-AF50-1447C5793814}" destId="{2FC573CB-1755-FE4B-9C62-6D6219467701}" srcOrd="1" destOrd="0" presId="urn:microsoft.com/office/officeart/2005/8/layout/cycle7"/>
    <dgm:cxn modelId="{D1A58203-42EF-1646-AB73-7C83FFCB3CC8}" type="presParOf" srcId="{2FC573CB-1755-FE4B-9C62-6D6219467701}" destId="{990BEA96-7C99-304A-83BA-A0577CAA987A}" srcOrd="0" destOrd="0" presId="urn:microsoft.com/office/officeart/2005/8/layout/cycle7"/>
    <dgm:cxn modelId="{EAC70E44-99F5-CD40-949A-3B8CAA08526C}" type="presParOf" srcId="{8F92915D-B796-FC4A-AF50-1447C5793814}" destId="{4F2BEBEC-DA16-5E4D-8A90-5B2EC3F92901}" srcOrd="2" destOrd="0" presId="urn:microsoft.com/office/officeart/2005/8/layout/cycle7"/>
    <dgm:cxn modelId="{B1F9F62D-B0F1-9B40-B088-DC413DEEAC23}" type="presParOf" srcId="{8F92915D-B796-FC4A-AF50-1447C5793814}" destId="{F4D92979-0ADA-7043-BEE6-7961E9459F16}" srcOrd="3" destOrd="0" presId="urn:microsoft.com/office/officeart/2005/8/layout/cycle7"/>
    <dgm:cxn modelId="{A43E4EB6-9774-4A46-ACE4-D9F3197300A9}" type="presParOf" srcId="{F4D92979-0ADA-7043-BEE6-7961E9459F16}" destId="{45C59801-1FA2-2746-AA9F-84EE5D31AEC1}" srcOrd="0" destOrd="0" presId="urn:microsoft.com/office/officeart/2005/8/layout/cycle7"/>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A99ED-1EC7-7448-B2EE-6952FA7E80E8}"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nl-NL"/>
        </a:p>
      </dgm:t>
    </dgm:pt>
    <dgm:pt modelId="{D6722B89-57AF-3B44-BC31-588B34CEB890}">
      <dgm:prSet/>
      <dgm:spPr>
        <a:solidFill>
          <a:srgbClr val="2A8A0F"/>
        </a:solidFill>
      </dgm:spPr>
      <dgm:t>
        <a:bodyPr/>
        <a:lstStyle/>
        <a:p>
          <a:pPr rtl="0"/>
          <a:r>
            <a:rPr lang="nl-NL" dirty="0" err="1" smtClean="0"/>
            <a:t>Personality</a:t>
          </a:r>
          <a:endParaRPr lang="nl-NL" dirty="0"/>
        </a:p>
      </dgm:t>
    </dgm:pt>
    <dgm:pt modelId="{4CBF3210-0290-2A4C-865B-BA667458CF31}" type="parTrans" cxnId="{B0217952-45DF-AB42-B868-73078D065ED5}">
      <dgm:prSet/>
      <dgm:spPr/>
      <dgm:t>
        <a:bodyPr/>
        <a:lstStyle/>
        <a:p>
          <a:endParaRPr lang="nl-NL"/>
        </a:p>
      </dgm:t>
    </dgm:pt>
    <dgm:pt modelId="{664C7989-E566-6540-B5E8-AA00EEEEBDC7}" type="sibTrans" cxnId="{B0217952-45DF-AB42-B868-73078D065ED5}">
      <dgm:prSet/>
      <dgm:spPr>
        <a:solidFill>
          <a:srgbClr val="2A8A0F"/>
        </a:solidFill>
      </dgm:spPr>
      <dgm:t>
        <a:bodyPr/>
        <a:lstStyle/>
        <a:p>
          <a:endParaRPr lang="nl-NL"/>
        </a:p>
      </dgm:t>
    </dgm:pt>
    <dgm:pt modelId="{D6DD4FE3-AE47-9C41-8AC1-7E68F481DCCC}">
      <dgm:prSet/>
      <dgm:spPr>
        <a:solidFill>
          <a:srgbClr val="2A8A0F"/>
        </a:solidFill>
      </dgm:spPr>
      <dgm:t>
        <a:bodyPr/>
        <a:lstStyle/>
        <a:p>
          <a:pPr rtl="0"/>
          <a:r>
            <a:rPr lang="nl-NL" dirty="0" err="1" smtClean="0"/>
            <a:t>Behavior</a:t>
          </a:r>
          <a:endParaRPr lang="nl-NL" dirty="0"/>
        </a:p>
      </dgm:t>
    </dgm:pt>
    <dgm:pt modelId="{BEB4D01F-406A-134E-B4AD-163DA7920C97}" type="parTrans" cxnId="{2EE8B428-FA6F-0C44-8ECA-9E6D7CB6730F}">
      <dgm:prSet/>
      <dgm:spPr/>
      <dgm:t>
        <a:bodyPr/>
        <a:lstStyle/>
        <a:p>
          <a:endParaRPr lang="nl-NL"/>
        </a:p>
      </dgm:t>
    </dgm:pt>
    <dgm:pt modelId="{BA551125-A480-EA42-9F53-096273C6E58A}" type="sibTrans" cxnId="{2EE8B428-FA6F-0C44-8ECA-9E6D7CB6730F}">
      <dgm:prSet/>
      <dgm:spPr/>
      <dgm:t>
        <a:bodyPr/>
        <a:lstStyle/>
        <a:p>
          <a:endParaRPr lang="nl-NL"/>
        </a:p>
      </dgm:t>
    </dgm:pt>
    <dgm:pt modelId="{48B06E2A-C54A-744D-9F2E-E95DCE44A68B}" type="pres">
      <dgm:prSet presAssocID="{956A99ED-1EC7-7448-B2EE-6952FA7E80E8}" presName="Name0" presStyleCnt="0">
        <dgm:presLayoutVars>
          <dgm:dir/>
          <dgm:resizeHandles val="exact"/>
        </dgm:presLayoutVars>
      </dgm:prSet>
      <dgm:spPr/>
      <dgm:t>
        <a:bodyPr/>
        <a:lstStyle/>
        <a:p>
          <a:endParaRPr lang="nl-NL"/>
        </a:p>
      </dgm:t>
    </dgm:pt>
    <dgm:pt modelId="{6E14947A-D3E5-AA40-AF69-26192792D507}" type="pres">
      <dgm:prSet presAssocID="{D6722B89-57AF-3B44-BC31-588B34CEB890}" presName="node" presStyleLbl="node1" presStyleIdx="0" presStyleCnt="2">
        <dgm:presLayoutVars>
          <dgm:bulletEnabled val="1"/>
        </dgm:presLayoutVars>
      </dgm:prSet>
      <dgm:spPr/>
      <dgm:t>
        <a:bodyPr/>
        <a:lstStyle/>
        <a:p>
          <a:endParaRPr lang="nl-NL"/>
        </a:p>
      </dgm:t>
    </dgm:pt>
    <dgm:pt modelId="{74FA8AA5-625D-8E48-A499-1139A5AF7B12}" type="pres">
      <dgm:prSet presAssocID="{664C7989-E566-6540-B5E8-AA00EEEEBDC7}" presName="sibTrans" presStyleLbl="sibTrans2D1" presStyleIdx="0" presStyleCnt="1"/>
      <dgm:spPr/>
      <dgm:t>
        <a:bodyPr/>
        <a:lstStyle/>
        <a:p>
          <a:endParaRPr lang="nl-NL"/>
        </a:p>
      </dgm:t>
    </dgm:pt>
    <dgm:pt modelId="{13F30EA0-8F30-F847-A3E0-6860DC917428}" type="pres">
      <dgm:prSet presAssocID="{664C7989-E566-6540-B5E8-AA00EEEEBDC7}" presName="connectorText" presStyleLbl="sibTrans2D1" presStyleIdx="0" presStyleCnt="1"/>
      <dgm:spPr/>
      <dgm:t>
        <a:bodyPr/>
        <a:lstStyle/>
        <a:p>
          <a:endParaRPr lang="nl-NL"/>
        </a:p>
      </dgm:t>
    </dgm:pt>
    <dgm:pt modelId="{6112E4B1-DC58-0A49-8223-D3369D97B7F6}" type="pres">
      <dgm:prSet presAssocID="{D6DD4FE3-AE47-9C41-8AC1-7E68F481DCCC}" presName="node" presStyleLbl="node1" presStyleIdx="1" presStyleCnt="2">
        <dgm:presLayoutVars>
          <dgm:bulletEnabled val="1"/>
        </dgm:presLayoutVars>
      </dgm:prSet>
      <dgm:spPr/>
      <dgm:t>
        <a:bodyPr/>
        <a:lstStyle/>
        <a:p>
          <a:endParaRPr lang="nl-NL"/>
        </a:p>
      </dgm:t>
    </dgm:pt>
  </dgm:ptLst>
  <dgm:cxnLst>
    <dgm:cxn modelId="{7E08406A-E5C8-7A46-B5A8-E2ECA0113F65}" type="presOf" srcId="{D6722B89-57AF-3B44-BC31-588B34CEB890}" destId="{6E14947A-D3E5-AA40-AF69-26192792D507}" srcOrd="0" destOrd="0" presId="urn:microsoft.com/office/officeart/2005/8/layout/process1"/>
    <dgm:cxn modelId="{2EE8B428-FA6F-0C44-8ECA-9E6D7CB6730F}" srcId="{956A99ED-1EC7-7448-B2EE-6952FA7E80E8}" destId="{D6DD4FE3-AE47-9C41-8AC1-7E68F481DCCC}" srcOrd="1" destOrd="0" parTransId="{BEB4D01F-406A-134E-B4AD-163DA7920C97}" sibTransId="{BA551125-A480-EA42-9F53-096273C6E58A}"/>
    <dgm:cxn modelId="{3750FE5C-62DC-0D4B-B386-0986EDD0752C}" type="presOf" srcId="{D6DD4FE3-AE47-9C41-8AC1-7E68F481DCCC}" destId="{6112E4B1-DC58-0A49-8223-D3369D97B7F6}" srcOrd="0" destOrd="0" presId="urn:microsoft.com/office/officeart/2005/8/layout/process1"/>
    <dgm:cxn modelId="{CE759E43-A5C5-BF47-B2C8-D6EAF5F92BBF}" type="presOf" srcId="{664C7989-E566-6540-B5E8-AA00EEEEBDC7}" destId="{13F30EA0-8F30-F847-A3E0-6860DC917428}" srcOrd="1" destOrd="0" presId="urn:microsoft.com/office/officeart/2005/8/layout/process1"/>
    <dgm:cxn modelId="{A16E2947-E9DE-5349-9BEA-84D9F5A1DED6}" type="presOf" srcId="{664C7989-E566-6540-B5E8-AA00EEEEBDC7}" destId="{74FA8AA5-625D-8E48-A499-1139A5AF7B12}" srcOrd="0" destOrd="0" presId="urn:microsoft.com/office/officeart/2005/8/layout/process1"/>
    <dgm:cxn modelId="{0CCA9DE9-2A69-FD49-8643-69D82888314C}" type="presOf" srcId="{956A99ED-1EC7-7448-B2EE-6952FA7E80E8}" destId="{48B06E2A-C54A-744D-9F2E-E95DCE44A68B}" srcOrd="0" destOrd="0" presId="urn:microsoft.com/office/officeart/2005/8/layout/process1"/>
    <dgm:cxn modelId="{B0217952-45DF-AB42-B868-73078D065ED5}" srcId="{956A99ED-1EC7-7448-B2EE-6952FA7E80E8}" destId="{D6722B89-57AF-3B44-BC31-588B34CEB890}" srcOrd="0" destOrd="0" parTransId="{4CBF3210-0290-2A4C-865B-BA667458CF31}" sibTransId="{664C7989-E566-6540-B5E8-AA00EEEEBDC7}"/>
    <dgm:cxn modelId="{3FEE075E-8DEF-F341-9D5D-F7A6FB3420CE}" type="presParOf" srcId="{48B06E2A-C54A-744D-9F2E-E95DCE44A68B}" destId="{6E14947A-D3E5-AA40-AF69-26192792D507}" srcOrd="0" destOrd="0" presId="urn:microsoft.com/office/officeart/2005/8/layout/process1"/>
    <dgm:cxn modelId="{5D21BE33-6916-FE47-818F-654D5CD9F4A5}" type="presParOf" srcId="{48B06E2A-C54A-744D-9F2E-E95DCE44A68B}" destId="{74FA8AA5-625D-8E48-A499-1139A5AF7B12}" srcOrd="1" destOrd="0" presId="urn:microsoft.com/office/officeart/2005/8/layout/process1"/>
    <dgm:cxn modelId="{56C7B6B0-C0E6-A74B-BA90-4CF349EE57A4}" type="presParOf" srcId="{74FA8AA5-625D-8E48-A499-1139A5AF7B12}" destId="{13F30EA0-8F30-F847-A3E0-6860DC917428}" srcOrd="0" destOrd="0" presId="urn:microsoft.com/office/officeart/2005/8/layout/process1"/>
    <dgm:cxn modelId="{DA6E1CD5-8133-734B-B694-6DEC0B244C37}" type="presParOf" srcId="{48B06E2A-C54A-744D-9F2E-E95DCE44A68B}" destId="{6112E4B1-DC58-0A49-8223-D3369D97B7F6}" srcOrd="2"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8E56E9-2547-1A4C-9C29-EC678D998535}"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nl-NL"/>
        </a:p>
      </dgm:t>
    </dgm:pt>
    <dgm:pt modelId="{DA1302D5-7A02-FE4B-B8FF-03D58C2C5B0E}">
      <dgm:prSet phldrT="[Tekst]" custT="1"/>
      <dgm:spPr>
        <a:solidFill>
          <a:srgbClr val="2A8A0F"/>
        </a:solidFill>
        <a:effectLst/>
      </dgm:spPr>
      <dgm:t>
        <a:bodyPr/>
        <a:lstStyle/>
        <a:p>
          <a:r>
            <a:rPr lang="nl-NL" sz="1800" dirty="0" err="1" smtClean="0"/>
            <a:t>Hospitableness</a:t>
          </a:r>
          <a:r>
            <a:rPr lang="nl-NL" sz="1800" dirty="0" smtClean="0"/>
            <a:t>:</a:t>
          </a:r>
        </a:p>
        <a:p>
          <a:r>
            <a:rPr lang="nl-NL" sz="1800" dirty="0" smtClean="0"/>
            <a:t>Service </a:t>
          </a:r>
          <a:r>
            <a:rPr lang="nl-NL" sz="1800" dirty="0" err="1" smtClean="0"/>
            <a:t>adaptive</a:t>
          </a:r>
          <a:r>
            <a:rPr lang="nl-NL" sz="1800" dirty="0" smtClean="0"/>
            <a:t> </a:t>
          </a:r>
          <a:r>
            <a:rPr lang="nl-NL" sz="1800" dirty="0" err="1" smtClean="0"/>
            <a:t>behavior</a:t>
          </a:r>
          <a:endParaRPr lang="nl-NL" sz="1800" dirty="0"/>
        </a:p>
      </dgm:t>
    </dgm:pt>
    <dgm:pt modelId="{EB5B1F5A-A1F1-2C4F-92A9-50C0EE07FD09}" type="parTrans" cxnId="{2A847477-A18F-584B-9041-4AD733045B8D}">
      <dgm:prSet/>
      <dgm:spPr/>
      <dgm:t>
        <a:bodyPr/>
        <a:lstStyle/>
        <a:p>
          <a:endParaRPr lang="nl-NL"/>
        </a:p>
      </dgm:t>
    </dgm:pt>
    <dgm:pt modelId="{1B09BE11-918D-BD41-AC11-A5173ED73D9A}" type="sibTrans" cxnId="{2A847477-A18F-584B-9041-4AD733045B8D}">
      <dgm:prSet/>
      <dgm:spPr/>
      <dgm:t>
        <a:bodyPr/>
        <a:lstStyle/>
        <a:p>
          <a:endParaRPr lang="nl-NL"/>
        </a:p>
      </dgm:t>
    </dgm:pt>
    <dgm:pt modelId="{C573AF67-D696-D647-B467-9B32C9A49E14}">
      <dgm:prSet phldrT="[Tekst]" custT="1"/>
      <dgm:spPr>
        <a:solidFill>
          <a:srgbClr val="2A8A0F"/>
        </a:solidFill>
        <a:effectLst/>
      </dgm:spPr>
      <dgm:t>
        <a:bodyPr/>
        <a:lstStyle/>
        <a:p>
          <a:r>
            <a:rPr lang="nl-NL" sz="1800" dirty="0" err="1" smtClean="0"/>
            <a:t>Conscientiousness</a:t>
          </a:r>
          <a:endParaRPr lang="nl-NL" sz="1800" dirty="0"/>
        </a:p>
      </dgm:t>
    </dgm:pt>
    <dgm:pt modelId="{F0D87E7A-4328-D84F-8AA6-1B7EB6476B85}" type="parTrans" cxnId="{673DB5AE-F7CC-A448-9D1E-2717EBEA2ABC}">
      <dgm:prSet/>
      <dgm:spPr>
        <a:solidFill>
          <a:srgbClr val="2A8A0F"/>
        </a:solidFill>
        <a:effectLst/>
      </dgm:spPr>
      <dgm:t>
        <a:bodyPr/>
        <a:lstStyle/>
        <a:p>
          <a:endParaRPr lang="nl-NL"/>
        </a:p>
      </dgm:t>
    </dgm:pt>
    <dgm:pt modelId="{AEDFE808-FE0F-E641-88F6-4A2090276264}" type="sibTrans" cxnId="{673DB5AE-F7CC-A448-9D1E-2717EBEA2ABC}">
      <dgm:prSet/>
      <dgm:spPr/>
      <dgm:t>
        <a:bodyPr/>
        <a:lstStyle/>
        <a:p>
          <a:endParaRPr lang="nl-NL"/>
        </a:p>
      </dgm:t>
    </dgm:pt>
    <dgm:pt modelId="{B3654407-923E-3F4A-B1E7-085A14D804F9}">
      <dgm:prSet phldrT="[Tekst]" custT="1"/>
      <dgm:spPr>
        <a:solidFill>
          <a:srgbClr val="2A8A0F"/>
        </a:solidFill>
        <a:effectLst/>
      </dgm:spPr>
      <dgm:t>
        <a:bodyPr/>
        <a:lstStyle/>
        <a:p>
          <a:r>
            <a:rPr lang="nl-NL" sz="1800" dirty="0" err="1" smtClean="0"/>
            <a:t>Emotional</a:t>
          </a:r>
          <a:r>
            <a:rPr lang="nl-NL" sz="1800" dirty="0" smtClean="0"/>
            <a:t> </a:t>
          </a:r>
          <a:r>
            <a:rPr lang="nl-NL" sz="1800" dirty="0" err="1" smtClean="0"/>
            <a:t>stability</a:t>
          </a:r>
          <a:endParaRPr lang="nl-NL" sz="1800" dirty="0"/>
        </a:p>
      </dgm:t>
    </dgm:pt>
    <dgm:pt modelId="{253983D3-A691-E742-A248-7B77BF2A87B5}" type="parTrans" cxnId="{6F863C7C-D535-B445-8564-F0EE48B584D7}">
      <dgm:prSet/>
      <dgm:spPr>
        <a:solidFill>
          <a:srgbClr val="2A8A0F"/>
        </a:solidFill>
        <a:effectLst/>
      </dgm:spPr>
      <dgm:t>
        <a:bodyPr/>
        <a:lstStyle/>
        <a:p>
          <a:endParaRPr lang="nl-NL"/>
        </a:p>
      </dgm:t>
    </dgm:pt>
    <dgm:pt modelId="{87A7C0A2-1697-A044-8F40-2EF3571F45E9}" type="sibTrans" cxnId="{6F863C7C-D535-B445-8564-F0EE48B584D7}">
      <dgm:prSet/>
      <dgm:spPr/>
      <dgm:t>
        <a:bodyPr/>
        <a:lstStyle/>
        <a:p>
          <a:endParaRPr lang="nl-NL"/>
        </a:p>
      </dgm:t>
    </dgm:pt>
    <dgm:pt modelId="{17829F63-9CE9-7F42-AD4F-22E8A433DD6A}">
      <dgm:prSet phldrT="[Tekst]" custT="1"/>
      <dgm:spPr>
        <a:solidFill>
          <a:srgbClr val="2A8A0F"/>
        </a:solidFill>
        <a:effectLst/>
      </dgm:spPr>
      <dgm:t>
        <a:bodyPr/>
        <a:lstStyle/>
        <a:p>
          <a:r>
            <a:rPr lang="nl-NL" sz="1800" dirty="0" err="1" smtClean="0"/>
            <a:t>Extraversion</a:t>
          </a:r>
          <a:endParaRPr lang="nl-NL" sz="1800" dirty="0"/>
        </a:p>
      </dgm:t>
    </dgm:pt>
    <dgm:pt modelId="{53A1A303-BEF0-F745-87D5-B02D7772113E}" type="parTrans" cxnId="{2D461B22-0014-DC48-B958-B85816A671AC}">
      <dgm:prSet/>
      <dgm:spPr>
        <a:solidFill>
          <a:srgbClr val="2A8A0F"/>
        </a:solidFill>
        <a:effectLst/>
      </dgm:spPr>
      <dgm:t>
        <a:bodyPr/>
        <a:lstStyle/>
        <a:p>
          <a:endParaRPr lang="nl-NL"/>
        </a:p>
      </dgm:t>
    </dgm:pt>
    <dgm:pt modelId="{1DF9686B-03A9-8A4F-B646-ADB7B3B60819}" type="sibTrans" cxnId="{2D461B22-0014-DC48-B958-B85816A671AC}">
      <dgm:prSet/>
      <dgm:spPr/>
      <dgm:t>
        <a:bodyPr/>
        <a:lstStyle/>
        <a:p>
          <a:endParaRPr lang="nl-NL"/>
        </a:p>
      </dgm:t>
    </dgm:pt>
    <dgm:pt modelId="{4BA192EC-D4B9-8043-9001-DEA702A58321}" type="pres">
      <dgm:prSet presAssocID="{7A8E56E9-2547-1A4C-9C29-EC678D998535}" presName="cycle" presStyleCnt="0">
        <dgm:presLayoutVars>
          <dgm:chMax val="1"/>
          <dgm:dir/>
          <dgm:animLvl val="ctr"/>
          <dgm:resizeHandles val="exact"/>
        </dgm:presLayoutVars>
      </dgm:prSet>
      <dgm:spPr/>
      <dgm:t>
        <a:bodyPr/>
        <a:lstStyle/>
        <a:p>
          <a:endParaRPr lang="nl-NL"/>
        </a:p>
      </dgm:t>
    </dgm:pt>
    <dgm:pt modelId="{3B8F4062-2B96-2C40-B3BE-58C179085A4F}" type="pres">
      <dgm:prSet presAssocID="{DA1302D5-7A02-FE4B-B8FF-03D58C2C5B0E}" presName="centerShape" presStyleLbl="node0" presStyleIdx="0" presStyleCnt="1" custScaleX="160794" custLinFactNeighborX="24032" custLinFactNeighborY="-20554"/>
      <dgm:spPr/>
      <dgm:t>
        <a:bodyPr/>
        <a:lstStyle/>
        <a:p>
          <a:endParaRPr lang="nl-NL"/>
        </a:p>
      </dgm:t>
    </dgm:pt>
    <dgm:pt modelId="{C078AF62-6983-D441-AE20-CCFC8CC4D4E5}" type="pres">
      <dgm:prSet presAssocID="{F0D87E7A-4328-D84F-8AA6-1B7EB6476B85}" presName="parTrans" presStyleLbl="bgSibTrans2D1" presStyleIdx="0" presStyleCnt="3"/>
      <dgm:spPr/>
      <dgm:t>
        <a:bodyPr/>
        <a:lstStyle/>
        <a:p>
          <a:endParaRPr lang="nl-NL"/>
        </a:p>
      </dgm:t>
    </dgm:pt>
    <dgm:pt modelId="{D84F7E54-1AD8-184D-9077-0A6409F31311}" type="pres">
      <dgm:prSet presAssocID="{C573AF67-D696-D647-B467-9B32C9A49E14}" presName="node" presStyleLbl="node1" presStyleIdx="0" presStyleCnt="3" custScaleX="128555" custScaleY="64058" custRadScaleRad="128070" custRadScaleInc="28423">
        <dgm:presLayoutVars>
          <dgm:bulletEnabled val="1"/>
        </dgm:presLayoutVars>
      </dgm:prSet>
      <dgm:spPr/>
      <dgm:t>
        <a:bodyPr/>
        <a:lstStyle/>
        <a:p>
          <a:endParaRPr lang="nl-NL"/>
        </a:p>
      </dgm:t>
    </dgm:pt>
    <dgm:pt modelId="{C264A4B5-230F-7644-ABDF-636ED0FB3A88}" type="pres">
      <dgm:prSet presAssocID="{253983D3-A691-E742-A248-7B77BF2A87B5}" presName="parTrans" presStyleLbl="bgSibTrans2D1" presStyleIdx="1" presStyleCnt="3"/>
      <dgm:spPr/>
      <dgm:t>
        <a:bodyPr/>
        <a:lstStyle/>
        <a:p>
          <a:endParaRPr lang="nl-NL"/>
        </a:p>
      </dgm:t>
    </dgm:pt>
    <dgm:pt modelId="{A7109902-1AF9-394D-BAB7-866258C42AF9}" type="pres">
      <dgm:prSet presAssocID="{B3654407-923E-3F4A-B1E7-085A14D804F9}" presName="node" presStyleLbl="node1" presStyleIdx="1" presStyleCnt="3" custScaleX="129505" custScaleY="69692" custRadScaleRad="108421" custRadScaleInc="-106686">
        <dgm:presLayoutVars>
          <dgm:bulletEnabled val="1"/>
        </dgm:presLayoutVars>
      </dgm:prSet>
      <dgm:spPr/>
      <dgm:t>
        <a:bodyPr/>
        <a:lstStyle/>
        <a:p>
          <a:endParaRPr lang="nl-NL"/>
        </a:p>
      </dgm:t>
    </dgm:pt>
    <dgm:pt modelId="{4E64DB4A-2B78-BC47-A30A-0A9C243C8363}" type="pres">
      <dgm:prSet presAssocID="{53A1A303-BEF0-F745-87D5-B02D7772113E}" presName="parTrans" presStyleLbl="bgSibTrans2D1" presStyleIdx="2" presStyleCnt="3"/>
      <dgm:spPr/>
      <dgm:t>
        <a:bodyPr/>
        <a:lstStyle/>
        <a:p>
          <a:endParaRPr lang="nl-NL"/>
        </a:p>
      </dgm:t>
    </dgm:pt>
    <dgm:pt modelId="{F1E2B65A-F040-DF44-A374-A660E820F901}" type="pres">
      <dgm:prSet presAssocID="{17829F63-9CE9-7F42-AD4F-22E8A433DD6A}" presName="node" presStyleLbl="node1" presStyleIdx="2" presStyleCnt="3" custScaleX="130035" custScaleY="68420" custRadScaleRad="87918" custRadScaleInc="-250129">
        <dgm:presLayoutVars>
          <dgm:bulletEnabled val="1"/>
        </dgm:presLayoutVars>
      </dgm:prSet>
      <dgm:spPr/>
      <dgm:t>
        <a:bodyPr/>
        <a:lstStyle/>
        <a:p>
          <a:endParaRPr lang="nl-NL"/>
        </a:p>
      </dgm:t>
    </dgm:pt>
  </dgm:ptLst>
  <dgm:cxnLst>
    <dgm:cxn modelId="{5A0E42A9-2F71-6945-AE12-1D1335D6CE2B}" type="presOf" srcId="{B3654407-923E-3F4A-B1E7-085A14D804F9}" destId="{A7109902-1AF9-394D-BAB7-866258C42AF9}" srcOrd="0" destOrd="0" presId="urn:microsoft.com/office/officeart/2005/8/layout/radial4"/>
    <dgm:cxn modelId="{2D461B22-0014-DC48-B958-B85816A671AC}" srcId="{DA1302D5-7A02-FE4B-B8FF-03D58C2C5B0E}" destId="{17829F63-9CE9-7F42-AD4F-22E8A433DD6A}" srcOrd="2" destOrd="0" parTransId="{53A1A303-BEF0-F745-87D5-B02D7772113E}" sibTransId="{1DF9686B-03A9-8A4F-B646-ADB7B3B60819}"/>
    <dgm:cxn modelId="{2A847477-A18F-584B-9041-4AD733045B8D}" srcId="{7A8E56E9-2547-1A4C-9C29-EC678D998535}" destId="{DA1302D5-7A02-FE4B-B8FF-03D58C2C5B0E}" srcOrd="0" destOrd="0" parTransId="{EB5B1F5A-A1F1-2C4F-92A9-50C0EE07FD09}" sibTransId="{1B09BE11-918D-BD41-AC11-A5173ED73D9A}"/>
    <dgm:cxn modelId="{F36279B5-DCA0-DC40-81E6-4AD05B5E7B3A}" type="presOf" srcId="{C573AF67-D696-D647-B467-9B32C9A49E14}" destId="{D84F7E54-1AD8-184D-9077-0A6409F31311}" srcOrd="0" destOrd="0" presId="urn:microsoft.com/office/officeart/2005/8/layout/radial4"/>
    <dgm:cxn modelId="{ABC4B159-4393-204B-9BA3-EBA22B243A89}" type="presOf" srcId="{53A1A303-BEF0-F745-87D5-B02D7772113E}" destId="{4E64DB4A-2B78-BC47-A30A-0A9C243C8363}" srcOrd="0" destOrd="0" presId="urn:microsoft.com/office/officeart/2005/8/layout/radial4"/>
    <dgm:cxn modelId="{E98B2DF4-22FF-0B48-9B04-35716CB381BD}" type="presOf" srcId="{F0D87E7A-4328-D84F-8AA6-1B7EB6476B85}" destId="{C078AF62-6983-D441-AE20-CCFC8CC4D4E5}" srcOrd="0" destOrd="0" presId="urn:microsoft.com/office/officeart/2005/8/layout/radial4"/>
    <dgm:cxn modelId="{5836DE78-F767-804D-9530-728624C4D721}" type="presOf" srcId="{253983D3-A691-E742-A248-7B77BF2A87B5}" destId="{C264A4B5-230F-7644-ABDF-636ED0FB3A88}" srcOrd="0" destOrd="0" presId="urn:microsoft.com/office/officeart/2005/8/layout/radial4"/>
    <dgm:cxn modelId="{F68DA9E2-E968-7448-88BD-28D158640D2B}" type="presOf" srcId="{7A8E56E9-2547-1A4C-9C29-EC678D998535}" destId="{4BA192EC-D4B9-8043-9001-DEA702A58321}" srcOrd="0" destOrd="0" presId="urn:microsoft.com/office/officeart/2005/8/layout/radial4"/>
    <dgm:cxn modelId="{935D25A3-BF82-3442-9066-7B2B7BF07A11}" type="presOf" srcId="{DA1302D5-7A02-FE4B-B8FF-03D58C2C5B0E}" destId="{3B8F4062-2B96-2C40-B3BE-58C179085A4F}" srcOrd="0" destOrd="0" presId="urn:microsoft.com/office/officeart/2005/8/layout/radial4"/>
    <dgm:cxn modelId="{6F863C7C-D535-B445-8564-F0EE48B584D7}" srcId="{DA1302D5-7A02-FE4B-B8FF-03D58C2C5B0E}" destId="{B3654407-923E-3F4A-B1E7-085A14D804F9}" srcOrd="1" destOrd="0" parTransId="{253983D3-A691-E742-A248-7B77BF2A87B5}" sibTransId="{87A7C0A2-1697-A044-8F40-2EF3571F45E9}"/>
    <dgm:cxn modelId="{190DDE52-4D7A-B34B-B131-8C3C6186CFFB}" type="presOf" srcId="{17829F63-9CE9-7F42-AD4F-22E8A433DD6A}" destId="{F1E2B65A-F040-DF44-A374-A660E820F901}" srcOrd="0" destOrd="0" presId="urn:microsoft.com/office/officeart/2005/8/layout/radial4"/>
    <dgm:cxn modelId="{673DB5AE-F7CC-A448-9D1E-2717EBEA2ABC}" srcId="{DA1302D5-7A02-FE4B-B8FF-03D58C2C5B0E}" destId="{C573AF67-D696-D647-B467-9B32C9A49E14}" srcOrd="0" destOrd="0" parTransId="{F0D87E7A-4328-D84F-8AA6-1B7EB6476B85}" sibTransId="{AEDFE808-FE0F-E641-88F6-4A2090276264}"/>
    <dgm:cxn modelId="{39121376-67EF-9346-8004-B7113F959242}" type="presParOf" srcId="{4BA192EC-D4B9-8043-9001-DEA702A58321}" destId="{3B8F4062-2B96-2C40-B3BE-58C179085A4F}" srcOrd="0" destOrd="0" presId="urn:microsoft.com/office/officeart/2005/8/layout/radial4"/>
    <dgm:cxn modelId="{8B1F8045-8A2D-3D4B-80F9-773C10C67E73}" type="presParOf" srcId="{4BA192EC-D4B9-8043-9001-DEA702A58321}" destId="{C078AF62-6983-D441-AE20-CCFC8CC4D4E5}" srcOrd="1" destOrd="0" presId="urn:microsoft.com/office/officeart/2005/8/layout/radial4"/>
    <dgm:cxn modelId="{E117F45A-B39A-6D41-A627-D2C667065DD1}" type="presParOf" srcId="{4BA192EC-D4B9-8043-9001-DEA702A58321}" destId="{D84F7E54-1AD8-184D-9077-0A6409F31311}" srcOrd="2" destOrd="0" presId="urn:microsoft.com/office/officeart/2005/8/layout/radial4"/>
    <dgm:cxn modelId="{BFA2F6AF-BB07-C240-B06B-8BF8CBBD0076}" type="presParOf" srcId="{4BA192EC-D4B9-8043-9001-DEA702A58321}" destId="{C264A4B5-230F-7644-ABDF-636ED0FB3A88}" srcOrd="3" destOrd="0" presId="urn:microsoft.com/office/officeart/2005/8/layout/radial4"/>
    <dgm:cxn modelId="{BEA29EE0-70D0-2F42-B9FC-BBEF13D658E8}" type="presParOf" srcId="{4BA192EC-D4B9-8043-9001-DEA702A58321}" destId="{A7109902-1AF9-394D-BAB7-866258C42AF9}" srcOrd="4" destOrd="0" presId="urn:microsoft.com/office/officeart/2005/8/layout/radial4"/>
    <dgm:cxn modelId="{50D57710-DCD5-D044-BA8C-E7CF1C6700D0}" type="presParOf" srcId="{4BA192EC-D4B9-8043-9001-DEA702A58321}" destId="{4E64DB4A-2B78-BC47-A30A-0A9C243C8363}" srcOrd="5" destOrd="0" presId="urn:microsoft.com/office/officeart/2005/8/layout/radial4"/>
    <dgm:cxn modelId="{CC73647F-8F12-EC49-98E9-63DF8D1DB04A}" type="presParOf" srcId="{4BA192EC-D4B9-8043-9001-DEA702A58321}" destId="{F1E2B65A-F040-DF44-A374-A660E820F901}" srcOrd="6"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8E56E9-2547-1A4C-9C29-EC678D998535}"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nl-NL"/>
        </a:p>
      </dgm:t>
    </dgm:pt>
    <dgm:pt modelId="{DA1302D5-7A02-FE4B-B8FF-03D58C2C5B0E}">
      <dgm:prSet phldrT="[Tekst]" custT="1"/>
      <dgm:spPr>
        <a:solidFill>
          <a:srgbClr val="2A8A0F"/>
        </a:solidFill>
        <a:effectLst/>
      </dgm:spPr>
      <dgm:t>
        <a:bodyPr/>
        <a:lstStyle/>
        <a:p>
          <a:r>
            <a:rPr lang="nl-NL" sz="1800" dirty="0" smtClean="0"/>
            <a:t>Service </a:t>
          </a:r>
          <a:r>
            <a:rPr lang="nl-NL" sz="1800" dirty="0" err="1" smtClean="0"/>
            <a:t>adaptive</a:t>
          </a:r>
          <a:r>
            <a:rPr lang="nl-NL" sz="1800" dirty="0" smtClean="0"/>
            <a:t> </a:t>
          </a:r>
          <a:r>
            <a:rPr lang="nl-NL" sz="1800" dirty="0" err="1" smtClean="0"/>
            <a:t>behavior</a:t>
          </a:r>
          <a:endParaRPr lang="nl-NL" sz="1800" dirty="0"/>
        </a:p>
      </dgm:t>
    </dgm:pt>
    <dgm:pt modelId="{EB5B1F5A-A1F1-2C4F-92A9-50C0EE07FD09}" type="parTrans" cxnId="{2A847477-A18F-584B-9041-4AD733045B8D}">
      <dgm:prSet/>
      <dgm:spPr/>
      <dgm:t>
        <a:bodyPr/>
        <a:lstStyle/>
        <a:p>
          <a:endParaRPr lang="nl-NL"/>
        </a:p>
      </dgm:t>
    </dgm:pt>
    <dgm:pt modelId="{1B09BE11-918D-BD41-AC11-A5173ED73D9A}" type="sibTrans" cxnId="{2A847477-A18F-584B-9041-4AD733045B8D}">
      <dgm:prSet/>
      <dgm:spPr/>
      <dgm:t>
        <a:bodyPr/>
        <a:lstStyle/>
        <a:p>
          <a:endParaRPr lang="nl-NL"/>
        </a:p>
      </dgm:t>
    </dgm:pt>
    <dgm:pt modelId="{C573AF67-D696-D647-B467-9B32C9A49E14}">
      <dgm:prSet phldrT="[Tekst]" custT="1"/>
      <dgm:spPr>
        <a:solidFill>
          <a:srgbClr val="2A8A0F"/>
        </a:solidFill>
        <a:effectLst/>
      </dgm:spPr>
      <dgm:t>
        <a:bodyPr/>
        <a:lstStyle/>
        <a:p>
          <a:r>
            <a:rPr lang="nl-NL" sz="1800" dirty="0" err="1" smtClean="0"/>
            <a:t>Conscientiousness</a:t>
          </a:r>
          <a:endParaRPr lang="nl-NL" sz="1800" dirty="0"/>
        </a:p>
      </dgm:t>
    </dgm:pt>
    <dgm:pt modelId="{F0D87E7A-4328-D84F-8AA6-1B7EB6476B85}" type="parTrans" cxnId="{673DB5AE-F7CC-A448-9D1E-2717EBEA2ABC}">
      <dgm:prSet/>
      <dgm:spPr>
        <a:solidFill>
          <a:srgbClr val="2A8A0F"/>
        </a:solidFill>
        <a:effectLst/>
      </dgm:spPr>
      <dgm:t>
        <a:bodyPr/>
        <a:lstStyle/>
        <a:p>
          <a:endParaRPr lang="nl-NL"/>
        </a:p>
      </dgm:t>
    </dgm:pt>
    <dgm:pt modelId="{AEDFE808-FE0F-E641-88F6-4A2090276264}" type="sibTrans" cxnId="{673DB5AE-F7CC-A448-9D1E-2717EBEA2ABC}">
      <dgm:prSet/>
      <dgm:spPr/>
      <dgm:t>
        <a:bodyPr/>
        <a:lstStyle/>
        <a:p>
          <a:endParaRPr lang="nl-NL"/>
        </a:p>
      </dgm:t>
    </dgm:pt>
    <dgm:pt modelId="{B3654407-923E-3F4A-B1E7-085A14D804F9}">
      <dgm:prSet phldrT="[Tekst]" custT="1"/>
      <dgm:spPr>
        <a:solidFill>
          <a:srgbClr val="2A8A0F"/>
        </a:solidFill>
        <a:effectLst/>
      </dgm:spPr>
      <dgm:t>
        <a:bodyPr/>
        <a:lstStyle/>
        <a:p>
          <a:r>
            <a:rPr lang="nl-NL" sz="1800" dirty="0" err="1" smtClean="0"/>
            <a:t>Emotional</a:t>
          </a:r>
          <a:r>
            <a:rPr lang="nl-NL" sz="1800" dirty="0" smtClean="0"/>
            <a:t> </a:t>
          </a:r>
          <a:r>
            <a:rPr lang="nl-NL" sz="1800" dirty="0" err="1" smtClean="0"/>
            <a:t>stability</a:t>
          </a:r>
          <a:endParaRPr lang="nl-NL" sz="1800" dirty="0"/>
        </a:p>
      </dgm:t>
    </dgm:pt>
    <dgm:pt modelId="{253983D3-A691-E742-A248-7B77BF2A87B5}" type="parTrans" cxnId="{6F863C7C-D535-B445-8564-F0EE48B584D7}">
      <dgm:prSet/>
      <dgm:spPr>
        <a:solidFill>
          <a:srgbClr val="2A8A0F"/>
        </a:solidFill>
        <a:effectLst/>
      </dgm:spPr>
      <dgm:t>
        <a:bodyPr/>
        <a:lstStyle/>
        <a:p>
          <a:endParaRPr lang="nl-NL"/>
        </a:p>
      </dgm:t>
    </dgm:pt>
    <dgm:pt modelId="{87A7C0A2-1697-A044-8F40-2EF3571F45E9}" type="sibTrans" cxnId="{6F863C7C-D535-B445-8564-F0EE48B584D7}">
      <dgm:prSet/>
      <dgm:spPr/>
      <dgm:t>
        <a:bodyPr/>
        <a:lstStyle/>
        <a:p>
          <a:endParaRPr lang="nl-NL"/>
        </a:p>
      </dgm:t>
    </dgm:pt>
    <dgm:pt modelId="{17829F63-9CE9-7F42-AD4F-22E8A433DD6A}">
      <dgm:prSet phldrT="[Tekst]" custT="1"/>
      <dgm:spPr>
        <a:solidFill>
          <a:srgbClr val="2A8A0F"/>
        </a:solidFill>
        <a:effectLst/>
      </dgm:spPr>
      <dgm:t>
        <a:bodyPr/>
        <a:lstStyle/>
        <a:p>
          <a:r>
            <a:rPr lang="nl-NL" sz="1800" dirty="0" err="1" smtClean="0"/>
            <a:t>Extraversion</a:t>
          </a:r>
          <a:endParaRPr lang="nl-NL" sz="1800" dirty="0"/>
        </a:p>
      </dgm:t>
    </dgm:pt>
    <dgm:pt modelId="{53A1A303-BEF0-F745-87D5-B02D7772113E}" type="parTrans" cxnId="{2D461B22-0014-DC48-B958-B85816A671AC}">
      <dgm:prSet/>
      <dgm:spPr>
        <a:solidFill>
          <a:srgbClr val="2A8A0F"/>
        </a:solidFill>
        <a:effectLst/>
      </dgm:spPr>
      <dgm:t>
        <a:bodyPr/>
        <a:lstStyle/>
        <a:p>
          <a:endParaRPr lang="nl-NL"/>
        </a:p>
      </dgm:t>
    </dgm:pt>
    <dgm:pt modelId="{1DF9686B-03A9-8A4F-B646-ADB7B3B60819}" type="sibTrans" cxnId="{2D461B22-0014-DC48-B958-B85816A671AC}">
      <dgm:prSet/>
      <dgm:spPr/>
      <dgm:t>
        <a:bodyPr/>
        <a:lstStyle/>
        <a:p>
          <a:endParaRPr lang="nl-NL"/>
        </a:p>
      </dgm:t>
    </dgm:pt>
    <dgm:pt modelId="{4BA192EC-D4B9-8043-9001-DEA702A58321}" type="pres">
      <dgm:prSet presAssocID="{7A8E56E9-2547-1A4C-9C29-EC678D998535}" presName="cycle" presStyleCnt="0">
        <dgm:presLayoutVars>
          <dgm:chMax val="1"/>
          <dgm:dir/>
          <dgm:animLvl val="ctr"/>
          <dgm:resizeHandles val="exact"/>
        </dgm:presLayoutVars>
      </dgm:prSet>
      <dgm:spPr/>
      <dgm:t>
        <a:bodyPr/>
        <a:lstStyle/>
        <a:p>
          <a:endParaRPr lang="nl-NL"/>
        </a:p>
      </dgm:t>
    </dgm:pt>
    <dgm:pt modelId="{3B8F4062-2B96-2C40-B3BE-58C179085A4F}" type="pres">
      <dgm:prSet presAssocID="{DA1302D5-7A02-FE4B-B8FF-03D58C2C5B0E}" presName="centerShape" presStyleLbl="node0" presStyleIdx="0" presStyleCnt="1" custScaleX="160794" custLinFactNeighborX="24032" custLinFactNeighborY="-20554"/>
      <dgm:spPr/>
      <dgm:t>
        <a:bodyPr/>
        <a:lstStyle/>
        <a:p>
          <a:endParaRPr lang="nl-NL"/>
        </a:p>
      </dgm:t>
    </dgm:pt>
    <dgm:pt modelId="{C078AF62-6983-D441-AE20-CCFC8CC4D4E5}" type="pres">
      <dgm:prSet presAssocID="{F0D87E7A-4328-D84F-8AA6-1B7EB6476B85}" presName="parTrans" presStyleLbl="bgSibTrans2D1" presStyleIdx="0" presStyleCnt="3"/>
      <dgm:spPr/>
      <dgm:t>
        <a:bodyPr/>
        <a:lstStyle/>
        <a:p>
          <a:endParaRPr lang="nl-NL"/>
        </a:p>
      </dgm:t>
    </dgm:pt>
    <dgm:pt modelId="{D84F7E54-1AD8-184D-9077-0A6409F31311}" type="pres">
      <dgm:prSet presAssocID="{C573AF67-D696-D647-B467-9B32C9A49E14}" presName="node" presStyleLbl="node1" presStyleIdx="0" presStyleCnt="3" custScaleX="142880" custScaleY="64058" custRadScaleRad="128070" custRadScaleInc="28423">
        <dgm:presLayoutVars>
          <dgm:bulletEnabled val="1"/>
        </dgm:presLayoutVars>
      </dgm:prSet>
      <dgm:spPr/>
      <dgm:t>
        <a:bodyPr/>
        <a:lstStyle/>
        <a:p>
          <a:endParaRPr lang="nl-NL"/>
        </a:p>
      </dgm:t>
    </dgm:pt>
    <dgm:pt modelId="{C264A4B5-230F-7644-ABDF-636ED0FB3A88}" type="pres">
      <dgm:prSet presAssocID="{253983D3-A691-E742-A248-7B77BF2A87B5}" presName="parTrans" presStyleLbl="bgSibTrans2D1" presStyleIdx="1" presStyleCnt="3"/>
      <dgm:spPr/>
      <dgm:t>
        <a:bodyPr/>
        <a:lstStyle/>
        <a:p>
          <a:endParaRPr lang="nl-NL"/>
        </a:p>
      </dgm:t>
    </dgm:pt>
    <dgm:pt modelId="{A7109902-1AF9-394D-BAB7-866258C42AF9}" type="pres">
      <dgm:prSet presAssocID="{B3654407-923E-3F4A-B1E7-085A14D804F9}" presName="node" presStyleLbl="node1" presStyleIdx="1" presStyleCnt="3" custScaleX="129505" custScaleY="69692" custRadScaleRad="108421" custRadScaleInc="-106686">
        <dgm:presLayoutVars>
          <dgm:bulletEnabled val="1"/>
        </dgm:presLayoutVars>
      </dgm:prSet>
      <dgm:spPr/>
      <dgm:t>
        <a:bodyPr/>
        <a:lstStyle/>
        <a:p>
          <a:endParaRPr lang="nl-NL"/>
        </a:p>
      </dgm:t>
    </dgm:pt>
    <dgm:pt modelId="{4E64DB4A-2B78-BC47-A30A-0A9C243C8363}" type="pres">
      <dgm:prSet presAssocID="{53A1A303-BEF0-F745-87D5-B02D7772113E}" presName="parTrans" presStyleLbl="bgSibTrans2D1" presStyleIdx="2" presStyleCnt="3"/>
      <dgm:spPr/>
      <dgm:t>
        <a:bodyPr/>
        <a:lstStyle/>
        <a:p>
          <a:endParaRPr lang="nl-NL"/>
        </a:p>
      </dgm:t>
    </dgm:pt>
    <dgm:pt modelId="{F1E2B65A-F040-DF44-A374-A660E820F901}" type="pres">
      <dgm:prSet presAssocID="{17829F63-9CE9-7F42-AD4F-22E8A433DD6A}" presName="node" presStyleLbl="node1" presStyleIdx="2" presStyleCnt="3" custScaleX="130035" custScaleY="68420" custRadScaleRad="87918" custRadScaleInc="-250129">
        <dgm:presLayoutVars>
          <dgm:bulletEnabled val="1"/>
        </dgm:presLayoutVars>
      </dgm:prSet>
      <dgm:spPr/>
      <dgm:t>
        <a:bodyPr/>
        <a:lstStyle/>
        <a:p>
          <a:endParaRPr lang="nl-NL"/>
        </a:p>
      </dgm:t>
    </dgm:pt>
  </dgm:ptLst>
  <dgm:cxnLst>
    <dgm:cxn modelId="{74BB4AE6-4589-6142-81B8-6656DD0F6A7D}" type="presOf" srcId="{C573AF67-D696-D647-B467-9B32C9A49E14}" destId="{D84F7E54-1AD8-184D-9077-0A6409F31311}" srcOrd="0" destOrd="0" presId="urn:microsoft.com/office/officeart/2005/8/layout/radial4"/>
    <dgm:cxn modelId="{DACA915F-D9E2-7D4B-A520-BDD8A83255B8}" type="presOf" srcId="{B3654407-923E-3F4A-B1E7-085A14D804F9}" destId="{A7109902-1AF9-394D-BAB7-866258C42AF9}" srcOrd="0" destOrd="0" presId="urn:microsoft.com/office/officeart/2005/8/layout/radial4"/>
    <dgm:cxn modelId="{696D53F1-856C-144E-94A5-BFF3BD4509FB}" type="presOf" srcId="{17829F63-9CE9-7F42-AD4F-22E8A433DD6A}" destId="{F1E2B65A-F040-DF44-A374-A660E820F901}" srcOrd="0" destOrd="0" presId="urn:microsoft.com/office/officeart/2005/8/layout/radial4"/>
    <dgm:cxn modelId="{BD4B1EA3-B778-9D43-BE86-2B48B3AA2CA7}" type="presOf" srcId="{F0D87E7A-4328-D84F-8AA6-1B7EB6476B85}" destId="{C078AF62-6983-D441-AE20-CCFC8CC4D4E5}" srcOrd="0" destOrd="0" presId="urn:microsoft.com/office/officeart/2005/8/layout/radial4"/>
    <dgm:cxn modelId="{2D461B22-0014-DC48-B958-B85816A671AC}" srcId="{DA1302D5-7A02-FE4B-B8FF-03D58C2C5B0E}" destId="{17829F63-9CE9-7F42-AD4F-22E8A433DD6A}" srcOrd="2" destOrd="0" parTransId="{53A1A303-BEF0-F745-87D5-B02D7772113E}" sibTransId="{1DF9686B-03A9-8A4F-B646-ADB7B3B60819}"/>
    <dgm:cxn modelId="{F1FAB097-422B-B246-8D55-02D251C508C4}" type="presOf" srcId="{53A1A303-BEF0-F745-87D5-B02D7772113E}" destId="{4E64DB4A-2B78-BC47-A30A-0A9C243C8363}" srcOrd="0" destOrd="0" presId="urn:microsoft.com/office/officeart/2005/8/layout/radial4"/>
    <dgm:cxn modelId="{2A847477-A18F-584B-9041-4AD733045B8D}" srcId="{7A8E56E9-2547-1A4C-9C29-EC678D998535}" destId="{DA1302D5-7A02-FE4B-B8FF-03D58C2C5B0E}" srcOrd="0" destOrd="0" parTransId="{EB5B1F5A-A1F1-2C4F-92A9-50C0EE07FD09}" sibTransId="{1B09BE11-918D-BD41-AC11-A5173ED73D9A}"/>
    <dgm:cxn modelId="{C9CFAB4E-B9FA-974E-B9AD-55337A595C7D}" type="presOf" srcId="{253983D3-A691-E742-A248-7B77BF2A87B5}" destId="{C264A4B5-230F-7644-ABDF-636ED0FB3A88}" srcOrd="0" destOrd="0" presId="urn:microsoft.com/office/officeart/2005/8/layout/radial4"/>
    <dgm:cxn modelId="{7155559B-B09F-3545-989C-61D397C25231}" type="presOf" srcId="{7A8E56E9-2547-1A4C-9C29-EC678D998535}" destId="{4BA192EC-D4B9-8043-9001-DEA702A58321}" srcOrd="0" destOrd="0" presId="urn:microsoft.com/office/officeart/2005/8/layout/radial4"/>
    <dgm:cxn modelId="{30CCCD89-F687-A442-9664-3F45B64D62AE}" type="presOf" srcId="{DA1302D5-7A02-FE4B-B8FF-03D58C2C5B0E}" destId="{3B8F4062-2B96-2C40-B3BE-58C179085A4F}" srcOrd="0" destOrd="0" presId="urn:microsoft.com/office/officeart/2005/8/layout/radial4"/>
    <dgm:cxn modelId="{673DB5AE-F7CC-A448-9D1E-2717EBEA2ABC}" srcId="{DA1302D5-7A02-FE4B-B8FF-03D58C2C5B0E}" destId="{C573AF67-D696-D647-B467-9B32C9A49E14}" srcOrd="0" destOrd="0" parTransId="{F0D87E7A-4328-D84F-8AA6-1B7EB6476B85}" sibTransId="{AEDFE808-FE0F-E641-88F6-4A2090276264}"/>
    <dgm:cxn modelId="{6F863C7C-D535-B445-8564-F0EE48B584D7}" srcId="{DA1302D5-7A02-FE4B-B8FF-03D58C2C5B0E}" destId="{B3654407-923E-3F4A-B1E7-085A14D804F9}" srcOrd="1" destOrd="0" parTransId="{253983D3-A691-E742-A248-7B77BF2A87B5}" sibTransId="{87A7C0A2-1697-A044-8F40-2EF3571F45E9}"/>
    <dgm:cxn modelId="{7184A55B-A805-304F-8B0E-70B07B911B30}" type="presParOf" srcId="{4BA192EC-D4B9-8043-9001-DEA702A58321}" destId="{3B8F4062-2B96-2C40-B3BE-58C179085A4F}" srcOrd="0" destOrd="0" presId="urn:microsoft.com/office/officeart/2005/8/layout/radial4"/>
    <dgm:cxn modelId="{0A19A26B-67F4-C647-9DCD-22A34085F271}" type="presParOf" srcId="{4BA192EC-D4B9-8043-9001-DEA702A58321}" destId="{C078AF62-6983-D441-AE20-CCFC8CC4D4E5}" srcOrd="1" destOrd="0" presId="urn:microsoft.com/office/officeart/2005/8/layout/radial4"/>
    <dgm:cxn modelId="{CC971EEE-86B5-8647-AF7C-90E5E6DC8E77}" type="presParOf" srcId="{4BA192EC-D4B9-8043-9001-DEA702A58321}" destId="{D84F7E54-1AD8-184D-9077-0A6409F31311}" srcOrd="2" destOrd="0" presId="urn:microsoft.com/office/officeart/2005/8/layout/radial4"/>
    <dgm:cxn modelId="{21142091-E436-A84F-BA5E-9924116F73BD}" type="presParOf" srcId="{4BA192EC-D4B9-8043-9001-DEA702A58321}" destId="{C264A4B5-230F-7644-ABDF-636ED0FB3A88}" srcOrd="3" destOrd="0" presId="urn:microsoft.com/office/officeart/2005/8/layout/radial4"/>
    <dgm:cxn modelId="{BD8500A9-2362-644E-93BF-BAAF79FC6ACD}" type="presParOf" srcId="{4BA192EC-D4B9-8043-9001-DEA702A58321}" destId="{A7109902-1AF9-394D-BAB7-866258C42AF9}" srcOrd="4" destOrd="0" presId="urn:microsoft.com/office/officeart/2005/8/layout/radial4"/>
    <dgm:cxn modelId="{B04BEB03-14D2-BB49-B3D2-6383CD53042C}" type="presParOf" srcId="{4BA192EC-D4B9-8043-9001-DEA702A58321}" destId="{4E64DB4A-2B78-BC47-A30A-0A9C243C8363}" srcOrd="5" destOrd="0" presId="urn:microsoft.com/office/officeart/2005/8/layout/radial4"/>
    <dgm:cxn modelId="{B1ECA4C2-BF13-F849-B028-F044DA0DBB18}" type="presParOf" srcId="{4BA192EC-D4B9-8043-9001-DEA702A58321}" destId="{F1E2B65A-F040-DF44-A374-A660E820F901}" srcOrd="6" destOrd="0" presId="urn:microsoft.com/office/officeart/2005/8/layout/radial4"/>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A2F09D-CC89-A449-B54D-9E71414CB597}">
      <dsp:nvSpPr>
        <dsp:cNvPr id="0" name=""/>
        <dsp:cNvSpPr/>
      </dsp:nvSpPr>
      <dsp:spPr>
        <a:xfrm>
          <a:off x="1462031" y="433"/>
          <a:ext cx="1791277" cy="895638"/>
        </a:xfrm>
        <a:prstGeom prst="roundRect">
          <a:avLst>
            <a:gd name="adj" fmla="val 10000"/>
          </a:avLst>
        </a:prstGeom>
        <a:solidFill>
          <a:srgbClr val="2A8A0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nl-NL" sz="3900" kern="1200" dirty="0" smtClean="0"/>
            <a:t>Host</a:t>
          </a:r>
          <a:endParaRPr lang="nl-NL" sz="3900" kern="1200" dirty="0"/>
        </a:p>
      </dsp:txBody>
      <dsp:txXfrm>
        <a:off x="1462031" y="433"/>
        <a:ext cx="1791277" cy="895638"/>
      </dsp:txXfrm>
    </dsp:sp>
    <dsp:sp modelId="{2FC573CB-1755-FE4B-9C62-6D6219467701}">
      <dsp:nvSpPr>
        <dsp:cNvPr id="0" name=""/>
        <dsp:cNvSpPr/>
      </dsp:nvSpPr>
      <dsp:spPr>
        <a:xfrm rot="5400000">
          <a:off x="1891448" y="1322112"/>
          <a:ext cx="932443" cy="313473"/>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nl-NL" sz="1300" kern="1200"/>
        </a:p>
      </dsp:txBody>
      <dsp:txXfrm rot="5400000">
        <a:off x="1891448" y="1322112"/>
        <a:ext cx="932443" cy="313473"/>
      </dsp:txXfrm>
    </dsp:sp>
    <dsp:sp modelId="{4F2BEBEC-DA16-5E4D-8A90-5B2EC3F92901}">
      <dsp:nvSpPr>
        <dsp:cNvPr id="0" name=""/>
        <dsp:cNvSpPr/>
      </dsp:nvSpPr>
      <dsp:spPr>
        <a:xfrm>
          <a:off x="1462031" y="2061626"/>
          <a:ext cx="1791277" cy="895638"/>
        </a:xfrm>
        <a:prstGeom prst="roundRect">
          <a:avLst>
            <a:gd name="adj" fmla="val 10000"/>
          </a:avLst>
        </a:prstGeom>
        <a:solidFill>
          <a:srgbClr val="2A8A0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nl-NL" sz="3900" kern="1200" dirty="0" err="1" smtClean="0"/>
            <a:t>Guest</a:t>
          </a:r>
          <a:endParaRPr lang="nl-NL" sz="3900" kern="1200" dirty="0"/>
        </a:p>
      </dsp:txBody>
      <dsp:txXfrm>
        <a:off x="1462031" y="2061626"/>
        <a:ext cx="1791277" cy="895638"/>
      </dsp:txXfrm>
    </dsp:sp>
    <dsp:sp modelId="{F4D92979-0ADA-7043-BEE6-7961E9459F16}">
      <dsp:nvSpPr>
        <dsp:cNvPr id="0" name=""/>
        <dsp:cNvSpPr/>
      </dsp:nvSpPr>
      <dsp:spPr>
        <a:xfrm rot="16200000">
          <a:off x="1891448" y="1322112"/>
          <a:ext cx="932443" cy="313473"/>
        </a:xfrm>
        <a:prstGeom prst="leftRightArrow">
          <a:avLst>
            <a:gd name="adj1" fmla="val 60000"/>
            <a:gd name="adj2" fmla="val 50000"/>
          </a:avLst>
        </a:prstGeom>
        <a:solidFill>
          <a:srgbClr val="2A8A0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nl-NL" sz="1300" kern="1200"/>
        </a:p>
      </dsp:txBody>
      <dsp:txXfrm rot="16200000">
        <a:off x="1891448" y="1322112"/>
        <a:ext cx="932443" cy="31347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325FC-F9E2-3849-B6F0-6C7BDA1C628C}" type="datetimeFigureOut">
              <a:rPr lang="nl-NL" smtClean="0"/>
              <a:pPr/>
              <a:t>4-11-2014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60B94-0E02-AB4B-8A22-E56F8160CC64}" type="slidenum">
              <a:rPr lang="nl-NL" smtClean="0"/>
              <a:pPr/>
              <a:t>‹#›</a:t>
            </a:fld>
            <a:endParaRPr lang="nl-NL"/>
          </a:p>
        </p:txBody>
      </p:sp>
    </p:spTree>
    <p:extLst>
      <p:ext uri="{BB962C8B-B14F-4D97-AF65-F5344CB8AC3E}">
        <p14:creationId xmlns:p14="http://schemas.microsoft.com/office/powerpoint/2010/main" xmlns="" val="3952423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a:t>
            </a:fld>
            <a:endParaRPr lang="nl-NL"/>
          </a:p>
        </p:txBody>
      </p:sp>
    </p:spTree>
    <p:extLst>
      <p:ext uri="{BB962C8B-B14F-4D97-AF65-F5344CB8AC3E}">
        <p14:creationId xmlns:p14="http://schemas.microsoft.com/office/powerpoint/2010/main" xmlns="" val="115137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10</a:t>
            </a:fld>
            <a:endParaRPr lang="nl-NL"/>
          </a:p>
        </p:txBody>
      </p:sp>
    </p:spTree>
    <p:extLst>
      <p:ext uri="{BB962C8B-B14F-4D97-AF65-F5344CB8AC3E}">
        <p14:creationId xmlns:p14="http://schemas.microsoft.com/office/powerpoint/2010/main" xmlns="" val="271404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11</a:t>
            </a:fld>
            <a:endParaRPr lang="nl-NL"/>
          </a:p>
        </p:txBody>
      </p:sp>
    </p:spTree>
    <p:extLst>
      <p:ext uri="{BB962C8B-B14F-4D97-AF65-F5344CB8AC3E}">
        <p14:creationId xmlns:p14="http://schemas.microsoft.com/office/powerpoint/2010/main" xmlns="" val="79271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13</a:t>
            </a:fld>
            <a:endParaRPr lang="nl-NL"/>
          </a:p>
        </p:txBody>
      </p:sp>
    </p:spTree>
    <p:extLst>
      <p:ext uri="{BB962C8B-B14F-4D97-AF65-F5344CB8AC3E}">
        <p14:creationId xmlns:p14="http://schemas.microsoft.com/office/powerpoint/2010/main" xmlns="" val="4115810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14</a:t>
            </a:fld>
            <a:endParaRPr lang="nl-NL"/>
          </a:p>
        </p:txBody>
      </p:sp>
    </p:spTree>
    <p:extLst>
      <p:ext uri="{BB962C8B-B14F-4D97-AF65-F5344CB8AC3E}">
        <p14:creationId xmlns:p14="http://schemas.microsoft.com/office/powerpoint/2010/main" xmlns="" val="3198061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15</a:t>
            </a:fld>
            <a:endParaRPr lang="nl-NL"/>
          </a:p>
        </p:txBody>
      </p:sp>
    </p:spTree>
    <p:extLst>
      <p:ext uri="{BB962C8B-B14F-4D97-AF65-F5344CB8AC3E}">
        <p14:creationId xmlns:p14="http://schemas.microsoft.com/office/powerpoint/2010/main" xmlns="" val="271404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16</a:t>
            </a:fld>
            <a:endParaRPr lang="nl-NL"/>
          </a:p>
        </p:txBody>
      </p:sp>
    </p:spTree>
    <p:extLst>
      <p:ext uri="{BB962C8B-B14F-4D97-AF65-F5344CB8AC3E}">
        <p14:creationId xmlns:p14="http://schemas.microsoft.com/office/powerpoint/2010/main" xmlns="" val="387792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17</a:t>
            </a:fld>
            <a:endParaRPr lang="nl-NL"/>
          </a:p>
        </p:txBody>
      </p:sp>
    </p:spTree>
    <p:extLst>
      <p:ext uri="{BB962C8B-B14F-4D97-AF65-F5344CB8AC3E}">
        <p14:creationId xmlns:p14="http://schemas.microsoft.com/office/powerpoint/2010/main" xmlns="" val="984604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18</a:t>
            </a:fld>
            <a:endParaRPr lang="nl-NL"/>
          </a:p>
        </p:txBody>
      </p:sp>
    </p:spTree>
    <p:extLst>
      <p:ext uri="{BB962C8B-B14F-4D97-AF65-F5344CB8AC3E}">
        <p14:creationId xmlns:p14="http://schemas.microsoft.com/office/powerpoint/2010/main" xmlns="" val="132978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19</a:t>
            </a:fld>
            <a:endParaRPr lang="nl-NL"/>
          </a:p>
        </p:txBody>
      </p:sp>
    </p:spTree>
    <p:extLst>
      <p:ext uri="{BB962C8B-B14F-4D97-AF65-F5344CB8AC3E}">
        <p14:creationId xmlns:p14="http://schemas.microsoft.com/office/powerpoint/2010/main" xmlns="" val="44290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2</a:t>
            </a:fld>
            <a:endParaRPr lang="nl-NL"/>
          </a:p>
        </p:txBody>
      </p:sp>
    </p:spTree>
    <p:extLst>
      <p:ext uri="{BB962C8B-B14F-4D97-AF65-F5344CB8AC3E}">
        <p14:creationId xmlns:p14="http://schemas.microsoft.com/office/powerpoint/2010/main" xmlns="" val="738059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3</a:t>
            </a:fld>
            <a:endParaRPr lang="nl-NL"/>
          </a:p>
        </p:txBody>
      </p:sp>
    </p:spTree>
    <p:extLst>
      <p:ext uri="{BB962C8B-B14F-4D97-AF65-F5344CB8AC3E}">
        <p14:creationId xmlns:p14="http://schemas.microsoft.com/office/powerpoint/2010/main" xmlns="" val="98282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4</a:t>
            </a:fld>
            <a:endParaRPr lang="nl-NL"/>
          </a:p>
        </p:txBody>
      </p:sp>
    </p:spTree>
    <p:extLst>
      <p:ext uri="{BB962C8B-B14F-4D97-AF65-F5344CB8AC3E}">
        <p14:creationId xmlns:p14="http://schemas.microsoft.com/office/powerpoint/2010/main" xmlns="" val="208274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5</a:t>
            </a:fld>
            <a:endParaRPr lang="nl-NL"/>
          </a:p>
        </p:txBody>
      </p:sp>
    </p:spTree>
    <p:extLst>
      <p:ext uri="{BB962C8B-B14F-4D97-AF65-F5344CB8AC3E}">
        <p14:creationId xmlns:p14="http://schemas.microsoft.com/office/powerpoint/2010/main" xmlns="" val="208274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6</a:t>
            </a:fld>
            <a:endParaRPr lang="nl-NL"/>
          </a:p>
        </p:txBody>
      </p:sp>
    </p:spTree>
    <p:extLst>
      <p:ext uri="{BB962C8B-B14F-4D97-AF65-F5344CB8AC3E}">
        <p14:creationId xmlns:p14="http://schemas.microsoft.com/office/powerpoint/2010/main" xmlns="" val="208274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7</a:t>
            </a:fld>
            <a:endParaRPr lang="nl-NL"/>
          </a:p>
        </p:txBody>
      </p:sp>
    </p:spTree>
    <p:extLst>
      <p:ext uri="{BB962C8B-B14F-4D97-AF65-F5344CB8AC3E}">
        <p14:creationId xmlns:p14="http://schemas.microsoft.com/office/powerpoint/2010/main" xmlns="" val="208274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endParaRPr lang="nl-NL" dirty="0" smtClean="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8</a:t>
            </a:fld>
            <a:endParaRPr lang="nl-NL"/>
          </a:p>
        </p:txBody>
      </p:sp>
    </p:spTree>
    <p:extLst>
      <p:ext uri="{BB962C8B-B14F-4D97-AF65-F5344CB8AC3E}">
        <p14:creationId xmlns:p14="http://schemas.microsoft.com/office/powerpoint/2010/main" xmlns="" val="2082743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160B94-0E02-AB4B-8A22-E56F8160CC64}" type="slidenum">
              <a:rPr lang="nl-NL" smtClean="0"/>
              <a:pPr/>
              <a:t>9</a:t>
            </a:fld>
            <a:endParaRPr lang="nl-NL"/>
          </a:p>
        </p:txBody>
      </p:sp>
    </p:spTree>
    <p:extLst>
      <p:ext uri="{BB962C8B-B14F-4D97-AF65-F5344CB8AC3E}">
        <p14:creationId xmlns:p14="http://schemas.microsoft.com/office/powerpoint/2010/main" xmlns="" val="3836724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 Title">
    <p:spTree>
      <p:nvGrpSpPr>
        <p:cNvPr id="1" name=""/>
        <p:cNvGrpSpPr/>
        <p:nvPr/>
      </p:nvGrpSpPr>
      <p:grpSpPr>
        <a:xfrm>
          <a:off x="0" y="0"/>
          <a:ext cx="0" cy="0"/>
          <a:chOff x="0" y="0"/>
          <a:chExt cx="0" cy="0"/>
        </a:xfrm>
      </p:grpSpPr>
      <p:sp>
        <p:nvSpPr>
          <p:cNvPr id="7" name="Rechthoek 6"/>
          <p:cNvSpPr/>
          <p:nvPr userDrawn="1"/>
        </p:nvSpPr>
        <p:spPr>
          <a:xfrm>
            <a:off x="3124200" y="0"/>
            <a:ext cx="6180667"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n>
                <a:noFill/>
              </a:ln>
              <a:solidFill>
                <a:schemeClr val="accent6"/>
              </a:solidFill>
            </a:endParaRPr>
          </a:p>
        </p:txBody>
      </p:sp>
      <p:sp>
        <p:nvSpPr>
          <p:cNvPr id="2" name="Titel 1"/>
          <p:cNvSpPr>
            <a:spLocks noGrp="1"/>
          </p:cNvSpPr>
          <p:nvPr>
            <p:ph type="ctrTitle" hasCustomPrompt="1"/>
          </p:nvPr>
        </p:nvSpPr>
        <p:spPr>
          <a:xfrm>
            <a:off x="3990318" y="1476572"/>
            <a:ext cx="4781393" cy="1997052"/>
          </a:xfrm>
        </p:spPr>
        <p:txBody>
          <a:bodyPr wrap="square" lIns="0" tIns="0" rIns="0" bIns="0" anchor="t" anchorCtr="0">
            <a:noAutofit/>
          </a:bodyPr>
          <a:lstStyle/>
          <a:p>
            <a:r>
              <a:rPr lang="nl-NL" dirty="0" err="1" smtClean="0"/>
              <a:t>Title</a:t>
            </a:r>
            <a:r>
              <a:rPr lang="nl-NL" dirty="0" smtClean="0"/>
              <a:t> of </a:t>
            </a:r>
            <a:r>
              <a:rPr lang="nl-NL" dirty="0" err="1" smtClean="0"/>
              <a:t>presentation</a:t>
            </a:r>
            <a:endParaRPr lang="nl-NL" dirty="0"/>
          </a:p>
        </p:txBody>
      </p:sp>
      <p:pic>
        <p:nvPicPr>
          <p:cNvPr id="9" name="Afbeelding 8" descr="General-stack-RGB.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35496" y="44624"/>
            <a:ext cx="2963333" cy="2735680"/>
          </a:xfrm>
          <a:prstGeom prst="rect">
            <a:avLst/>
          </a:prstGeom>
        </p:spPr>
      </p:pic>
      <p:sp>
        <p:nvSpPr>
          <p:cNvPr id="11" name="Tijdelijke aanduiding voor tekst 10"/>
          <p:cNvSpPr>
            <a:spLocks noGrp="1"/>
          </p:cNvSpPr>
          <p:nvPr>
            <p:ph type="body" sz="quarter" idx="13" hasCustomPrompt="1"/>
          </p:nvPr>
        </p:nvSpPr>
        <p:spPr>
          <a:xfrm>
            <a:off x="3919013" y="4572596"/>
            <a:ext cx="4304597" cy="216000"/>
          </a:xfrm>
        </p:spPr>
        <p:txBody>
          <a:bodyPr tIns="0" bIns="0">
            <a:noAutofit/>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nl-NL" dirty="0" smtClean="0"/>
              <a:t>First name </a:t>
            </a:r>
            <a:r>
              <a:rPr lang="nl-NL" dirty="0" err="1" smtClean="0"/>
              <a:t>Surname</a:t>
            </a:r>
            <a:endParaRPr lang="nl-NL" dirty="0"/>
          </a:p>
        </p:txBody>
      </p:sp>
      <p:sp>
        <p:nvSpPr>
          <p:cNvPr id="13" name="Tijdelijke aanduiding voor tekst 10"/>
          <p:cNvSpPr>
            <a:spLocks noGrp="1"/>
          </p:cNvSpPr>
          <p:nvPr>
            <p:ph type="body" sz="quarter" idx="14" hasCustomPrompt="1"/>
          </p:nvPr>
        </p:nvSpPr>
        <p:spPr>
          <a:xfrm>
            <a:off x="3919013" y="4786117"/>
            <a:ext cx="4304597" cy="216000"/>
          </a:xfrm>
        </p:spPr>
        <p:txBody>
          <a:bodyPr tIns="0" bIns="0">
            <a:noAutofit/>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nl-NL" dirty="0" err="1" smtClean="0"/>
              <a:t>Function</a:t>
            </a:r>
            <a:endParaRPr lang="nl-NL" dirty="0"/>
          </a:p>
        </p:txBody>
      </p:sp>
      <p:sp>
        <p:nvSpPr>
          <p:cNvPr id="14" name="Tijdelijke aanduiding voor tekst 10"/>
          <p:cNvSpPr>
            <a:spLocks noGrp="1"/>
          </p:cNvSpPr>
          <p:nvPr>
            <p:ph type="body" sz="quarter" idx="15" hasCustomPrompt="1"/>
          </p:nvPr>
        </p:nvSpPr>
        <p:spPr>
          <a:xfrm>
            <a:off x="3919013" y="5162355"/>
            <a:ext cx="4304597" cy="216000"/>
          </a:xfrm>
        </p:spPr>
        <p:txBody>
          <a:bodyPr tIns="0" bIns="0">
            <a:noAutofit/>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nl-NL" dirty="0" smtClean="0"/>
              <a:t>Date</a:t>
            </a:r>
            <a:endParaRPr lang="nl-NL" dirty="0"/>
          </a:p>
        </p:txBody>
      </p:sp>
      <p:sp>
        <p:nvSpPr>
          <p:cNvPr id="15" name="Tijdelijke aanduiding voor tekst 10"/>
          <p:cNvSpPr>
            <a:spLocks noGrp="1"/>
          </p:cNvSpPr>
          <p:nvPr>
            <p:ph type="body" sz="quarter" idx="16" hasCustomPrompt="1"/>
          </p:nvPr>
        </p:nvSpPr>
        <p:spPr>
          <a:xfrm>
            <a:off x="3919013" y="5375085"/>
            <a:ext cx="4304597" cy="216000"/>
          </a:xfrm>
        </p:spPr>
        <p:txBody>
          <a:bodyPr tIns="0" bIns="0">
            <a:noAutofit/>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nl-NL" dirty="0" smtClean="0"/>
              <a:t>City</a:t>
            </a:r>
            <a:endParaRPr lang="nl-NL" dirty="0"/>
          </a:p>
        </p:txBody>
      </p:sp>
    </p:spTree>
    <p:extLst>
      <p:ext uri="{BB962C8B-B14F-4D97-AF65-F5344CB8AC3E}">
        <p14:creationId xmlns:p14="http://schemas.microsoft.com/office/powerpoint/2010/main" xmlns="" val="101137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 with picture">
    <p:spTree>
      <p:nvGrpSpPr>
        <p:cNvPr id="1" name=""/>
        <p:cNvGrpSpPr/>
        <p:nvPr/>
      </p:nvGrpSpPr>
      <p:grpSpPr>
        <a:xfrm>
          <a:off x="0" y="0"/>
          <a:ext cx="0" cy="0"/>
          <a:chOff x="0" y="0"/>
          <a:chExt cx="0" cy="0"/>
        </a:xfrm>
      </p:grpSpPr>
      <p:sp>
        <p:nvSpPr>
          <p:cNvPr id="7" name="Rechthoek 6"/>
          <p:cNvSpPr/>
          <p:nvPr userDrawn="1"/>
        </p:nvSpPr>
        <p:spPr>
          <a:xfrm>
            <a:off x="3124200" y="0"/>
            <a:ext cx="6180667"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n>
                <a:noFill/>
              </a:ln>
              <a:solidFill>
                <a:schemeClr val="accent6"/>
              </a:solidFill>
            </a:endParaRPr>
          </a:p>
        </p:txBody>
      </p:sp>
      <p:pic>
        <p:nvPicPr>
          <p:cNvPr id="9" name="Afbeelding 8" descr="General-stack-RGB.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35496" y="44624"/>
            <a:ext cx="2963333" cy="2735680"/>
          </a:xfrm>
          <a:prstGeom prst="rect">
            <a:avLst/>
          </a:prstGeom>
        </p:spPr>
      </p:pic>
      <p:sp>
        <p:nvSpPr>
          <p:cNvPr id="11" name="Tijdelijke aanduiding voor tekst 10"/>
          <p:cNvSpPr>
            <a:spLocks noGrp="1"/>
          </p:cNvSpPr>
          <p:nvPr>
            <p:ph type="body" sz="quarter" idx="13" hasCustomPrompt="1"/>
          </p:nvPr>
        </p:nvSpPr>
        <p:spPr>
          <a:xfrm>
            <a:off x="350313" y="4547792"/>
            <a:ext cx="2700000" cy="216000"/>
          </a:xfrm>
        </p:spPr>
        <p:txBody>
          <a:bodyPr tIns="0" bIns="0">
            <a:noAutofit/>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nl-NL" dirty="0" smtClean="0"/>
              <a:t>First name </a:t>
            </a:r>
            <a:r>
              <a:rPr lang="nl-NL" dirty="0" err="1" smtClean="0"/>
              <a:t>Surname</a:t>
            </a:r>
            <a:endParaRPr lang="nl-NL" dirty="0"/>
          </a:p>
        </p:txBody>
      </p:sp>
      <p:sp>
        <p:nvSpPr>
          <p:cNvPr id="13" name="Tijdelijke aanduiding voor tekst 10"/>
          <p:cNvSpPr>
            <a:spLocks noGrp="1"/>
          </p:cNvSpPr>
          <p:nvPr>
            <p:ph type="body" sz="quarter" idx="14" hasCustomPrompt="1"/>
          </p:nvPr>
        </p:nvSpPr>
        <p:spPr>
          <a:xfrm>
            <a:off x="350313" y="4761313"/>
            <a:ext cx="2700000" cy="216000"/>
          </a:xfrm>
        </p:spPr>
        <p:txBody>
          <a:bodyPr tIns="0" bIns="0">
            <a:noAutofit/>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nl-NL" dirty="0" err="1" smtClean="0"/>
              <a:t>Function</a:t>
            </a:r>
            <a:endParaRPr lang="nl-NL" dirty="0"/>
          </a:p>
        </p:txBody>
      </p:sp>
      <p:sp>
        <p:nvSpPr>
          <p:cNvPr id="14" name="Tijdelijke aanduiding voor tekst 10"/>
          <p:cNvSpPr>
            <a:spLocks noGrp="1"/>
          </p:cNvSpPr>
          <p:nvPr>
            <p:ph type="body" sz="quarter" idx="15" hasCustomPrompt="1"/>
          </p:nvPr>
        </p:nvSpPr>
        <p:spPr>
          <a:xfrm>
            <a:off x="350313" y="5137551"/>
            <a:ext cx="2700000" cy="216000"/>
          </a:xfrm>
        </p:spPr>
        <p:txBody>
          <a:bodyPr tIns="0" bIns="0">
            <a:noAutofit/>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nl-NL" dirty="0" smtClean="0"/>
              <a:t>Date</a:t>
            </a:r>
            <a:endParaRPr lang="nl-NL" dirty="0"/>
          </a:p>
        </p:txBody>
      </p:sp>
      <p:sp>
        <p:nvSpPr>
          <p:cNvPr id="15" name="Tijdelijke aanduiding voor tekst 10"/>
          <p:cNvSpPr>
            <a:spLocks noGrp="1"/>
          </p:cNvSpPr>
          <p:nvPr>
            <p:ph type="body" sz="quarter" idx="16" hasCustomPrompt="1"/>
          </p:nvPr>
        </p:nvSpPr>
        <p:spPr>
          <a:xfrm>
            <a:off x="350313" y="5350281"/>
            <a:ext cx="2700000" cy="216000"/>
          </a:xfrm>
        </p:spPr>
        <p:txBody>
          <a:bodyPr tIns="0" bIns="0">
            <a:noAutofit/>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nl-NL" dirty="0" smtClean="0"/>
              <a:t>City</a:t>
            </a:r>
            <a:endParaRPr lang="nl-NL" dirty="0"/>
          </a:p>
        </p:txBody>
      </p:sp>
      <p:sp>
        <p:nvSpPr>
          <p:cNvPr id="4" name="Tijdelijke aanduiding voor afbeelding 3"/>
          <p:cNvSpPr>
            <a:spLocks noGrp="1"/>
          </p:cNvSpPr>
          <p:nvPr>
            <p:ph type="pic" sz="quarter" idx="17"/>
          </p:nvPr>
        </p:nvSpPr>
        <p:spPr>
          <a:xfrm>
            <a:off x="3124200" y="0"/>
            <a:ext cx="6180138" cy="6858000"/>
          </a:xfrm>
        </p:spPr>
        <p:txBody>
          <a:bodyPr>
            <a:normAutofit/>
          </a:bodyPr>
          <a:lstStyle>
            <a:lvl1pPr marL="0" indent="0">
              <a:buNone/>
              <a:defRPr sz="1400"/>
            </a:lvl1pPr>
          </a:lstStyle>
          <a:p>
            <a:r>
              <a:rPr lang="nl-NL" smtClean="0"/>
              <a:t>Sleep de afbeelding naar de tijdelijke aanduiding of klik op het pictogram als u een afbeelding wilt toevoegen</a:t>
            </a:r>
            <a:endParaRPr lang="nl-NL" dirty="0"/>
          </a:p>
        </p:txBody>
      </p:sp>
    </p:spTree>
    <p:extLst>
      <p:ext uri="{BB962C8B-B14F-4D97-AF65-F5344CB8AC3E}">
        <p14:creationId xmlns:p14="http://schemas.microsoft.com/office/powerpoint/2010/main" xmlns="" val="36892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Rechthoek 6"/>
          <p:cNvSpPr/>
          <p:nvPr userDrawn="1"/>
        </p:nvSpPr>
        <p:spPr>
          <a:xfrm>
            <a:off x="1246914" y="0"/>
            <a:ext cx="7897086"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n>
                <a:noFill/>
              </a:ln>
              <a:solidFill>
                <a:schemeClr val="accent6"/>
              </a:solidFill>
            </a:endParaRPr>
          </a:p>
        </p:txBody>
      </p:sp>
      <p:sp>
        <p:nvSpPr>
          <p:cNvPr id="2" name="Titel 1"/>
          <p:cNvSpPr>
            <a:spLocks noGrp="1"/>
          </p:cNvSpPr>
          <p:nvPr>
            <p:ph type="title" hasCustomPrompt="1"/>
          </p:nvPr>
        </p:nvSpPr>
        <p:spPr>
          <a:xfrm>
            <a:off x="1246914" y="0"/>
            <a:ext cx="7897086" cy="1238713"/>
          </a:xfrm>
        </p:spPr>
        <p:txBody>
          <a:bodyPr lIns="180000" tIns="36000" bIns="36000"/>
          <a:lstStyle>
            <a:lvl1pPr>
              <a:defRPr sz="3200" b="0" i="1">
                <a:latin typeface="Georgia"/>
                <a:cs typeface="Georgia"/>
              </a:defRPr>
            </a:lvl1pPr>
          </a:lstStyle>
          <a:p>
            <a:r>
              <a:rPr lang="nl-NL" dirty="0" err="1" smtClean="0"/>
              <a:t>Title</a:t>
            </a:r>
            <a:r>
              <a:rPr lang="nl-NL" dirty="0" smtClean="0"/>
              <a:t> </a:t>
            </a:r>
            <a:r>
              <a:rPr lang="nl-NL" dirty="0" err="1" smtClean="0"/>
              <a:t>text</a:t>
            </a:r>
            <a:r>
              <a:rPr lang="nl-NL" dirty="0" smtClean="0"/>
              <a:t> slide</a:t>
            </a:r>
            <a:endParaRPr lang="nl-NL" dirty="0"/>
          </a:p>
        </p:txBody>
      </p:sp>
      <p:sp>
        <p:nvSpPr>
          <p:cNvPr id="6" name="Tijdelijke aanduiding voor dianummer 5"/>
          <p:cNvSpPr>
            <a:spLocks noGrp="1"/>
          </p:cNvSpPr>
          <p:nvPr>
            <p:ph type="sldNum" sz="quarter" idx="12"/>
          </p:nvPr>
        </p:nvSpPr>
        <p:spPr>
          <a:xfrm>
            <a:off x="8372258" y="6356350"/>
            <a:ext cx="771742" cy="501650"/>
          </a:xfrm>
        </p:spPr>
        <p:txBody>
          <a:bodyPr rIns="360000"/>
          <a:lstStyle>
            <a:lvl1pPr>
              <a:defRPr sz="800" b="0" i="0">
                <a:solidFill>
                  <a:schemeClr val="tx2"/>
                </a:solidFill>
                <a:latin typeface="Verdana"/>
                <a:cs typeface="Verdana"/>
              </a:defRPr>
            </a:lvl1pPr>
          </a:lstStyle>
          <a:p>
            <a:fld id="{3F1DDA10-B9CD-8849-94C4-88DA94DF17C2}" type="slidenum">
              <a:rPr lang="nl-NL" smtClean="0"/>
              <a:pPr/>
              <a:t>‹#›</a:t>
            </a:fld>
            <a:endParaRPr lang="nl-NL" dirty="0"/>
          </a:p>
        </p:txBody>
      </p:sp>
      <p:pic>
        <p:nvPicPr>
          <p:cNvPr id="9" name="Afbeelding 8" descr="General-stack-RGB.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5706877"/>
            <a:ext cx="1246914" cy="1151123"/>
          </a:xfrm>
          <a:prstGeom prst="rect">
            <a:avLst/>
          </a:prstGeom>
        </p:spPr>
      </p:pic>
      <p:cxnSp>
        <p:nvCxnSpPr>
          <p:cNvPr id="11" name="Rechte verbindingslijn 10"/>
          <p:cNvCxnSpPr/>
          <p:nvPr userDrawn="1"/>
        </p:nvCxnSpPr>
        <p:spPr>
          <a:xfrm>
            <a:off x="1246914" y="1238713"/>
            <a:ext cx="7897086"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Rechte verbindingslijn 13"/>
          <p:cNvCxnSpPr/>
          <p:nvPr userDrawn="1"/>
        </p:nvCxnSpPr>
        <p:spPr>
          <a:xfrm>
            <a:off x="1246914" y="6364190"/>
            <a:ext cx="7897086"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ijdelijke aanduiding voor voettekst 4"/>
          <p:cNvSpPr>
            <a:spLocks noGrp="1"/>
          </p:cNvSpPr>
          <p:nvPr>
            <p:ph type="ftr" sz="quarter" idx="11"/>
          </p:nvPr>
        </p:nvSpPr>
        <p:spPr>
          <a:xfrm>
            <a:off x="1246914" y="6356350"/>
            <a:ext cx="6973450" cy="501650"/>
          </a:xfrm>
          <a:prstGeom prst="rect">
            <a:avLst/>
          </a:prstGeom>
        </p:spPr>
        <p:txBody>
          <a:bodyPr lIns="180000" anchor="ctr" anchorCtr="0"/>
          <a:lstStyle>
            <a:lvl1pPr>
              <a:defRPr sz="800">
                <a:solidFill>
                  <a:srgbClr val="004F8E"/>
                </a:solidFill>
                <a:latin typeface="Verdana"/>
                <a:cs typeface="Verdana"/>
              </a:defRPr>
            </a:lvl1pPr>
          </a:lstStyle>
          <a:p>
            <a:r>
              <a:rPr lang="nl-NL" dirty="0" smtClean="0"/>
              <a:t>Reference</a:t>
            </a:r>
            <a:endParaRPr lang="nl-NL" dirty="0"/>
          </a:p>
        </p:txBody>
      </p:sp>
      <p:sp>
        <p:nvSpPr>
          <p:cNvPr id="8" name="Tijdelijke aanduiding voor tekst 7"/>
          <p:cNvSpPr>
            <a:spLocks noGrp="1"/>
          </p:cNvSpPr>
          <p:nvPr>
            <p:ph type="body" sz="quarter" idx="13"/>
          </p:nvPr>
        </p:nvSpPr>
        <p:spPr>
          <a:xfrm>
            <a:off x="1246188" y="1255713"/>
            <a:ext cx="7897812" cy="4525962"/>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xmlns="" val="356520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hthoek 6"/>
          <p:cNvSpPr/>
          <p:nvPr userDrawn="1"/>
        </p:nvSpPr>
        <p:spPr>
          <a:xfrm>
            <a:off x="1246914" y="0"/>
            <a:ext cx="7897086"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n>
                <a:noFill/>
              </a:ln>
              <a:solidFill>
                <a:schemeClr val="accent6"/>
              </a:solidFill>
            </a:endParaRPr>
          </a:p>
        </p:txBody>
      </p:sp>
      <p:sp>
        <p:nvSpPr>
          <p:cNvPr id="2" name="Titel 1"/>
          <p:cNvSpPr>
            <a:spLocks noGrp="1"/>
          </p:cNvSpPr>
          <p:nvPr>
            <p:ph type="title" hasCustomPrompt="1"/>
          </p:nvPr>
        </p:nvSpPr>
        <p:spPr>
          <a:xfrm>
            <a:off x="1246914" y="1"/>
            <a:ext cx="7897086" cy="6356350"/>
          </a:xfrm>
        </p:spPr>
        <p:txBody>
          <a:bodyPr lIns="180000" tIns="36000" bIns="540000"/>
          <a:lstStyle>
            <a:lvl1pPr>
              <a:defRPr sz="3200" b="0" i="1">
                <a:latin typeface="Georgia"/>
                <a:cs typeface="Georgia"/>
              </a:defRPr>
            </a:lvl1pPr>
          </a:lstStyle>
          <a:p>
            <a:r>
              <a:rPr lang="nl-NL" dirty="0" smtClean="0"/>
              <a:t>Quote</a:t>
            </a:r>
            <a:endParaRPr lang="nl-NL" dirty="0"/>
          </a:p>
        </p:txBody>
      </p:sp>
      <p:sp>
        <p:nvSpPr>
          <p:cNvPr id="6" name="Tijdelijke aanduiding voor dianummer 5"/>
          <p:cNvSpPr>
            <a:spLocks noGrp="1"/>
          </p:cNvSpPr>
          <p:nvPr>
            <p:ph type="sldNum" sz="quarter" idx="12"/>
          </p:nvPr>
        </p:nvSpPr>
        <p:spPr>
          <a:xfrm>
            <a:off x="8372258" y="6356350"/>
            <a:ext cx="771742" cy="501650"/>
          </a:xfrm>
        </p:spPr>
        <p:txBody>
          <a:bodyPr rIns="360000"/>
          <a:lstStyle>
            <a:lvl1pPr>
              <a:defRPr sz="800" b="0" i="0">
                <a:solidFill>
                  <a:schemeClr val="tx2"/>
                </a:solidFill>
                <a:latin typeface="Verdana"/>
                <a:cs typeface="Verdana"/>
              </a:defRPr>
            </a:lvl1pPr>
          </a:lstStyle>
          <a:p>
            <a:fld id="{3F1DDA10-B9CD-8849-94C4-88DA94DF17C2}" type="slidenum">
              <a:rPr lang="nl-NL" smtClean="0"/>
              <a:pPr/>
              <a:t>‹#›</a:t>
            </a:fld>
            <a:endParaRPr lang="nl-NL" dirty="0"/>
          </a:p>
        </p:txBody>
      </p:sp>
      <p:pic>
        <p:nvPicPr>
          <p:cNvPr id="9" name="Afbeelding 8" descr="General-stack-RGB.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5706877"/>
            <a:ext cx="1246914" cy="1151123"/>
          </a:xfrm>
          <a:prstGeom prst="rect">
            <a:avLst/>
          </a:prstGeom>
        </p:spPr>
      </p:pic>
      <p:cxnSp>
        <p:nvCxnSpPr>
          <p:cNvPr id="14" name="Rechte verbindingslijn 13"/>
          <p:cNvCxnSpPr/>
          <p:nvPr userDrawn="1"/>
        </p:nvCxnSpPr>
        <p:spPr>
          <a:xfrm>
            <a:off x="1246914" y="6364190"/>
            <a:ext cx="7897086"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ijdelijke aanduiding voor voettekst 4"/>
          <p:cNvSpPr>
            <a:spLocks noGrp="1"/>
          </p:cNvSpPr>
          <p:nvPr>
            <p:ph type="ftr" sz="quarter" idx="11"/>
          </p:nvPr>
        </p:nvSpPr>
        <p:spPr>
          <a:xfrm>
            <a:off x="1246914" y="6356350"/>
            <a:ext cx="6973450" cy="501650"/>
          </a:xfrm>
          <a:prstGeom prst="rect">
            <a:avLst/>
          </a:prstGeom>
        </p:spPr>
        <p:txBody>
          <a:bodyPr lIns="180000" anchor="ctr" anchorCtr="0"/>
          <a:lstStyle>
            <a:lvl1pPr>
              <a:defRPr sz="800">
                <a:solidFill>
                  <a:srgbClr val="004F8E"/>
                </a:solidFill>
                <a:latin typeface="Verdana"/>
                <a:cs typeface="Verdana"/>
              </a:defRPr>
            </a:lvl1pPr>
          </a:lstStyle>
          <a:p>
            <a:r>
              <a:rPr lang="nl-NL" dirty="0" smtClean="0"/>
              <a:t>Reference</a:t>
            </a:r>
            <a:endParaRPr lang="nl-NL" dirty="0"/>
          </a:p>
        </p:txBody>
      </p:sp>
    </p:spTree>
    <p:extLst>
      <p:ext uri="{BB962C8B-B14F-4D97-AF65-F5344CB8AC3E}">
        <p14:creationId xmlns:p14="http://schemas.microsoft.com/office/powerpoint/2010/main" xmlns="" val="51315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cxnSp>
        <p:nvCxnSpPr>
          <p:cNvPr id="7" name="Rechte verbindingslijn 6"/>
          <p:cNvCxnSpPr/>
          <p:nvPr userDrawn="1"/>
        </p:nvCxnSpPr>
        <p:spPr>
          <a:xfrm>
            <a:off x="1246914" y="6364190"/>
            <a:ext cx="7897086"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Rechthoek 3"/>
          <p:cNvSpPr/>
          <p:nvPr userDrawn="1"/>
        </p:nvSpPr>
        <p:spPr>
          <a:xfrm>
            <a:off x="1246914" y="0"/>
            <a:ext cx="7897086"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n>
                <a:noFill/>
              </a:ln>
              <a:solidFill>
                <a:schemeClr val="accent6"/>
              </a:solidFill>
            </a:endParaRPr>
          </a:p>
        </p:txBody>
      </p:sp>
      <p:pic>
        <p:nvPicPr>
          <p:cNvPr id="5" name="Afbeelding 4" descr="General-stack-RGB.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5706877"/>
            <a:ext cx="1246914" cy="1151123"/>
          </a:xfrm>
          <a:prstGeom prst="rect">
            <a:avLst/>
          </a:prstGeom>
        </p:spPr>
      </p:pic>
      <p:cxnSp>
        <p:nvCxnSpPr>
          <p:cNvPr id="6" name="Rechte verbindingslijn 5"/>
          <p:cNvCxnSpPr/>
          <p:nvPr userDrawn="1"/>
        </p:nvCxnSpPr>
        <p:spPr>
          <a:xfrm>
            <a:off x="1246914" y="1238713"/>
            <a:ext cx="7897086"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hasCustomPrompt="1"/>
          </p:nvPr>
        </p:nvSpPr>
        <p:spPr>
          <a:xfrm>
            <a:off x="1246914" y="-1"/>
            <a:ext cx="7897086" cy="1238713"/>
          </a:xfrm>
        </p:spPr>
        <p:txBody>
          <a:bodyPr lIns="180000" tIns="0" bIns="0"/>
          <a:lstStyle>
            <a:lvl1pPr>
              <a:defRPr sz="3200" baseline="0"/>
            </a:lvl1pPr>
          </a:lstStyle>
          <a:p>
            <a:r>
              <a:rPr lang="nl-NL" dirty="0" err="1" smtClean="0"/>
              <a:t>Title</a:t>
            </a:r>
            <a:r>
              <a:rPr lang="nl-NL" dirty="0" smtClean="0"/>
              <a:t> </a:t>
            </a:r>
            <a:r>
              <a:rPr lang="nl-NL" dirty="0" err="1" smtClean="0"/>
              <a:t>total</a:t>
            </a:r>
            <a:r>
              <a:rPr lang="nl-NL" dirty="0" smtClean="0"/>
              <a:t> image slide</a:t>
            </a:r>
            <a:endParaRPr lang="nl-NL" dirty="0"/>
          </a:p>
        </p:txBody>
      </p:sp>
      <p:sp>
        <p:nvSpPr>
          <p:cNvPr id="3" name="Tijdelijke aanduiding voor dianummer 2"/>
          <p:cNvSpPr>
            <a:spLocks noGrp="1"/>
          </p:cNvSpPr>
          <p:nvPr>
            <p:ph type="sldNum" sz="quarter" idx="10"/>
          </p:nvPr>
        </p:nvSpPr>
        <p:spPr>
          <a:xfrm>
            <a:off x="8335818" y="6356350"/>
            <a:ext cx="808182" cy="501650"/>
          </a:xfrm>
        </p:spPr>
        <p:txBody>
          <a:bodyPr rIns="360000"/>
          <a:lstStyle>
            <a:lvl1pPr>
              <a:defRPr sz="800" b="0" i="0">
                <a:solidFill>
                  <a:srgbClr val="004F8E"/>
                </a:solidFill>
                <a:latin typeface="Verdana"/>
                <a:cs typeface="Verdana"/>
              </a:defRPr>
            </a:lvl1pPr>
          </a:lstStyle>
          <a:p>
            <a:fld id="{3F1DDA10-B9CD-8849-94C4-88DA94DF17C2}" type="slidenum">
              <a:rPr lang="nl-NL" smtClean="0"/>
              <a:pPr/>
              <a:t>‹#›</a:t>
            </a:fld>
            <a:endParaRPr lang="nl-NL" dirty="0"/>
          </a:p>
        </p:txBody>
      </p:sp>
      <p:sp>
        <p:nvSpPr>
          <p:cNvPr id="8" name="Tijdelijke aanduiding voor voettekst 4"/>
          <p:cNvSpPr>
            <a:spLocks noGrp="1"/>
          </p:cNvSpPr>
          <p:nvPr>
            <p:ph type="ftr" sz="quarter" idx="11"/>
          </p:nvPr>
        </p:nvSpPr>
        <p:spPr>
          <a:xfrm>
            <a:off x="1246914" y="6356350"/>
            <a:ext cx="6973450" cy="501650"/>
          </a:xfrm>
          <a:prstGeom prst="rect">
            <a:avLst/>
          </a:prstGeom>
        </p:spPr>
        <p:txBody>
          <a:bodyPr lIns="180000" anchor="ctr" anchorCtr="0"/>
          <a:lstStyle>
            <a:lvl1pPr>
              <a:defRPr sz="800">
                <a:solidFill>
                  <a:srgbClr val="004F8E"/>
                </a:solidFill>
                <a:latin typeface="Verdana"/>
                <a:cs typeface="Verdana"/>
              </a:defRPr>
            </a:lvl1pPr>
          </a:lstStyle>
          <a:p>
            <a:r>
              <a:rPr lang="nl-NL" dirty="0" smtClean="0"/>
              <a:t>Reference</a:t>
            </a:r>
            <a:endParaRPr lang="nl-NL" dirty="0"/>
          </a:p>
        </p:txBody>
      </p:sp>
      <p:sp>
        <p:nvSpPr>
          <p:cNvPr id="10" name="Tekstvak 9"/>
          <p:cNvSpPr txBox="1"/>
          <p:nvPr userDrawn="1"/>
        </p:nvSpPr>
        <p:spPr>
          <a:xfrm>
            <a:off x="1246914" y="2917152"/>
            <a:ext cx="7897086" cy="369332"/>
          </a:xfrm>
          <a:prstGeom prst="rect">
            <a:avLst/>
          </a:prstGeom>
          <a:noFill/>
        </p:spPr>
        <p:txBody>
          <a:bodyPr wrap="square" rtlCol="0">
            <a:spAutoFit/>
          </a:bodyPr>
          <a:lstStyle/>
          <a:p>
            <a:pPr algn="ctr"/>
            <a:r>
              <a:rPr lang="nl-NL" dirty="0" smtClean="0">
                <a:solidFill>
                  <a:schemeClr val="bg1"/>
                </a:solidFill>
              </a:rPr>
              <a:t>IMAGE</a:t>
            </a:r>
            <a:endParaRPr lang="nl-NL" dirty="0">
              <a:solidFill>
                <a:schemeClr val="bg1"/>
              </a:solidFill>
            </a:endParaRPr>
          </a:p>
        </p:txBody>
      </p:sp>
      <p:sp>
        <p:nvSpPr>
          <p:cNvPr id="12" name="Tijdelijke aanduiding voor afbeelding 11"/>
          <p:cNvSpPr>
            <a:spLocks noGrp="1"/>
          </p:cNvSpPr>
          <p:nvPr>
            <p:ph type="pic" sz="quarter" idx="12"/>
          </p:nvPr>
        </p:nvSpPr>
        <p:spPr>
          <a:xfrm>
            <a:off x="1246188" y="1238250"/>
            <a:ext cx="7897812" cy="5619750"/>
          </a:xfrm>
        </p:spPr>
        <p:txBody>
          <a:bodyPr>
            <a:normAutofit/>
          </a:bodyPr>
          <a:lstStyle>
            <a:lvl1pPr marL="0" indent="0">
              <a:buNone/>
              <a:defRPr sz="1400"/>
            </a:lvl1pPr>
          </a:lstStyle>
          <a:p>
            <a:r>
              <a:rPr lang="nl-NL" smtClean="0"/>
              <a:t>Sleep de afbeelding naar de tijdelijke aanduiding of klik op het pictogram als u een afbeelding wilt toevoegen</a:t>
            </a:r>
            <a:endParaRPr lang="nl-NL"/>
          </a:p>
        </p:txBody>
      </p:sp>
    </p:spTree>
    <p:extLst>
      <p:ext uri="{BB962C8B-B14F-4D97-AF65-F5344CB8AC3E}">
        <p14:creationId xmlns:p14="http://schemas.microsoft.com/office/powerpoint/2010/main" xmlns="" val="31337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text right side">
    <p:spTree>
      <p:nvGrpSpPr>
        <p:cNvPr id="1" name=""/>
        <p:cNvGrpSpPr/>
        <p:nvPr/>
      </p:nvGrpSpPr>
      <p:grpSpPr>
        <a:xfrm>
          <a:off x="0" y="0"/>
          <a:ext cx="0" cy="0"/>
          <a:chOff x="0" y="0"/>
          <a:chExt cx="0" cy="0"/>
        </a:xfrm>
      </p:grpSpPr>
      <p:sp>
        <p:nvSpPr>
          <p:cNvPr id="7" name="Rechthoek 6"/>
          <p:cNvSpPr/>
          <p:nvPr userDrawn="1"/>
        </p:nvSpPr>
        <p:spPr>
          <a:xfrm>
            <a:off x="1246914" y="0"/>
            <a:ext cx="7897086"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n>
                <a:noFill/>
              </a:ln>
              <a:solidFill>
                <a:schemeClr val="accent6"/>
              </a:solidFill>
            </a:endParaRPr>
          </a:p>
        </p:txBody>
      </p:sp>
      <p:sp>
        <p:nvSpPr>
          <p:cNvPr id="2" name="Titel 1"/>
          <p:cNvSpPr>
            <a:spLocks noGrp="1"/>
          </p:cNvSpPr>
          <p:nvPr>
            <p:ph type="title" hasCustomPrompt="1"/>
          </p:nvPr>
        </p:nvSpPr>
        <p:spPr>
          <a:xfrm>
            <a:off x="1246914" y="0"/>
            <a:ext cx="7897086" cy="1238713"/>
          </a:xfrm>
        </p:spPr>
        <p:txBody>
          <a:bodyPr lIns="180000" tIns="36000" bIns="36000"/>
          <a:lstStyle>
            <a:lvl1pPr>
              <a:defRPr sz="3200" b="0" i="1" baseline="0">
                <a:latin typeface="Georgia"/>
                <a:cs typeface="Georgia"/>
              </a:defRPr>
            </a:lvl1pPr>
          </a:lstStyle>
          <a:p>
            <a:r>
              <a:rPr lang="en-GB" noProof="1" smtClean="0"/>
              <a:t>Title image and text slide</a:t>
            </a:r>
            <a:endParaRPr lang="en-GB" noProof="1"/>
          </a:p>
        </p:txBody>
      </p:sp>
      <p:sp>
        <p:nvSpPr>
          <p:cNvPr id="6" name="Tijdelijke aanduiding voor dianummer 5"/>
          <p:cNvSpPr>
            <a:spLocks noGrp="1"/>
          </p:cNvSpPr>
          <p:nvPr>
            <p:ph type="sldNum" sz="quarter" idx="12"/>
          </p:nvPr>
        </p:nvSpPr>
        <p:spPr>
          <a:xfrm>
            <a:off x="8372258" y="6356350"/>
            <a:ext cx="771742" cy="501650"/>
          </a:xfrm>
        </p:spPr>
        <p:txBody>
          <a:bodyPr rIns="360000"/>
          <a:lstStyle>
            <a:lvl1pPr>
              <a:defRPr sz="800" b="0" i="0">
                <a:solidFill>
                  <a:schemeClr val="tx2"/>
                </a:solidFill>
                <a:latin typeface="Verdana"/>
                <a:cs typeface="Verdana"/>
              </a:defRPr>
            </a:lvl1pPr>
          </a:lstStyle>
          <a:p>
            <a:fld id="{3F1DDA10-B9CD-8849-94C4-88DA94DF17C2}" type="slidenum">
              <a:rPr lang="nl-NL" smtClean="0"/>
              <a:pPr/>
              <a:t>‹#›</a:t>
            </a:fld>
            <a:endParaRPr lang="nl-NL" dirty="0"/>
          </a:p>
        </p:txBody>
      </p:sp>
      <p:pic>
        <p:nvPicPr>
          <p:cNvPr id="9" name="Afbeelding 8" descr="General-stack-RGB.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5706877"/>
            <a:ext cx="1246914" cy="1151123"/>
          </a:xfrm>
          <a:prstGeom prst="rect">
            <a:avLst/>
          </a:prstGeom>
        </p:spPr>
      </p:pic>
      <p:cxnSp>
        <p:nvCxnSpPr>
          <p:cNvPr id="11" name="Rechte verbindingslijn 10"/>
          <p:cNvCxnSpPr/>
          <p:nvPr userDrawn="1"/>
        </p:nvCxnSpPr>
        <p:spPr>
          <a:xfrm>
            <a:off x="1246914" y="1238713"/>
            <a:ext cx="7897086"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Rechte verbindingslijn 13"/>
          <p:cNvCxnSpPr/>
          <p:nvPr userDrawn="1"/>
        </p:nvCxnSpPr>
        <p:spPr>
          <a:xfrm>
            <a:off x="1246914" y="6364190"/>
            <a:ext cx="7897086"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ijdelijke aanduiding voor voettekst 4"/>
          <p:cNvSpPr>
            <a:spLocks noGrp="1"/>
          </p:cNvSpPr>
          <p:nvPr>
            <p:ph type="ftr" sz="quarter" idx="11"/>
          </p:nvPr>
        </p:nvSpPr>
        <p:spPr>
          <a:xfrm>
            <a:off x="1246914" y="6356350"/>
            <a:ext cx="6973450" cy="501650"/>
          </a:xfrm>
          <a:prstGeom prst="rect">
            <a:avLst/>
          </a:prstGeom>
        </p:spPr>
        <p:txBody>
          <a:bodyPr lIns="180000" anchor="ctr" anchorCtr="0"/>
          <a:lstStyle>
            <a:lvl1pPr>
              <a:defRPr sz="800">
                <a:solidFill>
                  <a:srgbClr val="004F8E"/>
                </a:solidFill>
                <a:latin typeface="Verdana"/>
                <a:cs typeface="Verdana"/>
              </a:defRPr>
            </a:lvl1pPr>
          </a:lstStyle>
          <a:p>
            <a:r>
              <a:rPr lang="nl-NL" dirty="0" smtClean="0"/>
              <a:t>Reference</a:t>
            </a:r>
            <a:endParaRPr lang="nl-NL" dirty="0"/>
          </a:p>
        </p:txBody>
      </p:sp>
      <p:sp>
        <p:nvSpPr>
          <p:cNvPr id="5" name="Tijdelijke aanduiding voor afbeelding 4"/>
          <p:cNvSpPr>
            <a:spLocks noGrp="1"/>
          </p:cNvSpPr>
          <p:nvPr>
            <p:ph type="pic" sz="quarter" idx="13"/>
          </p:nvPr>
        </p:nvSpPr>
        <p:spPr>
          <a:xfrm>
            <a:off x="1246188" y="1238714"/>
            <a:ext cx="3871912" cy="5100637"/>
          </a:xfrm>
        </p:spPr>
        <p:txBody>
          <a:bodyPr>
            <a:normAutofit/>
          </a:bodyPr>
          <a:lstStyle>
            <a:lvl1pPr marL="0" indent="0">
              <a:buNone/>
              <a:defRPr sz="1400"/>
            </a:lvl1pPr>
          </a:lstStyle>
          <a:p>
            <a:r>
              <a:rPr lang="nl-NL" smtClean="0"/>
              <a:t>Sleep de afbeelding naar de tijdelijke aanduiding of klik op het pictogram als u een afbeelding wilt toevoegen</a:t>
            </a:r>
            <a:endParaRPr lang="nl-NL" dirty="0"/>
          </a:p>
        </p:txBody>
      </p:sp>
      <p:sp>
        <p:nvSpPr>
          <p:cNvPr id="13" name="Tijdelijke aanduiding voor tekst 12"/>
          <p:cNvSpPr>
            <a:spLocks noGrp="1"/>
          </p:cNvSpPr>
          <p:nvPr>
            <p:ph type="body" sz="quarter" idx="14"/>
          </p:nvPr>
        </p:nvSpPr>
        <p:spPr>
          <a:xfrm>
            <a:off x="5207000" y="1238714"/>
            <a:ext cx="3937000" cy="5100637"/>
          </a:xfrm>
        </p:spPr>
        <p:txBody>
          <a:bodyPr tIns="360000">
            <a:no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xmlns="" val="1736185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eft side/picture">
    <p:spTree>
      <p:nvGrpSpPr>
        <p:cNvPr id="1" name=""/>
        <p:cNvGrpSpPr/>
        <p:nvPr/>
      </p:nvGrpSpPr>
      <p:grpSpPr>
        <a:xfrm>
          <a:off x="0" y="0"/>
          <a:ext cx="0" cy="0"/>
          <a:chOff x="0" y="0"/>
          <a:chExt cx="0" cy="0"/>
        </a:xfrm>
      </p:grpSpPr>
      <p:sp>
        <p:nvSpPr>
          <p:cNvPr id="7" name="Rechthoek 6"/>
          <p:cNvSpPr/>
          <p:nvPr userDrawn="1"/>
        </p:nvSpPr>
        <p:spPr>
          <a:xfrm>
            <a:off x="1246914" y="0"/>
            <a:ext cx="7897086"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n>
                <a:noFill/>
              </a:ln>
              <a:solidFill>
                <a:schemeClr val="accent6"/>
              </a:solidFill>
            </a:endParaRPr>
          </a:p>
        </p:txBody>
      </p:sp>
      <p:sp>
        <p:nvSpPr>
          <p:cNvPr id="2" name="Titel 1"/>
          <p:cNvSpPr>
            <a:spLocks noGrp="1"/>
          </p:cNvSpPr>
          <p:nvPr>
            <p:ph type="title" hasCustomPrompt="1"/>
          </p:nvPr>
        </p:nvSpPr>
        <p:spPr>
          <a:xfrm>
            <a:off x="1246914" y="0"/>
            <a:ext cx="7897086" cy="1238713"/>
          </a:xfrm>
        </p:spPr>
        <p:txBody>
          <a:bodyPr lIns="180000" tIns="36000" bIns="36000"/>
          <a:lstStyle>
            <a:lvl1pPr>
              <a:defRPr sz="3200" b="0" i="1" baseline="0">
                <a:latin typeface="Georgia"/>
                <a:cs typeface="Georgia"/>
              </a:defRPr>
            </a:lvl1pPr>
          </a:lstStyle>
          <a:p>
            <a:r>
              <a:rPr lang="en-GB" noProof="1" smtClean="0"/>
              <a:t>Title image and text slide</a:t>
            </a:r>
            <a:endParaRPr lang="en-GB" noProof="1"/>
          </a:p>
        </p:txBody>
      </p:sp>
      <p:sp>
        <p:nvSpPr>
          <p:cNvPr id="6" name="Tijdelijke aanduiding voor dianummer 5"/>
          <p:cNvSpPr>
            <a:spLocks noGrp="1"/>
          </p:cNvSpPr>
          <p:nvPr>
            <p:ph type="sldNum" sz="quarter" idx="12"/>
          </p:nvPr>
        </p:nvSpPr>
        <p:spPr>
          <a:xfrm>
            <a:off x="8372258" y="6356350"/>
            <a:ext cx="771742" cy="501650"/>
          </a:xfrm>
        </p:spPr>
        <p:txBody>
          <a:bodyPr rIns="360000"/>
          <a:lstStyle>
            <a:lvl1pPr>
              <a:defRPr sz="800" b="0" i="0">
                <a:solidFill>
                  <a:schemeClr val="tx2"/>
                </a:solidFill>
                <a:latin typeface="Verdana"/>
                <a:cs typeface="Verdana"/>
              </a:defRPr>
            </a:lvl1pPr>
          </a:lstStyle>
          <a:p>
            <a:fld id="{3F1DDA10-B9CD-8849-94C4-88DA94DF17C2}" type="slidenum">
              <a:rPr lang="nl-NL" smtClean="0"/>
              <a:pPr/>
              <a:t>‹#›</a:t>
            </a:fld>
            <a:endParaRPr lang="nl-NL" dirty="0"/>
          </a:p>
        </p:txBody>
      </p:sp>
      <p:pic>
        <p:nvPicPr>
          <p:cNvPr id="9" name="Afbeelding 8" descr="General-stack-RGB.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5706877"/>
            <a:ext cx="1246914" cy="1151123"/>
          </a:xfrm>
          <a:prstGeom prst="rect">
            <a:avLst/>
          </a:prstGeom>
        </p:spPr>
      </p:pic>
      <p:cxnSp>
        <p:nvCxnSpPr>
          <p:cNvPr id="11" name="Rechte verbindingslijn 10"/>
          <p:cNvCxnSpPr/>
          <p:nvPr userDrawn="1"/>
        </p:nvCxnSpPr>
        <p:spPr>
          <a:xfrm>
            <a:off x="1246914" y="1238713"/>
            <a:ext cx="7897086"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Rechte verbindingslijn 13"/>
          <p:cNvCxnSpPr/>
          <p:nvPr userDrawn="1"/>
        </p:nvCxnSpPr>
        <p:spPr>
          <a:xfrm>
            <a:off x="1246914" y="6364190"/>
            <a:ext cx="7897086"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ijdelijke aanduiding voor voettekst 4"/>
          <p:cNvSpPr>
            <a:spLocks noGrp="1"/>
          </p:cNvSpPr>
          <p:nvPr>
            <p:ph type="ftr" sz="quarter" idx="11"/>
          </p:nvPr>
        </p:nvSpPr>
        <p:spPr>
          <a:xfrm>
            <a:off x="1246914" y="6356350"/>
            <a:ext cx="6973450" cy="501650"/>
          </a:xfrm>
          <a:prstGeom prst="rect">
            <a:avLst/>
          </a:prstGeom>
        </p:spPr>
        <p:txBody>
          <a:bodyPr lIns="180000" anchor="ctr" anchorCtr="0"/>
          <a:lstStyle>
            <a:lvl1pPr>
              <a:defRPr sz="800">
                <a:solidFill>
                  <a:srgbClr val="004F8E"/>
                </a:solidFill>
                <a:latin typeface="Verdana"/>
                <a:cs typeface="Verdana"/>
              </a:defRPr>
            </a:lvl1pPr>
          </a:lstStyle>
          <a:p>
            <a:r>
              <a:rPr lang="nl-NL" dirty="0" smtClean="0"/>
              <a:t>Reference</a:t>
            </a:r>
            <a:endParaRPr lang="nl-NL" dirty="0"/>
          </a:p>
        </p:txBody>
      </p:sp>
      <p:sp>
        <p:nvSpPr>
          <p:cNvPr id="5" name="Tijdelijke aanduiding voor afbeelding 4"/>
          <p:cNvSpPr>
            <a:spLocks noGrp="1"/>
          </p:cNvSpPr>
          <p:nvPr>
            <p:ph type="pic" sz="quarter" idx="13"/>
          </p:nvPr>
        </p:nvSpPr>
        <p:spPr>
          <a:xfrm>
            <a:off x="5272088" y="1238714"/>
            <a:ext cx="3871912" cy="5100637"/>
          </a:xfrm>
        </p:spPr>
        <p:txBody>
          <a:bodyPr>
            <a:normAutofit/>
          </a:bodyPr>
          <a:lstStyle>
            <a:lvl1pPr marL="0" indent="0">
              <a:buNone/>
              <a:defRPr sz="1400"/>
            </a:lvl1pPr>
          </a:lstStyle>
          <a:p>
            <a:r>
              <a:rPr lang="nl-NL" smtClean="0"/>
              <a:t>Sleep de afbeelding naar de tijdelijke aanduiding of klik op het pictogram als u een afbeelding wilt toevoegen</a:t>
            </a:r>
            <a:endParaRPr lang="nl-NL" dirty="0"/>
          </a:p>
        </p:txBody>
      </p:sp>
      <p:sp>
        <p:nvSpPr>
          <p:cNvPr id="13" name="Tijdelijke aanduiding voor tekst 12"/>
          <p:cNvSpPr>
            <a:spLocks noGrp="1"/>
          </p:cNvSpPr>
          <p:nvPr>
            <p:ph type="body" sz="quarter" idx="14"/>
          </p:nvPr>
        </p:nvSpPr>
        <p:spPr>
          <a:xfrm>
            <a:off x="1246188" y="1238714"/>
            <a:ext cx="3937000" cy="5100637"/>
          </a:xfrm>
        </p:spPr>
        <p:txBody>
          <a:bodyPr tIns="360000">
            <a:no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xmlns="" val="13452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521382" y="274638"/>
            <a:ext cx="7622618" cy="1143000"/>
          </a:xfrm>
          <a:prstGeom prst="rect">
            <a:avLst/>
          </a:prstGeom>
        </p:spPr>
        <p:txBody>
          <a:bodyPr vert="horz" lIns="91440" tIns="45720" rIns="91440" bIns="45720" rtlCol="0" anchor="ctr">
            <a:noAutofit/>
          </a:bodyPr>
          <a:lstStyle/>
          <a:p>
            <a:r>
              <a:rPr lang="nl-NL" dirty="0" err="1" smtClean="0"/>
              <a:t>Title</a:t>
            </a:r>
            <a:endParaRPr lang="nl-NL" dirty="0"/>
          </a:p>
        </p:txBody>
      </p:sp>
      <p:sp>
        <p:nvSpPr>
          <p:cNvPr id="3" name="Tijdelijke aanduiding voor tekst 2"/>
          <p:cNvSpPr>
            <a:spLocks noGrp="1"/>
          </p:cNvSpPr>
          <p:nvPr>
            <p:ph type="body" idx="1"/>
          </p:nvPr>
        </p:nvSpPr>
        <p:spPr>
          <a:xfrm>
            <a:off x="1521382" y="1600200"/>
            <a:ext cx="7622618" cy="4525963"/>
          </a:xfrm>
          <a:prstGeom prst="rect">
            <a:avLst/>
          </a:prstGeom>
        </p:spPr>
        <p:txBody>
          <a:bodyPr vert="horz" lIns="91440" tIns="45720" rIns="91440" bIns="45720" rtlCol="0">
            <a:normAutofit/>
          </a:bodyPr>
          <a:lstStyle/>
          <a:p>
            <a:pPr lvl="0"/>
            <a:r>
              <a:rPr lang="nl-NL" dirty="0" smtClean="0"/>
              <a:t>First level</a:t>
            </a:r>
          </a:p>
          <a:p>
            <a:pPr lvl="1"/>
            <a:r>
              <a:rPr lang="nl-NL" dirty="0" smtClean="0"/>
              <a:t>Second level</a:t>
            </a:r>
          </a:p>
          <a:p>
            <a:pPr lvl="2"/>
            <a:r>
              <a:rPr lang="nl-NL" dirty="0" err="1" smtClean="0"/>
              <a:t>Third</a:t>
            </a:r>
            <a:r>
              <a:rPr lang="nl-NL" dirty="0" smtClean="0"/>
              <a:t> level</a:t>
            </a:r>
          </a:p>
          <a:p>
            <a:pPr lvl="3"/>
            <a:r>
              <a:rPr lang="nl-NL" dirty="0" err="1" smtClean="0"/>
              <a:t>Fourth</a:t>
            </a:r>
            <a:r>
              <a:rPr lang="nl-NL" dirty="0" smtClean="0"/>
              <a:t> level</a:t>
            </a:r>
          </a:p>
          <a:p>
            <a:pPr lvl="4"/>
            <a:r>
              <a:rPr lang="nl-NL" dirty="0" err="1" smtClean="0"/>
              <a:t>Fifth</a:t>
            </a:r>
            <a:r>
              <a:rPr lang="nl-NL" dirty="0" smtClean="0"/>
              <a:t> level</a:t>
            </a:r>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DDA10-B9CD-8849-94C4-88DA94DF17C2}" type="slidenum">
              <a:rPr lang="nl-NL" smtClean="0"/>
              <a:pPr/>
              <a:t>‹#›</a:t>
            </a:fld>
            <a:endParaRPr lang="nl-NL"/>
          </a:p>
        </p:txBody>
      </p:sp>
    </p:spTree>
    <p:extLst>
      <p:ext uri="{BB962C8B-B14F-4D97-AF65-F5344CB8AC3E}">
        <p14:creationId xmlns:p14="http://schemas.microsoft.com/office/powerpoint/2010/main" xmlns="" val="485569417"/>
      </p:ext>
    </p:extLst>
  </p:cSld>
  <p:clrMap bg1="lt1" tx1="dk1" bg2="lt2" tx2="dk2" accent1="accent1" accent2="accent2" accent3="accent3" accent4="accent4" accent5="accent5" accent6="accent6" hlink="hlink" folHlink="folHlink"/>
  <p:sldLayoutIdLst>
    <p:sldLayoutId id="2147483663" r:id="rId1"/>
    <p:sldLayoutId id="2147483670" r:id="rId2"/>
    <p:sldLayoutId id="2147483664" r:id="rId3"/>
    <p:sldLayoutId id="2147483667" r:id="rId4"/>
    <p:sldLayoutId id="2147483665" r:id="rId5"/>
    <p:sldLayoutId id="2147483669" r:id="rId6"/>
    <p:sldLayoutId id="2147483671" r:id="rId7"/>
  </p:sldLayoutIdLst>
  <p:hf hdr="0" dt="0"/>
  <p:txStyles>
    <p:titleStyle>
      <a:lvl1pPr algn="l" defTabSz="457200" rtl="0" eaLnBrk="1" latinLnBrk="0" hangingPunct="1">
        <a:spcBef>
          <a:spcPct val="0"/>
        </a:spcBef>
        <a:buNone/>
        <a:defRPr sz="4000" i="1" kern="1200">
          <a:solidFill>
            <a:srgbClr val="004F8E"/>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800" kern="1200">
          <a:solidFill>
            <a:srgbClr val="004F8E"/>
          </a:solidFill>
          <a:latin typeface="verdana"/>
          <a:ea typeface="+mn-ea"/>
          <a:cs typeface="verdana"/>
        </a:defRPr>
      </a:lvl1pPr>
      <a:lvl2pPr marL="742950" indent="-285750" algn="l" defTabSz="457200" rtl="0" eaLnBrk="1" latinLnBrk="0" hangingPunct="1">
        <a:spcBef>
          <a:spcPct val="20000"/>
        </a:spcBef>
        <a:buFont typeface="Arial"/>
        <a:buChar char="–"/>
        <a:defRPr sz="2400" kern="1200">
          <a:solidFill>
            <a:srgbClr val="004F8E"/>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rgbClr val="004F8E"/>
          </a:solidFill>
          <a:latin typeface="verdana"/>
          <a:ea typeface="+mn-ea"/>
          <a:cs typeface="verdana"/>
        </a:defRPr>
      </a:lvl3pPr>
      <a:lvl4pPr marL="1600200" indent="-228600" algn="l" defTabSz="457200" rtl="0" eaLnBrk="1" latinLnBrk="0" hangingPunct="1">
        <a:spcBef>
          <a:spcPct val="20000"/>
        </a:spcBef>
        <a:buFont typeface="Arial"/>
        <a:buChar char="–"/>
        <a:defRPr sz="1800" kern="1200">
          <a:solidFill>
            <a:srgbClr val="004F8E"/>
          </a:solidFill>
          <a:latin typeface="verdana"/>
          <a:ea typeface="+mn-ea"/>
          <a:cs typeface="verdana"/>
        </a:defRPr>
      </a:lvl4pPr>
      <a:lvl5pPr marL="2057400" indent="-228600" algn="l" defTabSz="457200" rtl="0" eaLnBrk="1" latinLnBrk="0" hangingPunct="1">
        <a:spcBef>
          <a:spcPct val="20000"/>
        </a:spcBef>
        <a:buFont typeface="Arial"/>
        <a:buChar char="»"/>
        <a:defRPr sz="1600" kern="1200" baseline="0">
          <a:solidFill>
            <a:srgbClr val="004F8E"/>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06800" y="1476572"/>
            <a:ext cx="5537200" cy="1997052"/>
          </a:xfrm>
        </p:spPr>
        <p:txBody>
          <a:bodyPr/>
          <a:lstStyle/>
          <a:p>
            <a:r>
              <a:rPr lang="nl-NL" sz="2800" dirty="0" smtClean="0"/>
              <a:t>EUHOFA 2014</a:t>
            </a:r>
            <a:br>
              <a:rPr lang="nl-NL" sz="2800" dirty="0" smtClean="0"/>
            </a:br>
            <a:r>
              <a:rPr lang="nl-NL" sz="2800" dirty="0"/>
              <a:t/>
            </a:r>
            <a:br>
              <a:rPr lang="nl-NL" sz="2800" dirty="0"/>
            </a:br>
            <a:r>
              <a:rPr lang="nl-NL" sz="2400" dirty="0" smtClean="0"/>
              <a:t>November 5th 2014, The Hague</a:t>
            </a:r>
            <a:endParaRPr lang="nl-NL" sz="2400" dirty="0"/>
          </a:p>
        </p:txBody>
      </p:sp>
      <p:sp>
        <p:nvSpPr>
          <p:cNvPr id="3" name="Tijdelijke aanduiding voor tekst 2"/>
          <p:cNvSpPr>
            <a:spLocks noGrp="1"/>
          </p:cNvSpPr>
          <p:nvPr>
            <p:ph type="body" sz="quarter" idx="13"/>
          </p:nvPr>
        </p:nvSpPr>
        <p:spPr>
          <a:xfrm>
            <a:off x="3606800" y="4572595"/>
            <a:ext cx="5537200" cy="1613051"/>
          </a:xfrm>
        </p:spPr>
        <p:txBody>
          <a:bodyPr/>
          <a:lstStyle/>
          <a:p>
            <a:r>
              <a:rPr lang="nl-NL" sz="1600" dirty="0" smtClean="0"/>
              <a:t>Dr. Xander Lub</a:t>
            </a:r>
          </a:p>
          <a:p>
            <a:r>
              <a:rPr lang="nl-NL" sz="1600" dirty="0" smtClean="0"/>
              <a:t>Dr. Daphne Dekker </a:t>
            </a:r>
          </a:p>
          <a:p>
            <a:r>
              <a:rPr lang="nl-NL" sz="1600" dirty="0" smtClean="0"/>
              <a:t>Mark Spoor</a:t>
            </a:r>
          </a:p>
          <a:p>
            <a:r>
              <a:rPr lang="nl-NL" sz="1600" dirty="0" smtClean="0"/>
              <a:t>Merel Vis </a:t>
            </a:r>
            <a:endParaRPr lang="nl-NL" sz="1600" dirty="0"/>
          </a:p>
        </p:txBody>
      </p:sp>
      <p:pic>
        <p:nvPicPr>
          <p:cNvPr id="7" name="Afbeelding 6"/>
          <p:cNvPicPr>
            <a:picLocks noChangeAspect="1"/>
          </p:cNvPicPr>
          <p:nvPr/>
        </p:nvPicPr>
        <p:blipFill>
          <a:blip r:embed="rId3"/>
          <a:stretch>
            <a:fillRect/>
          </a:stretch>
        </p:blipFill>
        <p:spPr>
          <a:xfrm>
            <a:off x="190500" y="2451100"/>
            <a:ext cx="2827618" cy="1314971"/>
          </a:xfrm>
          <a:prstGeom prst="rect">
            <a:avLst/>
          </a:prstGeom>
        </p:spPr>
      </p:pic>
      <p:pic>
        <p:nvPicPr>
          <p:cNvPr id="8" name="Afbeelding 7"/>
          <p:cNvPicPr>
            <a:picLocks noChangeAspect="1"/>
          </p:cNvPicPr>
          <p:nvPr/>
        </p:nvPicPr>
        <p:blipFill>
          <a:blip r:embed="rId4"/>
          <a:stretch>
            <a:fillRect/>
          </a:stretch>
        </p:blipFill>
        <p:spPr>
          <a:xfrm>
            <a:off x="0" y="4378235"/>
            <a:ext cx="3175000" cy="2425700"/>
          </a:xfrm>
          <a:prstGeom prst="rect">
            <a:avLst/>
          </a:prstGeom>
        </p:spPr>
      </p:pic>
      <p:pic>
        <p:nvPicPr>
          <p:cNvPr id="4" name="Afbeelding 3"/>
          <p:cNvPicPr>
            <a:picLocks noChangeAspect="1"/>
          </p:cNvPicPr>
          <p:nvPr/>
        </p:nvPicPr>
        <p:blipFill>
          <a:blip r:embed="rId5"/>
          <a:stretch>
            <a:fillRect/>
          </a:stretch>
        </p:blipFill>
        <p:spPr>
          <a:xfrm>
            <a:off x="6738514" y="3766071"/>
            <a:ext cx="1778000" cy="1727200"/>
          </a:xfrm>
          <a:prstGeom prst="rect">
            <a:avLst/>
          </a:prstGeom>
        </p:spPr>
      </p:pic>
    </p:spTree>
    <p:extLst>
      <p:ext uri="{BB962C8B-B14F-4D97-AF65-F5344CB8AC3E}">
        <p14:creationId xmlns:p14="http://schemas.microsoft.com/office/powerpoint/2010/main" xmlns="" val="1791500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alphaModFix amt="29000"/>
          </a:blip>
          <a:stretch>
            <a:fillRect/>
          </a:stretch>
        </p:blipFill>
        <p:spPr>
          <a:xfrm>
            <a:off x="1276561" y="-270346"/>
            <a:ext cx="10849187" cy="7128346"/>
          </a:xfrm>
          <a:prstGeom prst="rect">
            <a:avLst/>
          </a:prstGeom>
        </p:spPr>
      </p:pic>
      <p:sp>
        <p:nvSpPr>
          <p:cNvPr id="2" name="Titel 1"/>
          <p:cNvSpPr>
            <a:spLocks noGrp="1"/>
          </p:cNvSpPr>
          <p:nvPr>
            <p:ph type="title"/>
          </p:nvPr>
        </p:nvSpPr>
        <p:spPr/>
        <p:txBody>
          <a:bodyPr/>
          <a:lstStyle/>
          <a:p>
            <a:r>
              <a:rPr lang="nl-NL" dirty="0" smtClean="0"/>
              <a:t>Method (</a:t>
            </a:r>
            <a:r>
              <a:rPr lang="nl-NL" dirty="0" err="1" smtClean="0"/>
              <a:t>continued</a:t>
            </a:r>
            <a:r>
              <a:rPr lang="nl-NL" dirty="0" smtClean="0"/>
              <a:t>)</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p:txBody>
          <a:bodyPr>
            <a:normAutofit/>
          </a:bodyPr>
          <a:lstStyle/>
          <a:p>
            <a:pPr marL="0" indent="0">
              <a:buNone/>
            </a:pPr>
            <a:r>
              <a:rPr lang="nl-NL" sz="2000" dirty="0" err="1" smtClean="0"/>
              <a:t>Participants</a:t>
            </a:r>
            <a:r>
              <a:rPr lang="nl-NL" sz="2000" dirty="0" smtClean="0"/>
              <a:t>: </a:t>
            </a:r>
            <a:r>
              <a:rPr lang="nl-NL" sz="2000" dirty="0"/>
              <a:t>43 Dutch high-</a:t>
            </a:r>
            <a:r>
              <a:rPr lang="nl-NL" sz="2000" dirty="0" err="1"/>
              <a:t>frequency</a:t>
            </a:r>
            <a:r>
              <a:rPr lang="nl-NL" sz="2000" dirty="0"/>
              <a:t> (&gt;20 </a:t>
            </a:r>
            <a:r>
              <a:rPr lang="nl-NL" sz="2000" dirty="0" err="1"/>
              <a:t>overnight</a:t>
            </a:r>
            <a:r>
              <a:rPr lang="nl-NL" sz="2000" dirty="0"/>
              <a:t> </a:t>
            </a:r>
            <a:r>
              <a:rPr lang="nl-NL" sz="2000" dirty="0" err="1"/>
              <a:t>stays</a:t>
            </a:r>
            <a:r>
              <a:rPr lang="nl-NL" sz="2000" dirty="0"/>
              <a:t>) </a:t>
            </a:r>
            <a:r>
              <a:rPr lang="nl-NL" sz="2000" dirty="0" err="1"/>
              <a:t>guests</a:t>
            </a:r>
            <a:r>
              <a:rPr lang="nl-NL" sz="2000" dirty="0"/>
              <a:t> </a:t>
            </a:r>
            <a:r>
              <a:rPr lang="nl-NL" sz="2000" dirty="0" err="1"/>
              <a:t>visiting</a:t>
            </a:r>
            <a:r>
              <a:rPr lang="nl-NL" sz="2000" dirty="0"/>
              <a:t> high-end (4+ star) </a:t>
            </a:r>
            <a:r>
              <a:rPr lang="nl-NL" sz="2000" dirty="0" smtClean="0"/>
              <a:t>hotels</a:t>
            </a:r>
          </a:p>
          <a:p>
            <a:pPr marL="0" indent="0">
              <a:buNone/>
            </a:pPr>
            <a:endParaRPr lang="nl-NL" sz="2000" dirty="0"/>
          </a:p>
          <a:p>
            <a:pPr marL="0" indent="0">
              <a:buNone/>
            </a:pPr>
            <a:r>
              <a:rPr lang="nl-NL" sz="2000" dirty="0" err="1" smtClean="0"/>
              <a:t>Incidents</a:t>
            </a:r>
            <a:r>
              <a:rPr lang="nl-NL" sz="2000" dirty="0" smtClean="0"/>
              <a:t> in </a:t>
            </a:r>
            <a:r>
              <a:rPr lang="nl-NL" sz="2000" dirty="0" err="1" smtClean="0"/>
              <a:t>which</a:t>
            </a:r>
            <a:r>
              <a:rPr lang="nl-NL" sz="2000" dirty="0" smtClean="0"/>
              <a:t> </a:t>
            </a:r>
            <a:r>
              <a:rPr lang="nl-NL" sz="2000" dirty="0" err="1" smtClean="0"/>
              <a:t>guests</a:t>
            </a:r>
            <a:r>
              <a:rPr lang="nl-NL" sz="2000" dirty="0" smtClean="0"/>
              <a:t> </a:t>
            </a:r>
            <a:r>
              <a:rPr lang="nl-NL" sz="2000" dirty="0" err="1" smtClean="0"/>
              <a:t>experienced</a:t>
            </a:r>
            <a:r>
              <a:rPr lang="nl-NL" sz="2000" dirty="0" smtClean="0"/>
              <a:t> </a:t>
            </a:r>
            <a:r>
              <a:rPr lang="nl-NL" sz="2000" dirty="0" err="1" smtClean="0"/>
              <a:t>hospitable</a:t>
            </a:r>
            <a:r>
              <a:rPr lang="nl-NL" sz="2000" dirty="0" smtClean="0"/>
              <a:t> employee </a:t>
            </a:r>
            <a:r>
              <a:rPr lang="nl-NL" sz="2000" dirty="0" err="1" smtClean="0"/>
              <a:t>behaviors</a:t>
            </a:r>
            <a:r>
              <a:rPr lang="nl-NL" sz="2000" dirty="0" smtClean="0"/>
              <a:t> </a:t>
            </a:r>
            <a:r>
              <a:rPr lang="nl-NL" sz="2000" dirty="0" err="1" smtClean="0"/>
              <a:t>causing</a:t>
            </a:r>
            <a:r>
              <a:rPr lang="nl-NL" sz="2000" dirty="0" smtClean="0"/>
              <a:t> </a:t>
            </a:r>
            <a:r>
              <a:rPr lang="nl-NL" sz="2000" dirty="0" err="1" smtClean="0"/>
              <a:t>delight</a:t>
            </a:r>
            <a:r>
              <a:rPr lang="nl-NL" sz="2000" dirty="0"/>
              <a:t> </a:t>
            </a:r>
            <a:r>
              <a:rPr lang="nl-NL" sz="2000" dirty="0" smtClean="0">
                <a:sym typeface="Wingdings"/>
              </a:rPr>
              <a:t> CIT </a:t>
            </a:r>
            <a:r>
              <a:rPr lang="nl-NL" sz="2000" dirty="0" err="1" smtClean="0">
                <a:sym typeface="Wingdings"/>
              </a:rPr>
              <a:t>Technique</a:t>
            </a:r>
            <a:endParaRPr lang="nl-NL" sz="2000" dirty="0" smtClean="0">
              <a:sym typeface="Wingdings"/>
            </a:endParaRPr>
          </a:p>
          <a:p>
            <a:pPr marL="0" indent="0">
              <a:buNone/>
            </a:pPr>
            <a:endParaRPr lang="nl-NL" sz="2000" dirty="0" smtClean="0">
              <a:sym typeface="Wingdings"/>
            </a:endParaRPr>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sp>
        <p:nvSpPr>
          <p:cNvPr id="7" name="Rechthoek 6"/>
          <p:cNvSpPr/>
          <p:nvPr/>
        </p:nvSpPr>
        <p:spPr>
          <a:xfrm rot="350267">
            <a:off x="2270464" y="3398320"/>
            <a:ext cx="6517738" cy="2774433"/>
          </a:xfrm>
          <a:prstGeom prst="rect">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p:nvSpPr>
        <p:spPr>
          <a:xfrm rot="368709">
            <a:off x="2326219" y="3455460"/>
            <a:ext cx="6461609" cy="2554545"/>
          </a:xfrm>
          <a:prstGeom prst="rect">
            <a:avLst/>
          </a:prstGeom>
        </p:spPr>
        <p:txBody>
          <a:bodyPr wrap="square">
            <a:spAutoFit/>
          </a:bodyPr>
          <a:lstStyle/>
          <a:p>
            <a:r>
              <a:rPr lang="en-US" sz="2000" dirty="0">
                <a:solidFill>
                  <a:schemeClr val="bg1"/>
                </a:solidFill>
              </a:rPr>
              <a:t>“I invite you to think back to </a:t>
            </a:r>
            <a:r>
              <a:rPr lang="en-US" sz="2000" dirty="0" smtClean="0">
                <a:solidFill>
                  <a:schemeClr val="bg1"/>
                </a:solidFill>
              </a:rPr>
              <a:t>an extremely </a:t>
            </a:r>
            <a:r>
              <a:rPr lang="en-US" sz="2000" dirty="0">
                <a:solidFill>
                  <a:schemeClr val="bg1"/>
                </a:solidFill>
              </a:rPr>
              <a:t>(non-) hospitable incident that has occurred to you while staying in a hotel. Can you describe the (non-) hospitable behavior of the hotel employee? Would you describe for each example: (1) what were the circumstances surrounding this incident (e.g. purpose of visit, length of stay, time of the year), (2) what exactly said or did the employee that was critical, and (3) why did this behavior feel (non-) </a:t>
            </a:r>
            <a:r>
              <a:rPr lang="en-US" sz="2000" dirty="0" smtClean="0">
                <a:solidFill>
                  <a:schemeClr val="bg1"/>
                </a:solidFill>
              </a:rPr>
              <a:t>hospitable”</a:t>
            </a:r>
            <a:r>
              <a:rPr lang="nl-NL" sz="2000" dirty="0" smtClean="0">
                <a:solidFill>
                  <a:schemeClr val="bg1"/>
                </a:solidFill>
              </a:rPr>
              <a:t> </a:t>
            </a:r>
            <a:endParaRPr lang="nl-NL" sz="2000" dirty="0">
              <a:solidFill>
                <a:schemeClr val="bg1"/>
              </a:solidFill>
            </a:endParaRPr>
          </a:p>
        </p:txBody>
      </p:sp>
    </p:spTree>
    <p:extLst>
      <p:ext uri="{BB962C8B-B14F-4D97-AF65-F5344CB8AC3E}">
        <p14:creationId xmlns:p14="http://schemas.microsoft.com/office/powerpoint/2010/main" xmlns="" val="3494966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alphaModFix amt="30000"/>
          </a:blip>
          <a:stretch>
            <a:fillRect/>
          </a:stretch>
        </p:blipFill>
        <p:spPr>
          <a:xfrm>
            <a:off x="1246914" y="117"/>
            <a:ext cx="9652087" cy="6977412"/>
          </a:xfrm>
          <a:prstGeom prst="rect">
            <a:avLst/>
          </a:prstGeom>
        </p:spPr>
      </p:pic>
      <p:pic>
        <p:nvPicPr>
          <p:cNvPr id="22" name="Afbeelding 21" descr="IMG_5031.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91362" y="2224136"/>
            <a:ext cx="3117213" cy="4156284"/>
          </a:xfrm>
          <a:prstGeom prst="rect">
            <a:avLst/>
          </a:prstGeom>
        </p:spPr>
      </p:pic>
      <p:sp>
        <p:nvSpPr>
          <p:cNvPr id="2" name="Titel 1"/>
          <p:cNvSpPr>
            <a:spLocks noGrp="1"/>
          </p:cNvSpPr>
          <p:nvPr>
            <p:ph type="title"/>
          </p:nvPr>
        </p:nvSpPr>
        <p:spPr/>
        <p:txBody>
          <a:bodyPr/>
          <a:lstStyle/>
          <a:p>
            <a:r>
              <a:rPr lang="nl-NL" dirty="0" smtClean="0"/>
              <a:t>Preliminary </a:t>
            </a:r>
            <a:r>
              <a:rPr lang="nl-NL" dirty="0" err="1" smtClean="0"/>
              <a:t>results</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a:xfrm>
            <a:off x="1246188" y="896471"/>
            <a:ext cx="7897812" cy="4885204"/>
          </a:xfrm>
        </p:spPr>
        <p:txBody>
          <a:bodyPr>
            <a:normAutofit/>
          </a:bodyPr>
          <a:lstStyle/>
          <a:p>
            <a:pPr marL="0" indent="0">
              <a:buNone/>
            </a:pPr>
            <a:r>
              <a:rPr lang="nl-NL" sz="2000" dirty="0" smtClean="0"/>
              <a:t>List of 272 </a:t>
            </a:r>
            <a:r>
              <a:rPr lang="nl-NL" sz="2000" dirty="0" err="1" smtClean="0"/>
              <a:t>observed</a:t>
            </a:r>
            <a:r>
              <a:rPr lang="nl-NL" sz="2000" dirty="0" smtClean="0"/>
              <a:t> acts. 145 </a:t>
            </a:r>
            <a:r>
              <a:rPr lang="nl-NL" sz="2000" dirty="0" err="1" smtClean="0"/>
              <a:t>positive</a:t>
            </a:r>
            <a:r>
              <a:rPr lang="nl-NL" sz="2000" dirty="0" smtClean="0"/>
              <a:t> acts have been </a:t>
            </a:r>
            <a:r>
              <a:rPr lang="nl-NL" sz="2000" dirty="0" err="1" smtClean="0"/>
              <a:t>categorized</a:t>
            </a:r>
            <a:r>
              <a:rPr lang="nl-NL" sz="2000" dirty="0"/>
              <a:t> </a:t>
            </a:r>
            <a:r>
              <a:rPr lang="nl-NL" sz="2000" dirty="0" err="1" smtClean="0"/>
              <a:t>into</a:t>
            </a:r>
            <a:r>
              <a:rPr lang="nl-NL" sz="2000" dirty="0" smtClean="0"/>
              <a:t> a </a:t>
            </a:r>
            <a:r>
              <a:rPr lang="nl-NL" sz="2000" dirty="0" err="1" smtClean="0"/>
              <a:t>framework</a:t>
            </a:r>
            <a:r>
              <a:rPr lang="nl-NL" sz="2000" dirty="0" smtClean="0"/>
              <a:t> of 15 </a:t>
            </a:r>
            <a:r>
              <a:rPr lang="nl-NL" sz="2000" dirty="0" err="1" smtClean="0"/>
              <a:t>categories</a:t>
            </a:r>
            <a:r>
              <a:rPr lang="nl-NL" sz="2000" dirty="0" smtClean="0"/>
              <a:t>. </a:t>
            </a:r>
            <a:endParaRPr lang="nl-NL" sz="2000" dirty="0"/>
          </a:p>
          <a:p>
            <a:pPr marL="0" indent="0">
              <a:buNone/>
            </a:pPr>
            <a:endParaRPr lang="nl-NL" sz="2000" dirty="0" smtClean="0"/>
          </a:p>
        </p:txBody>
      </p:sp>
      <p:pic>
        <p:nvPicPr>
          <p:cNvPr id="6" name="Afbeelding 5"/>
          <p:cNvPicPr>
            <a:picLocks noChangeAspect="1"/>
          </p:cNvPicPr>
          <p:nvPr/>
        </p:nvPicPr>
        <p:blipFill>
          <a:blip r:embed="rId5"/>
          <a:stretch>
            <a:fillRect/>
          </a:stretch>
        </p:blipFill>
        <p:spPr>
          <a:xfrm>
            <a:off x="0" y="5206143"/>
            <a:ext cx="1135529" cy="575532"/>
          </a:xfrm>
          <a:prstGeom prst="rect">
            <a:avLst/>
          </a:prstGeom>
        </p:spPr>
      </p:pic>
      <p:sp>
        <p:nvSpPr>
          <p:cNvPr id="9" name="Rechthoek 8"/>
          <p:cNvSpPr/>
          <p:nvPr/>
        </p:nvSpPr>
        <p:spPr>
          <a:xfrm rot="350267">
            <a:off x="1574171" y="2529377"/>
            <a:ext cx="6051223" cy="964773"/>
          </a:xfrm>
          <a:prstGeom prst="rect">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p:cNvSpPr/>
          <p:nvPr/>
        </p:nvSpPr>
        <p:spPr>
          <a:xfrm rot="368709">
            <a:off x="1612376" y="2678479"/>
            <a:ext cx="6025816" cy="707886"/>
          </a:xfrm>
          <a:prstGeom prst="rect">
            <a:avLst/>
          </a:prstGeom>
        </p:spPr>
        <p:txBody>
          <a:bodyPr wrap="square">
            <a:spAutoFit/>
          </a:bodyPr>
          <a:lstStyle/>
          <a:p>
            <a:r>
              <a:rPr lang="en-US" sz="2000" dirty="0">
                <a:solidFill>
                  <a:schemeClr val="bg1"/>
                </a:solidFill>
              </a:rPr>
              <a:t>“I </a:t>
            </a:r>
            <a:r>
              <a:rPr lang="en-US" sz="2000" dirty="0" smtClean="0">
                <a:solidFill>
                  <a:schemeClr val="bg1"/>
                </a:solidFill>
              </a:rPr>
              <a:t>arrived in the hotel, and the employee clearly remembered me, he said “Welcome back </a:t>
            </a:r>
            <a:r>
              <a:rPr lang="en-US" sz="2000" dirty="0" err="1" smtClean="0">
                <a:solidFill>
                  <a:schemeClr val="bg1"/>
                </a:solidFill>
              </a:rPr>
              <a:t>mr.</a:t>
            </a:r>
            <a:r>
              <a:rPr lang="en-US" sz="2000" dirty="0" smtClean="0">
                <a:solidFill>
                  <a:schemeClr val="bg1"/>
                </a:solidFill>
              </a:rPr>
              <a:t> Jansen!” ”</a:t>
            </a:r>
            <a:r>
              <a:rPr lang="nl-NL" sz="2000" dirty="0" smtClean="0">
                <a:solidFill>
                  <a:schemeClr val="bg1"/>
                </a:solidFill>
              </a:rPr>
              <a:t> </a:t>
            </a:r>
            <a:endParaRPr lang="nl-NL" sz="2000" dirty="0">
              <a:solidFill>
                <a:schemeClr val="bg1"/>
              </a:solidFill>
            </a:endParaRPr>
          </a:p>
        </p:txBody>
      </p:sp>
      <p:sp>
        <p:nvSpPr>
          <p:cNvPr id="10" name="Rechthoek 9"/>
          <p:cNvSpPr/>
          <p:nvPr/>
        </p:nvSpPr>
        <p:spPr>
          <a:xfrm rot="21073681">
            <a:off x="1691122" y="3144394"/>
            <a:ext cx="5543177" cy="1133760"/>
          </a:xfrm>
          <a:prstGeom prst="rect">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p:cNvSpPr/>
          <p:nvPr/>
        </p:nvSpPr>
        <p:spPr>
          <a:xfrm rot="21059100">
            <a:off x="1699817" y="3156365"/>
            <a:ext cx="5543177" cy="1015663"/>
          </a:xfrm>
          <a:prstGeom prst="rect">
            <a:avLst/>
          </a:prstGeom>
        </p:spPr>
        <p:txBody>
          <a:bodyPr wrap="square">
            <a:spAutoFit/>
          </a:bodyPr>
          <a:lstStyle/>
          <a:p>
            <a:r>
              <a:rPr lang="en-US" sz="2000" dirty="0" smtClean="0">
                <a:solidFill>
                  <a:schemeClr val="bg1"/>
                </a:solidFill>
              </a:rPr>
              <a:t>“When I arrived at the breakfast that morning, the employee prepared eggs for me the way I explained yesterday. I did not expect this!”</a:t>
            </a:r>
            <a:r>
              <a:rPr lang="nl-NL" sz="2000" dirty="0" smtClean="0">
                <a:solidFill>
                  <a:schemeClr val="bg1"/>
                </a:solidFill>
              </a:rPr>
              <a:t> </a:t>
            </a:r>
            <a:endParaRPr lang="nl-NL" sz="2000" dirty="0">
              <a:solidFill>
                <a:schemeClr val="bg1"/>
              </a:solidFill>
            </a:endParaRPr>
          </a:p>
        </p:txBody>
      </p:sp>
      <p:sp>
        <p:nvSpPr>
          <p:cNvPr id="13" name="Rechthoek 12"/>
          <p:cNvSpPr/>
          <p:nvPr/>
        </p:nvSpPr>
        <p:spPr>
          <a:xfrm rot="197494">
            <a:off x="3013885" y="4392966"/>
            <a:ext cx="5543177" cy="900874"/>
          </a:xfrm>
          <a:prstGeom prst="rect">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Rechthoek 17"/>
          <p:cNvSpPr/>
          <p:nvPr/>
        </p:nvSpPr>
        <p:spPr>
          <a:xfrm rot="213617">
            <a:off x="3031582" y="4509124"/>
            <a:ext cx="5543177" cy="707886"/>
          </a:xfrm>
          <a:prstGeom prst="rect">
            <a:avLst/>
          </a:prstGeom>
        </p:spPr>
        <p:txBody>
          <a:bodyPr wrap="square">
            <a:spAutoFit/>
          </a:bodyPr>
          <a:lstStyle/>
          <a:p>
            <a:r>
              <a:rPr lang="en-US" sz="2000" dirty="0" smtClean="0">
                <a:solidFill>
                  <a:schemeClr val="bg1"/>
                </a:solidFill>
              </a:rPr>
              <a:t>“There was a cake and wine waiting in our room for our anniversary”</a:t>
            </a:r>
            <a:endParaRPr lang="nl-NL" sz="2000" dirty="0">
              <a:solidFill>
                <a:schemeClr val="bg1"/>
              </a:solidFill>
            </a:endParaRPr>
          </a:p>
        </p:txBody>
      </p:sp>
      <p:sp>
        <p:nvSpPr>
          <p:cNvPr id="12" name="Rechthoek 11"/>
          <p:cNvSpPr/>
          <p:nvPr/>
        </p:nvSpPr>
        <p:spPr>
          <a:xfrm>
            <a:off x="2829080" y="2697884"/>
            <a:ext cx="5543177" cy="1138005"/>
          </a:xfrm>
          <a:prstGeom prst="rect">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Rechthoek 18"/>
          <p:cNvSpPr/>
          <p:nvPr/>
        </p:nvSpPr>
        <p:spPr>
          <a:xfrm>
            <a:off x="2829081" y="2747959"/>
            <a:ext cx="5543177" cy="1015663"/>
          </a:xfrm>
          <a:prstGeom prst="rect">
            <a:avLst/>
          </a:prstGeom>
        </p:spPr>
        <p:txBody>
          <a:bodyPr wrap="square">
            <a:spAutoFit/>
          </a:bodyPr>
          <a:lstStyle/>
          <a:p>
            <a:r>
              <a:rPr lang="en-US" sz="2000" dirty="0" smtClean="0">
                <a:solidFill>
                  <a:schemeClr val="bg1"/>
                </a:solidFill>
              </a:rPr>
              <a:t>“We had been away all day, and when we got back the receptionist was very interested in what we had done that day”</a:t>
            </a:r>
            <a:r>
              <a:rPr lang="nl-NL" sz="2000" dirty="0" smtClean="0">
                <a:solidFill>
                  <a:schemeClr val="bg1"/>
                </a:solidFill>
              </a:rPr>
              <a:t> </a:t>
            </a:r>
            <a:endParaRPr lang="nl-NL" sz="2000" dirty="0">
              <a:solidFill>
                <a:schemeClr val="bg1"/>
              </a:solidFill>
            </a:endParaRPr>
          </a:p>
        </p:txBody>
      </p:sp>
      <p:sp>
        <p:nvSpPr>
          <p:cNvPr id="23" name="Rechthoek 22"/>
          <p:cNvSpPr/>
          <p:nvPr/>
        </p:nvSpPr>
        <p:spPr>
          <a:xfrm rot="21122270">
            <a:off x="2301766" y="4794846"/>
            <a:ext cx="5543177" cy="1397237"/>
          </a:xfrm>
          <a:prstGeom prst="rect">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4" name="Rechthoek 23"/>
          <p:cNvSpPr/>
          <p:nvPr/>
        </p:nvSpPr>
        <p:spPr>
          <a:xfrm rot="21095186">
            <a:off x="2301766" y="4790515"/>
            <a:ext cx="5288639" cy="1323439"/>
          </a:xfrm>
          <a:prstGeom prst="rect">
            <a:avLst/>
          </a:prstGeom>
        </p:spPr>
        <p:txBody>
          <a:bodyPr wrap="square">
            <a:spAutoFit/>
          </a:bodyPr>
          <a:lstStyle/>
          <a:p>
            <a:r>
              <a:rPr lang="en-US" sz="2000" dirty="0" smtClean="0">
                <a:solidFill>
                  <a:schemeClr val="bg1"/>
                </a:solidFill>
              </a:rPr>
              <a:t>“I had a cast around my arm, because it was broken. I wanted to ask my wife to cut my meat, but then notices that this was already done in the kitchen”</a:t>
            </a:r>
            <a:r>
              <a:rPr lang="nl-NL" sz="2000" dirty="0" smtClean="0">
                <a:solidFill>
                  <a:schemeClr val="bg1"/>
                </a:solidFill>
              </a:rPr>
              <a:t> </a:t>
            </a:r>
            <a:endParaRPr lang="nl-NL" sz="2000" dirty="0">
              <a:solidFill>
                <a:schemeClr val="bg1"/>
              </a:solidFill>
            </a:endParaRPr>
          </a:p>
        </p:txBody>
      </p:sp>
      <p:sp>
        <p:nvSpPr>
          <p:cNvPr id="25" name="Rechthoek 24"/>
          <p:cNvSpPr/>
          <p:nvPr/>
        </p:nvSpPr>
        <p:spPr>
          <a:xfrm>
            <a:off x="2371820" y="4417662"/>
            <a:ext cx="5543177" cy="1138005"/>
          </a:xfrm>
          <a:prstGeom prst="rect">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6" name="Rechthoek 25"/>
          <p:cNvSpPr/>
          <p:nvPr/>
        </p:nvSpPr>
        <p:spPr>
          <a:xfrm>
            <a:off x="2371820" y="4466621"/>
            <a:ext cx="5543177" cy="1015663"/>
          </a:xfrm>
          <a:prstGeom prst="rect">
            <a:avLst/>
          </a:prstGeom>
        </p:spPr>
        <p:txBody>
          <a:bodyPr wrap="square">
            <a:spAutoFit/>
          </a:bodyPr>
          <a:lstStyle/>
          <a:p>
            <a:r>
              <a:rPr lang="en-US" sz="2000" dirty="0" smtClean="0">
                <a:solidFill>
                  <a:schemeClr val="bg1"/>
                </a:solidFill>
              </a:rPr>
              <a:t>“A little after I checked out I was in a taxi on my way to the airport, the phone rang and the receptionist warned me about a traffic jam”</a:t>
            </a:r>
            <a:r>
              <a:rPr lang="nl-NL" sz="2000" dirty="0" smtClean="0">
                <a:solidFill>
                  <a:schemeClr val="bg1"/>
                </a:solidFill>
              </a:rPr>
              <a:t> </a:t>
            </a:r>
            <a:endParaRPr lang="nl-NL" sz="2000" dirty="0">
              <a:solidFill>
                <a:schemeClr val="bg1"/>
              </a:solidFill>
            </a:endParaRPr>
          </a:p>
        </p:txBody>
      </p:sp>
      <p:sp>
        <p:nvSpPr>
          <p:cNvPr id="11" name="Rechthoek 10"/>
          <p:cNvSpPr/>
          <p:nvPr/>
        </p:nvSpPr>
        <p:spPr>
          <a:xfrm>
            <a:off x="1355821" y="1855500"/>
            <a:ext cx="7544951" cy="4629837"/>
          </a:xfrm>
          <a:prstGeom prst="rect">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Afbeelding 6" descr="Schermafbeelding 2014-10-01 om 13.04.43.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810599" y="2121974"/>
            <a:ext cx="6409765" cy="4225195"/>
          </a:xfrm>
          <a:prstGeom prst="rect">
            <a:avLst/>
          </a:prstGeom>
        </p:spPr>
      </p:pic>
    </p:spTree>
    <p:extLst>
      <p:ext uri="{BB962C8B-B14F-4D97-AF65-F5344CB8AC3E}">
        <p14:creationId xmlns:p14="http://schemas.microsoft.com/office/powerpoint/2010/main" xmlns="" val="3095576070"/>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p:bldP spid="10" grpId="0" animBg="1"/>
      <p:bldP spid="10" grpId="1" animBg="1"/>
      <p:bldP spid="20" grpId="0"/>
      <p:bldP spid="13" grpId="0" animBg="1"/>
      <p:bldP spid="18" grpId="0"/>
      <p:bldP spid="12" grpId="0" animBg="1"/>
      <p:bldP spid="19" grpId="0"/>
      <p:bldP spid="23" grpId="0" animBg="1"/>
      <p:bldP spid="24" grpId="0"/>
      <p:bldP spid="25" grpId="0" animBg="1"/>
      <p:bldP spid="26"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alphaModFix amt="30000"/>
          </a:blip>
          <a:stretch>
            <a:fillRect/>
          </a:stretch>
        </p:blipFill>
        <p:spPr>
          <a:xfrm>
            <a:off x="1263836" y="0"/>
            <a:ext cx="14230351" cy="6858000"/>
          </a:xfrm>
          <a:prstGeom prst="rect">
            <a:avLst/>
          </a:prstGeom>
        </p:spPr>
      </p:pic>
      <p:sp>
        <p:nvSpPr>
          <p:cNvPr id="2" name="Titel 1"/>
          <p:cNvSpPr>
            <a:spLocks noGrp="1"/>
          </p:cNvSpPr>
          <p:nvPr>
            <p:ph type="title"/>
          </p:nvPr>
        </p:nvSpPr>
        <p:spPr/>
        <p:txBody>
          <a:bodyPr/>
          <a:lstStyle/>
          <a:p>
            <a:r>
              <a:rPr lang="nl-NL" dirty="0" err="1" smtClean="0"/>
              <a:t>From</a:t>
            </a:r>
            <a:r>
              <a:rPr lang="nl-NL" dirty="0" smtClean="0"/>
              <a:t> a </a:t>
            </a:r>
            <a:r>
              <a:rPr lang="nl-NL" dirty="0" err="1" smtClean="0"/>
              <a:t>framework</a:t>
            </a:r>
            <a:r>
              <a:rPr lang="nl-NL" dirty="0" smtClean="0"/>
              <a:t> </a:t>
            </a:r>
            <a:r>
              <a:rPr lang="nl-NL" dirty="0" err="1" smtClean="0"/>
              <a:t>to</a:t>
            </a:r>
            <a:r>
              <a:rPr lang="nl-NL" dirty="0" smtClean="0"/>
              <a:t> </a:t>
            </a:r>
            <a:r>
              <a:rPr lang="nl-NL" dirty="0" err="1" smtClean="0"/>
              <a:t>measurement</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p:txBody>
          <a:bodyPr>
            <a:normAutofit/>
          </a:bodyPr>
          <a:lstStyle/>
          <a:p>
            <a:pPr marL="0" indent="0">
              <a:buNone/>
            </a:pPr>
            <a:endParaRPr lang="nl-NL" sz="2000" dirty="0"/>
          </a:p>
          <a:p>
            <a:pPr marL="0" indent="0">
              <a:buNone/>
            </a:pPr>
            <a:endParaRPr lang="nl-NL" sz="2000" dirty="0" smtClean="0"/>
          </a:p>
        </p:txBody>
      </p:sp>
      <p:pic>
        <p:nvPicPr>
          <p:cNvPr id="6" name="Afbeelding 5"/>
          <p:cNvPicPr>
            <a:picLocks noChangeAspect="1"/>
          </p:cNvPicPr>
          <p:nvPr/>
        </p:nvPicPr>
        <p:blipFill>
          <a:blip r:embed="rId3"/>
          <a:stretch>
            <a:fillRect/>
          </a:stretch>
        </p:blipFill>
        <p:spPr>
          <a:xfrm>
            <a:off x="0" y="5206143"/>
            <a:ext cx="1135529" cy="575532"/>
          </a:xfrm>
          <a:prstGeom prst="rect">
            <a:avLst/>
          </a:prstGeom>
        </p:spPr>
      </p:pic>
      <p:pic>
        <p:nvPicPr>
          <p:cNvPr id="9" name="Tijdelijke aanduiding voor inhoud 3"/>
          <p:cNvPicPr>
            <a:picLocks noChangeAspect="1"/>
          </p:cNvPicPr>
          <p:nvPr/>
        </p:nvPicPr>
        <p:blipFill>
          <a:blip r:embed="rId4"/>
          <a:srcRect t="13463" b="13463"/>
          <a:stretch>
            <a:fillRect/>
          </a:stretch>
        </p:blipFill>
        <p:spPr>
          <a:xfrm>
            <a:off x="3028498" y="2901356"/>
            <a:ext cx="3771419" cy="2234915"/>
          </a:xfrm>
          <a:prstGeom prst="rect">
            <a:avLst/>
          </a:prstGeom>
          <a:ln w="76200" cmpd="sng">
            <a:solidFill>
              <a:srgbClr val="2A8A0F"/>
            </a:solidFill>
          </a:ln>
        </p:spPr>
      </p:pic>
      <p:sp>
        <p:nvSpPr>
          <p:cNvPr id="10" name="Pijl links 9"/>
          <p:cNvSpPr/>
          <p:nvPr/>
        </p:nvSpPr>
        <p:spPr>
          <a:xfrm>
            <a:off x="940266" y="3261396"/>
            <a:ext cx="1653811" cy="1130424"/>
          </a:xfrm>
          <a:prstGeom prst="rightArrow">
            <a:avLst/>
          </a:prstGeom>
          <a:solidFill>
            <a:srgbClr val="2A8A0F"/>
          </a:solidFill>
          <a:ln>
            <a:noFill/>
          </a:ln>
        </p:spPr>
        <p:style>
          <a:lnRef idx="1">
            <a:schemeClr val="accent1"/>
          </a:lnRef>
          <a:fillRef idx="3">
            <a:schemeClr val="accent1"/>
          </a:fillRef>
          <a:effectRef idx="2">
            <a:schemeClr val="accent1"/>
          </a:effectRef>
          <a:fontRef idx="minor">
            <a:schemeClr val="lt1"/>
          </a:fontRef>
        </p:style>
        <p:txBody>
          <a:bodyPr/>
          <a:lstStyle/>
          <a:p>
            <a:r>
              <a:rPr lang="nl-NL" sz="2000" dirty="0" err="1" smtClean="0">
                <a:solidFill>
                  <a:schemeClr val="bg1"/>
                </a:solidFill>
              </a:rPr>
              <a:t>Observed</a:t>
            </a:r>
            <a:endParaRPr lang="nl-NL" sz="2000" dirty="0">
              <a:solidFill>
                <a:schemeClr val="bg1"/>
              </a:solidFill>
            </a:endParaRPr>
          </a:p>
        </p:txBody>
      </p:sp>
      <p:sp>
        <p:nvSpPr>
          <p:cNvPr id="11" name="Pijl omlaag 10"/>
          <p:cNvSpPr/>
          <p:nvPr/>
        </p:nvSpPr>
        <p:spPr>
          <a:xfrm>
            <a:off x="3676570" y="1821236"/>
            <a:ext cx="2520280" cy="966976"/>
          </a:xfrm>
          <a:prstGeom prst="downArrow">
            <a:avLst/>
          </a:prstGeom>
          <a:solidFill>
            <a:srgbClr val="2A8A0F"/>
          </a:solidFill>
          <a:ln>
            <a:noFill/>
          </a:ln>
        </p:spPr>
        <p:style>
          <a:lnRef idx="1">
            <a:schemeClr val="accent1"/>
          </a:lnRef>
          <a:fillRef idx="3">
            <a:schemeClr val="accent1"/>
          </a:fillRef>
          <a:effectRef idx="2">
            <a:schemeClr val="accent1"/>
          </a:effectRef>
          <a:fontRef idx="minor">
            <a:schemeClr val="lt1"/>
          </a:fontRef>
        </p:style>
        <p:txBody>
          <a:bodyPr/>
          <a:lstStyle/>
          <a:p>
            <a:r>
              <a:rPr lang="en-US" dirty="0" smtClean="0">
                <a:solidFill>
                  <a:srgbClr val="FFFFFF"/>
                </a:solidFill>
              </a:rPr>
              <a:t>Supervisor</a:t>
            </a:r>
            <a:endParaRPr lang="nl-NL" dirty="0">
              <a:solidFill>
                <a:srgbClr val="FFFFFF"/>
              </a:solidFill>
            </a:endParaRPr>
          </a:p>
        </p:txBody>
      </p:sp>
      <p:sp>
        <p:nvSpPr>
          <p:cNvPr id="12" name="Pijl rechts 11"/>
          <p:cNvSpPr/>
          <p:nvPr/>
        </p:nvSpPr>
        <p:spPr>
          <a:xfrm>
            <a:off x="7253278" y="3189388"/>
            <a:ext cx="1607868" cy="1164517"/>
          </a:xfrm>
          <a:prstGeom prst="leftArrow">
            <a:avLst/>
          </a:prstGeom>
          <a:solidFill>
            <a:srgbClr val="2A8A0F"/>
          </a:solidFill>
          <a:ln>
            <a:noFill/>
          </a:ln>
        </p:spPr>
        <p:style>
          <a:lnRef idx="1">
            <a:schemeClr val="accent1"/>
          </a:lnRef>
          <a:fillRef idx="3">
            <a:schemeClr val="accent1"/>
          </a:fillRef>
          <a:effectRef idx="2">
            <a:schemeClr val="accent1"/>
          </a:effectRef>
          <a:fontRef idx="minor">
            <a:schemeClr val="lt1"/>
          </a:fontRef>
        </p:style>
        <p:txBody>
          <a:bodyPr/>
          <a:lstStyle/>
          <a:p>
            <a:r>
              <a:rPr lang="nl-NL" dirty="0" smtClean="0">
                <a:solidFill>
                  <a:srgbClr val="FFFFFF"/>
                </a:solidFill>
              </a:rPr>
              <a:t>Employee</a:t>
            </a:r>
            <a:endParaRPr lang="nl-NL" dirty="0">
              <a:solidFill>
                <a:srgbClr val="FFFFFF"/>
              </a:solidFill>
            </a:endParaRPr>
          </a:p>
        </p:txBody>
      </p:sp>
      <p:sp>
        <p:nvSpPr>
          <p:cNvPr id="13" name="Pijl omhoog 12"/>
          <p:cNvSpPr/>
          <p:nvPr/>
        </p:nvSpPr>
        <p:spPr>
          <a:xfrm>
            <a:off x="3676570" y="5277620"/>
            <a:ext cx="2160240" cy="792087"/>
          </a:xfrm>
          <a:prstGeom prst="upArrow">
            <a:avLst/>
          </a:prstGeom>
          <a:solidFill>
            <a:srgbClr val="2A8A0F"/>
          </a:solidFill>
          <a:ln>
            <a:noFill/>
          </a:ln>
        </p:spPr>
        <p:style>
          <a:lnRef idx="1">
            <a:schemeClr val="accent1"/>
          </a:lnRef>
          <a:fillRef idx="3">
            <a:schemeClr val="accent1"/>
          </a:fillRef>
          <a:effectRef idx="2">
            <a:schemeClr val="accent1"/>
          </a:effectRef>
          <a:fontRef idx="minor">
            <a:schemeClr val="lt1"/>
          </a:fontRef>
        </p:style>
        <p:txBody>
          <a:bodyPr/>
          <a:lstStyle/>
          <a:p>
            <a:pPr algn="ctr"/>
            <a:r>
              <a:rPr lang="en-US" dirty="0" smtClean="0">
                <a:solidFill>
                  <a:srgbClr val="FFFFFF"/>
                </a:solidFill>
              </a:rPr>
              <a:t>Guest</a:t>
            </a:r>
            <a:endParaRPr lang="nl-NL" dirty="0">
              <a:solidFill>
                <a:srgbClr val="FFFFFF"/>
              </a:solidFill>
            </a:endParaRPr>
          </a:p>
        </p:txBody>
      </p:sp>
    </p:spTree>
    <p:extLst>
      <p:ext uri="{BB962C8B-B14F-4D97-AF65-F5344CB8AC3E}">
        <p14:creationId xmlns:p14="http://schemas.microsoft.com/office/powerpoint/2010/main" xmlns="" val="315566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alphaModFix amt="37000"/>
          </a:blip>
          <a:stretch>
            <a:fillRect/>
          </a:stretch>
        </p:blipFill>
        <p:spPr>
          <a:xfrm>
            <a:off x="1246914" y="0"/>
            <a:ext cx="9305364" cy="7269816"/>
          </a:xfrm>
          <a:prstGeom prst="rect">
            <a:avLst/>
          </a:prstGeom>
        </p:spPr>
      </p:pic>
      <p:sp>
        <p:nvSpPr>
          <p:cNvPr id="2" name="Titel 1"/>
          <p:cNvSpPr>
            <a:spLocks noGrp="1"/>
          </p:cNvSpPr>
          <p:nvPr>
            <p:ph type="title"/>
          </p:nvPr>
        </p:nvSpPr>
        <p:spPr/>
        <p:txBody>
          <a:bodyPr/>
          <a:lstStyle/>
          <a:p>
            <a:r>
              <a:rPr lang="en-GB" sz="2800" dirty="0" smtClean="0"/>
              <a:t>Personality and service adaptive </a:t>
            </a:r>
            <a:r>
              <a:rPr lang="en-GB" sz="2800" dirty="0" err="1" smtClean="0"/>
              <a:t>behavior</a:t>
            </a:r>
            <a:endParaRPr lang="en-GB" sz="2800" dirty="0" smtClean="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graphicFrame>
        <p:nvGraphicFramePr>
          <p:cNvPr id="8" name="Diagram 7"/>
          <p:cNvGraphicFramePr/>
          <p:nvPr>
            <p:extLst>
              <p:ext uri="{D42A27DB-BD31-4B8C-83A1-F6EECF244321}">
                <p14:modId xmlns:p14="http://schemas.microsoft.com/office/powerpoint/2010/main" xmlns="" val="2495337380"/>
              </p:ext>
            </p:extLst>
          </p:nvPr>
        </p:nvGraphicFramePr>
        <p:xfrm>
          <a:off x="5340070" y="1554210"/>
          <a:ext cx="3355694" cy="1553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fbeelding 5"/>
          <p:cNvPicPr>
            <a:picLocks noChangeAspect="1"/>
          </p:cNvPicPr>
          <p:nvPr/>
        </p:nvPicPr>
        <p:blipFill>
          <a:blip r:embed="rId9"/>
          <a:stretch>
            <a:fillRect/>
          </a:stretch>
        </p:blipFill>
        <p:spPr>
          <a:xfrm>
            <a:off x="0" y="5206143"/>
            <a:ext cx="1135529" cy="575532"/>
          </a:xfrm>
          <a:prstGeom prst="rect">
            <a:avLst/>
          </a:prstGeom>
        </p:spPr>
      </p:pic>
      <p:sp>
        <p:nvSpPr>
          <p:cNvPr id="9" name="Tekstvak 8"/>
          <p:cNvSpPr txBox="1"/>
          <p:nvPr/>
        </p:nvSpPr>
        <p:spPr>
          <a:xfrm>
            <a:off x="1494118" y="1554210"/>
            <a:ext cx="7488098" cy="4401205"/>
          </a:xfrm>
          <a:prstGeom prst="rect">
            <a:avLst/>
          </a:prstGeom>
          <a:noFill/>
        </p:spPr>
        <p:txBody>
          <a:bodyPr wrap="none" rtlCol="0">
            <a:spAutoFit/>
          </a:bodyPr>
          <a:lstStyle/>
          <a:p>
            <a:r>
              <a:rPr lang="nl-NL" sz="2000" dirty="0" smtClean="0">
                <a:solidFill>
                  <a:schemeClr val="tx2"/>
                </a:solidFill>
                <a:latin typeface="Verdana"/>
                <a:cs typeface="Verdana"/>
              </a:rPr>
              <a:t>Big Five </a:t>
            </a:r>
            <a:r>
              <a:rPr lang="nl-NL" sz="2000" dirty="0" err="1" smtClean="0">
                <a:solidFill>
                  <a:schemeClr val="tx2"/>
                </a:solidFill>
                <a:latin typeface="Verdana"/>
                <a:cs typeface="Verdana"/>
              </a:rPr>
              <a:t>Theory</a:t>
            </a:r>
            <a:r>
              <a:rPr lang="nl-NL" sz="2000" dirty="0" smtClean="0">
                <a:solidFill>
                  <a:schemeClr val="tx2"/>
                </a:solidFill>
                <a:latin typeface="Verdana"/>
                <a:cs typeface="Verdana"/>
              </a:rPr>
              <a:t>:</a:t>
            </a:r>
          </a:p>
          <a:p>
            <a:pPr marL="342900" indent="-342900">
              <a:buFontTx/>
              <a:buChar char="-"/>
            </a:pPr>
            <a:r>
              <a:rPr lang="nl-NL" sz="2000" dirty="0" err="1" smtClean="0">
                <a:solidFill>
                  <a:schemeClr val="tx2"/>
                </a:solidFill>
                <a:latin typeface="Verdana"/>
                <a:cs typeface="Verdana"/>
              </a:rPr>
              <a:t>Openness</a:t>
            </a:r>
            <a:endParaRPr lang="nl-NL" sz="2000" dirty="0" smtClean="0">
              <a:solidFill>
                <a:schemeClr val="tx2"/>
              </a:solidFill>
              <a:latin typeface="Verdana"/>
              <a:cs typeface="Verdana"/>
            </a:endParaRPr>
          </a:p>
          <a:p>
            <a:pPr marL="342900" indent="-342900">
              <a:buFontTx/>
              <a:buChar char="-"/>
            </a:pPr>
            <a:r>
              <a:rPr lang="nl-NL" sz="2000" dirty="0" err="1" smtClean="0">
                <a:solidFill>
                  <a:schemeClr val="tx2"/>
                </a:solidFill>
                <a:latin typeface="Verdana"/>
                <a:cs typeface="Verdana"/>
              </a:rPr>
              <a:t>Conscientiousness</a:t>
            </a:r>
            <a:endParaRPr lang="nl-NL" sz="2000" dirty="0" smtClean="0">
              <a:solidFill>
                <a:schemeClr val="tx2"/>
              </a:solidFill>
              <a:latin typeface="Verdana"/>
              <a:cs typeface="Verdana"/>
            </a:endParaRPr>
          </a:p>
          <a:p>
            <a:pPr marL="342900" indent="-342900">
              <a:buFontTx/>
              <a:buChar char="-"/>
            </a:pPr>
            <a:r>
              <a:rPr lang="nl-NL" sz="2000" dirty="0" err="1" smtClean="0">
                <a:solidFill>
                  <a:schemeClr val="tx2"/>
                </a:solidFill>
                <a:latin typeface="Verdana"/>
                <a:cs typeface="Verdana"/>
              </a:rPr>
              <a:t>Extraversion</a:t>
            </a:r>
            <a:endParaRPr lang="nl-NL" sz="2000" dirty="0" smtClean="0">
              <a:solidFill>
                <a:schemeClr val="tx2"/>
              </a:solidFill>
              <a:latin typeface="Verdana"/>
              <a:cs typeface="Verdana"/>
            </a:endParaRPr>
          </a:p>
          <a:p>
            <a:pPr marL="342900" indent="-342900">
              <a:buFontTx/>
              <a:buChar char="-"/>
            </a:pPr>
            <a:r>
              <a:rPr lang="nl-NL" sz="2000" dirty="0" err="1" smtClean="0">
                <a:solidFill>
                  <a:schemeClr val="tx2"/>
                </a:solidFill>
                <a:latin typeface="Verdana"/>
                <a:cs typeface="Verdana"/>
              </a:rPr>
              <a:t>Agreeableness</a:t>
            </a:r>
            <a:endParaRPr lang="nl-NL" sz="2000" dirty="0" smtClean="0">
              <a:solidFill>
                <a:schemeClr val="tx2"/>
              </a:solidFill>
              <a:latin typeface="Verdana"/>
              <a:cs typeface="Verdana"/>
            </a:endParaRPr>
          </a:p>
          <a:p>
            <a:pPr marL="342900" indent="-342900">
              <a:buFontTx/>
              <a:buChar char="-"/>
            </a:pPr>
            <a:r>
              <a:rPr lang="nl-NL" sz="2000" dirty="0" err="1" smtClean="0">
                <a:solidFill>
                  <a:schemeClr val="tx2"/>
                </a:solidFill>
                <a:latin typeface="Verdana"/>
                <a:cs typeface="Verdana"/>
              </a:rPr>
              <a:t>Emotional</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stability</a:t>
            </a:r>
            <a:endParaRPr lang="nl-NL" sz="2000" dirty="0" smtClean="0">
              <a:solidFill>
                <a:schemeClr val="tx2"/>
              </a:solidFill>
              <a:latin typeface="Verdana"/>
              <a:cs typeface="Verdana"/>
            </a:endParaRPr>
          </a:p>
          <a:p>
            <a:pPr marL="342900" indent="-342900">
              <a:buFontTx/>
              <a:buChar char="-"/>
            </a:pPr>
            <a:endParaRPr lang="nl-NL" sz="2000" dirty="0" smtClean="0">
              <a:solidFill>
                <a:schemeClr val="tx2"/>
              </a:solidFill>
              <a:latin typeface="Verdana"/>
              <a:cs typeface="Verdana"/>
            </a:endParaRPr>
          </a:p>
          <a:p>
            <a:r>
              <a:rPr lang="nl-NL" sz="2000" dirty="0" smtClean="0">
                <a:solidFill>
                  <a:schemeClr val="tx2"/>
                </a:solidFill>
                <a:latin typeface="Verdana"/>
                <a:cs typeface="Verdana"/>
              </a:rPr>
              <a:t>Service </a:t>
            </a:r>
            <a:r>
              <a:rPr lang="nl-NL" sz="2000" dirty="0" err="1" smtClean="0">
                <a:solidFill>
                  <a:schemeClr val="tx2"/>
                </a:solidFill>
                <a:latin typeface="Verdana"/>
                <a:cs typeface="Verdana"/>
              </a:rPr>
              <a:t>adaptive</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behavior</a:t>
            </a:r>
            <a:r>
              <a:rPr lang="nl-NL" sz="2000" dirty="0" smtClean="0">
                <a:solidFill>
                  <a:schemeClr val="tx2"/>
                </a:solidFill>
                <a:latin typeface="Verdana"/>
                <a:cs typeface="Verdana"/>
              </a:rPr>
              <a:t>:</a:t>
            </a:r>
          </a:p>
          <a:p>
            <a:r>
              <a:rPr lang="nl-NL" sz="2000" dirty="0" err="1" smtClean="0">
                <a:solidFill>
                  <a:schemeClr val="tx2"/>
                </a:solidFill>
                <a:latin typeface="Verdana"/>
                <a:cs typeface="Verdana"/>
              </a:rPr>
              <a:t>Deliberate</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modification</a:t>
            </a:r>
            <a:r>
              <a:rPr lang="nl-NL" sz="2000" dirty="0" smtClean="0">
                <a:solidFill>
                  <a:schemeClr val="tx2"/>
                </a:solidFill>
                <a:latin typeface="Verdana"/>
                <a:cs typeface="Verdana"/>
              </a:rPr>
              <a:t> of service </a:t>
            </a:r>
            <a:r>
              <a:rPr lang="nl-NL" sz="2000" dirty="0" err="1" smtClean="0">
                <a:solidFill>
                  <a:schemeClr val="tx2"/>
                </a:solidFill>
                <a:latin typeface="Verdana"/>
                <a:cs typeface="Verdana"/>
              </a:rPr>
              <a:t>offering</a:t>
            </a:r>
            <a:r>
              <a:rPr lang="nl-NL" sz="2000" dirty="0" smtClean="0">
                <a:solidFill>
                  <a:schemeClr val="tx2"/>
                </a:solidFill>
                <a:latin typeface="Verdana"/>
                <a:cs typeface="Verdana"/>
              </a:rPr>
              <a:t>/</a:t>
            </a:r>
            <a:r>
              <a:rPr lang="nl-NL" sz="2000" dirty="0" err="1" smtClean="0">
                <a:solidFill>
                  <a:schemeClr val="tx2"/>
                </a:solidFill>
                <a:latin typeface="Verdana"/>
                <a:cs typeface="Verdana"/>
              </a:rPr>
              <a:t>behavior</a:t>
            </a:r>
            <a:r>
              <a:rPr lang="nl-NL" sz="2000" dirty="0" smtClean="0">
                <a:solidFill>
                  <a:schemeClr val="tx2"/>
                </a:solidFill>
                <a:latin typeface="Verdana"/>
                <a:cs typeface="Verdana"/>
              </a:rPr>
              <a:t> in a</a:t>
            </a:r>
          </a:p>
          <a:p>
            <a:r>
              <a:rPr lang="nl-NL" sz="2000" dirty="0" err="1">
                <a:solidFill>
                  <a:schemeClr val="tx2"/>
                </a:solidFill>
                <a:latin typeface="Verdana"/>
                <a:cs typeface="Verdana"/>
              </a:rPr>
              <a:t>s</a:t>
            </a:r>
            <a:r>
              <a:rPr lang="nl-NL" sz="2000" dirty="0" err="1" smtClean="0">
                <a:solidFill>
                  <a:schemeClr val="tx2"/>
                </a:solidFill>
                <a:latin typeface="Verdana"/>
                <a:cs typeface="Verdana"/>
              </a:rPr>
              <a:t>ituationally</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appropriate</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manner</a:t>
            </a:r>
            <a:r>
              <a:rPr lang="nl-NL" sz="2000" dirty="0" smtClean="0">
                <a:solidFill>
                  <a:schemeClr val="tx2"/>
                </a:solidFill>
                <a:latin typeface="Verdana"/>
                <a:cs typeface="Verdana"/>
              </a:rPr>
              <a:t> in response </a:t>
            </a:r>
            <a:r>
              <a:rPr lang="nl-NL" sz="2000" dirty="0" err="1" smtClean="0">
                <a:solidFill>
                  <a:schemeClr val="tx2"/>
                </a:solidFill>
                <a:latin typeface="Verdana"/>
                <a:cs typeface="Verdana"/>
              </a:rPr>
              <a:t>to</a:t>
            </a:r>
            <a:r>
              <a:rPr lang="nl-NL" sz="2000" dirty="0" smtClean="0">
                <a:solidFill>
                  <a:schemeClr val="tx2"/>
                </a:solidFill>
                <a:latin typeface="Verdana"/>
                <a:cs typeface="Verdana"/>
              </a:rPr>
              <a:t> meeting</a:t>
            </a:r>
          </a:p>
          <a:p>
            <a:r>
              <a:rPr lang="nl-NL" sz="2000" dirty="0" smtClean="0">
                <a:solidFill>
                  <a:schemeClr val="tx2"/>
                </a:solidFill>
                <a:latin typeface="Verdana"/>
                <a:cs typeface="Verdana"/>
              </a:rPr>
              <a:t>the </a:t>
            </a:r>
            <a:r>
              <a:rPr lang="nl-NL" sz="2000" dirty="0" err="1" smtClean="0">
                <a:solidFill>
                  <a:schemeClr val="tx2"/>
                </a:solidFill>
                <a:latin typeface="Verdana"/>
                <a:cs typeface="Verdana"/>
              </a:rPr>
              <a:t>customers</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need</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Gwinner</a:t>
            </a:r>
            <a:r>
              <a:rPr lang="nl-NL" sz="2000" dirty="0" smtClean="0">
                <a:solidFill>
                  <a:schemeClr val="tx2"/>
                </a:solidFill>
                <a:latin typeface="Verdana"/>
                <a:cs typeface="Verdana"/>
              </a:rPr>
              <a:t> et al, 2005)</a:t>
            </a:r>
          </a:p>
          <a:p>
            <a:endParaRPr lang="nl-NL" sz="2000" dirty="0">
              <a:solidFill>
                <a:schemeClr val="tx2"/>
              </a:solidFill>
              <a:latin typeface="Verdana"/>
              <a:cs typeface="Verdana"/>
            </a:endParaRPr>
          </a:p>
          <a:p>
            <a:r>
              <a:rPr lang="nl-NL" sz="2000" dirty="0" err="1" smtClean="0">
                <a:solidFill>
                  <a:schemeClr val="tx2"/>
                </a:solidFill>
                <a:latin typeface="Verdana"/>
                <a:cs typeface="Verdana"/>
              </a:rPr>
              <a:t>Depending</a:t>
            </a:r>
            <a:r>
              <a:rPr lang="nl-NL" sz="2000" dirty="0" smtClean="0">
                <a:solidFill>
                  <a:schemeClr val="tx2"/>
                </a:solidFill>
                <a:latin typeface="Verdana"/>
                <a:cs typeface="Verdana"/>
              </a:rPr>
              <a:t> on the service </a:t>
            </a:r>
            <a:r>
              <a:rPr lang="nl-NL" sz="2000" dirty="0" err="1" smtClean="0">
                <a:solidFill>
                  <a:schemeClr val="tx2"/>
                </a:solidFill>
                <a:latin typeface="Verdana"/>
                <a:cs typeface="Verdana"/>
              </a:rPr>
              <a:t>climate</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organization</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needs</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to</a:t>
            </a:r>
            <a:endParaRPr lang="nl-NL" sz="2000" dirty="0" smtClean="0">
              <a:solidFill>
                <a:schemeClr val="tx2"/>
              </a:solidFill>
              <a:latin typeface="Verdana"/>
              <a:cs typeface="Verdana"/>
            </a:endParaRPr>
          </a:p>
          <a:p>
            <a:r>
              <a:rPr lang="nl-NL" sz="2000" dirty="0" smtClean="0">
                <a:solidFill>
                  <a:schemeClr val="tx2"/>
                </a:solidFill>
                <a:latin typeface="Verdana"/>
                <a:cs typeface="Verdana"/>
              </a:rPr>
              <a:t>support </a:t>
            </a:r>
            <a:r>
              <a:rPr lang="nl-NL" sz="2000" dirty="0" err="1" smtClean="0">
                <a:solidFill>
                  <a:schemeClr val="tx2"/>
                </a:solidFill>
                <a:latin typeface="Verdana"/>
                <a:cs typeface="Verdana"/>
              </a:rPr>
              <a:t>and</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facilitate</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behaviors</a:t>
            </a:r>
            <a:r>
              <a:rPr lang="nl-NL" sz="2000" dirty="0" smtClean="0">
                <a:solidFill>
                  <a:schemeClr val="tx2"/>
                </a:solidFill>
                <a:latin typeface="Verdana"/>
                <a:cs typeface="Verdana"/>
              </a:rPr>
              <a:t>)</a:t>
            </a:r>
            <a:endParaRPr lang="nl-NL" sz="2000" dirty="0">
              <a:solidFill>
                <a:schemeClr val="tx2"/>
              </a:solidFill>
              <a:latin typeface="Verdana"/>
              <a:cs typeface="Verdana"/>
            </a:endParaRPr>
          </a:p>
        </p:txBody>
      </p:sp>
    </p:spTree>
    <p:extLst>
      <p:ext uri="{BB962C8B-B14F-4D97-AF65-F5344CB8AC3E}">
        <p14:creationId xmlns:p14="http://schemas.microsoft.com/office/powerpoint/2010/main" xmlns="" val="409652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alphaModFix amt="30000"/>
          </a:blip>
          <a:stretch>
            <a:fillRect/>
          </a:stretch>
        </p:blipFill>
        <p:spPr>
          <a:xfrm>
            <a:off x="1246914" y="-554177"/>
            <a:ext cx="7897086" cy="9460051"/>
          </a:xfrm>
          <a:prstGeom prst="rect">
            <a:avLst/>
          </a:prstGeom>
        </p:spPr>
      </p:pic>
      <p:sp>
        <p:nvSpPr>
          <p:cNvPr id="2" name="Titel 1"/>
          <p:cNvSpPr>
            <a:spLocks noGrp="1"/>
          </p:cNvSpPr>
          <p:nvPr>
            <p:ph type="title"/>
          </p:nvPr>
        </p:nvSpPr>
        <p:spPr/>
        <p:txBody>
          <a:bodyPr/>
          <a:lstStyle/>
          <a:p>
            <a:r>
              <a:rPr lang="nl-NL" dirty="0" err="1" smtClean="0"/>
              <a:t>What</a:t>
            </a:r>
            <a:r>
              <a:rPr lang="nl-NL" dirty="0" smtClean="0"/>
              <a:t> </a:t>
            </a:r>
            <a:r>
              <a:rPr lang="nl-NL" dirty="0" err="1" smtClean="0"/>
              <a:t>did</a:t>
            </a:r>
            <a:r>
              <a:rPr lang="nl-NL" dirty="0" smtClean="0"/>
              <a:t> we </a:t>
            </a:r>
            <a:r>
              <a:rPr lang="nl-NL" dirty="0" err="1" smtClean="0"/>
              <a:t>find</a:t>
            </a:r>
            <a:r>
              <a:rPr lang="nl-NL" dirty="0" smtClean="0"/>
              <a:t>?</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graphicFrame>
        <p:nvGraphicFramePr>
          <p:cNvPr id="8" name="Diagram 7"/>
          <p:cNvGraphicFramePr/>
          <p:nvPr>
            <p:extLst>
              <p:ext uri="{D42A27DB-BD31-4B8C-83A1-F6EECF244321}">
                <p14:modId xmlns:p14="http://schemas.microsoft.com/office/powerpoint/2010/main" xmlns="" val="3891921182"/>
              </p:ext>
            </p:extLst>
          </p:nvPr>
        </p:nvGraphicFramePr>
        <p:xfrm>
          <a:off x="1246188" y="1255713"/>
          <a:ext cx="6836988" cy="3950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fbeelding 5"/>
          <p:cNvPicPr>
            <a:picLocks noChangeAspect="1"/>
          </p:cNvPicPr>
          <p:nvPr/>
        </p:nvPicPr>
        <p:blipFill>
          <a:blip r:embed="rId9"/>
          <a:stretch>
            <a:fillRect/>
          </a:stretch>
        </p:blipFill>
        <p:spPr>
          <a:xfrm>
            <a:off x="0" y="5206143"/>
            <a:ext cx="1135529" cy="575532"/>
          </a:xfrm>
          <a:prstGeom prst="rect">
            <a:avLst/>
          </a:prstGeom>
        </p:spPr>
      </p:pic>
    </p:spTree>
    <p:extLst>
      <p:ext uri="{BB962C8B-B14F-4D97-AF65-F5344CB8AC3E}">
        <p14:creationId xmlns:p14="http://schemas.microsoft.com/office/powerpoint/2010/main" xmlns="" val="1679409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alphaModFix amt="29000"/>
          </a:blip>
          <a:stretch>
            <a:fillRect/>
          </a:stretch>
        </p:blipFill>
        <p:spPr>
          <a:xfrm>
            <a:off x="1276561" y="-270346"/>
            <a:ext cx="10849187" cy="7128346"/>
          </a:xfrm>
          <a:prstGeom prst="rect">
            <a:avLst/>
          </a:prstGeom>
        </p:spPr>
      </p:pic>
      <p:sp>
        <p:nvSpPr>
          <p:cNvPr id="2" name="Titel 1"/>
          <p:cNvSpPr>
            <a:spLocks noGrp="1"/>
          </p:cNvSpPr>
          <p:nvPr>
            <p:ph type="title"/>
          </p:nvPr>
        </p:nvSpPr>
        <p:spPr/>
        <p:txBody>
          <a:bodyPr/>
          <a:lstStyle/>
          <a:p>
            <a:r>
              <a:rPr lang="nl-NL" dirty="0" err="1" smtClean="0"/>
              <a:t>Who</a:t>
            </a:r>
            <a:r>
              <a:rPr lang="nl-NL" dirty="0" smtClean="0"/>
              <a:t> are </a:t>
            </a:r>
            <a:r>
              <a:rPr lang="nl-NL" dirty="0" err="1" smtClean="0"/>
              <a:t>chosen</a:t>
            </a:r>
            <a:r>
              <a:rPr lang="nl-NL" dirty="0" smtClean="0"/>
              <a:t> </a:t>
            </a:r>
            <a:r>
              <a:rPr lang="nl-NL" dirty="0" err="1" smtClean="0"/>
              <a:t>by</a:t>
            </a:r>
            <a:r>
              <a:rPr lang="nl-NL" dirty="0" smtClean="0"/>
              <a:t> HR managers?</a:t>
            </a:r>
            <a:endParaRPr lang="nl-NL" dirty="0"/>
          </a:p>
        </p:txBody>
      </p:sp>
      <p:sp>
        <p:nvSpPr>
          <p:cNvPr id="5" name="Tijdelijke aanduiding voor tekst 4"/>
          <p:cNvSpPr>
            <a:spLocks noGrp="1"/>
          </p:cNvSpPr>
          <p:nvPr>
            <p:ph type="body" sz="quarter" idx="13"/>
          </p:nvPr>
        </p:nvSpPr>
        <p:spPr>
          <a:xfrm>
            <a:off x="1246188" y="1255712"/>
            <a:ext cx="7897812" cy="4885111"/>
          </a:xfrm>
        </p:spPr>
        <p:txBody>
          <a:bodyPr>
            <a:normAutofit fontScale="85000" lnSpcReduction="20000"/>
          </a:bodyPr>
          <a:lstStyle/>
          <a:p>
            <a:pPr marL="0" indent="0">
              <a:buNone/>
            </a:pPr>
            <a:r>
              <a:rPr lang="nl-NL" sz="2000" dirty="0" err="1" smtClean="0">
                <a:sym typeface="Wingdings"/>
              </a:rPr>
              <a:t>Conjoint</a:t>
            </a:r>
            <a:r>
              <a:rPr lang="nl-NL" sz="2000" dirty="0" smtClean="0">
                <a:sym typeface="Wingdings"/>
              </a:rPr>
              <a:t> analysis</a:t>
            </a:r>
          </a:p>
          <a:p>
            <a:pPr marL="0" indent="0">
              <a:buNone/>
            </a:pPr>
            <a:r>
              <a:rPr lang="nl-NL" sz="2000" dirty="0" smtClean="0">
                <a:sym typeface="Wingdings"/>
              </a:rPr>
              <a:t>52 HR managers</a:t>
            </a:r>
          </a:p>
          <a:p>
            <a:pPr marL="0" indent="0">
              <a:buNone/>
            </a:pPr>
            <a:endParaRPr lang="nl-NL" sz="2000" dirty="0" smtClean="0">
              <a:sym typeface="Wingdings"/>
            </a:endParaRPr>
          </a:p>
          <a:p>
            <a:pPr marL="0" indent="0">
              <a:buNone/>
            </a:pPr>
            <a:endParaRPr lang="nl-NL" sz="2000" dirty="0">
              <a:sym typeface="Wingdings"/>
            </a:endParaRPr>
          </a:p>
          <a:p>
            <a:pPr marL="0" indent="0">
              <a:buNone/>
            </a:pPr>
            <a:endParaRPr lang="nl-NL" sz="2000" dirty="0" smtClean="0">
              <a:sym typeface="Wingdings"/>
            </a:endParaRPr>
          </a:p>
          <a:p>
            <a:pPr marL="0" indent="0">
              <a:buNone/>
            </a:pPr>
            <a:endParaRPr lang="nl-NL" sz="2000" dirty="0" smtClean="0">
              <a:sym typeface="Wingdings"/>
            </a:endParaRPr>
          </a:p>
          <a:p>
            <a:pPr marL="0" indent="0">
              <a:buNone/>
            </a:pPr>
            <a:endParaRPr lang="nl-NL" sz="2000" dirty="0" smtClean="0">
              <a:sym typeface="Wingdings"/>
            </a:endParaRPr>
          </a:p>
          <a:p>
            <a:pPr marL="0" indent="0">
              <a:buNone/>
            </a:pPr>
            <a:r>
              <a:rPr lang="nl-NL" sz="2000" dirty="0" err="1" smtClean="0">
                <a:sym typeface="Wingdings"/>
              </a:rPr>
              <a:t>What</a:t>
            </a:r>
            <a:r>
              <a:rPr lang="nl-NL" sz="2000" dirty="0" smtClean="0">
                <a:sym typeface="Wingdings"/>
              </a:rPr>
              <a:t> is most important </a:t>
            </a:r>
            <a:r>
              <a:rPr lang="nl-NL" sz="2000" dirty="0" err="1" smtClean="0">
                <a:sym typeface="Wingdings"/>
              </a:rPr>
              <a:t>when</a:t>
            </a:r>
            <a:r>
              <a:rPr lang="nl-NL" sz="2000" dirty="0" smtClean="0">
                <a:sym typeface="Wingdings"/>
              </a:rPr>
              <a:t> </a:t>
            </a:r>
            <a:r>
              <a:rPr lang="nl-NL" sz="2000" dirty="0" err="1" smtClean="0">
                <a:sym typeface="Wingdings"/>
              </a:rPr>
              <a:t>selecting</a:t>
            </a:r>
            <a:r>
              <a:rPr lang="nl-NL" sz="2000" dirty="0" smtClean="0">
                <a:sym typeface="Wingdings"/>
              </a:rPr>
              <a:t> a front line employee?</a:t>
            </a:r>
          </a:p>
          <a:p>
            <a:r>
              <a:rPr lang="nl-NL" sz="2000" dirty="0" err="1" smtClean="0">
                <a:sym typeface="Wingdings"/>
              </a:rPr>
              <a:t>Personality</a:t>
            </a:r>
            <a:endParaRPr lang="nl-NL" sz="2000" dirty="0">
              <a:sym typeface="Wingdings"/>
            </a:endParaRPr>
          </a:p>
          <a:p>
            <a:r>
              <a:rPr lang="nl-NL" sz="2000" dirty="0" err="1">
                <a:sym typeface="Wingdings"/>
              </a:rPr>
              <a:t>E</a:t>
            </a:r>
            <a:r>
              <a:rPr lang="nl-NL" sz="2000" dirty="0" err="1" smtClean="0">
                <a:sym typeface="Wingdings"/>
              </a:rPr>
              <a:t>ducational</a:t>
            </a:r>
            <a:r>
              <a:rPr lang="nl-NL" sz="2000" dirty="0" smtClean="0">
                <a:sym typeface="Wingdings"/>
              </a:rPr>
              <a:t> background</a:t>
            </a:r>
          </a:p>
          <a:p>
            <a:r>
              <a:rPr lang="nl-NL" sz="2000" dirty="0" err="1" smtClean="0">
                <a:sym typeface="Wingdings"/>
              </a:rPr>
              <a:t>Appearance</a:t>
            </a:r>
            <a:endParaRPr lang="nl-NL" sz="2000" dirty="0" smtClean="0">
              <a:sym typeface="Wingdings"/>
            </a:endParaRPr>
          </a:p>
          <a:p>
            <a:pPr marL="0" indent="0">
              <a:buNone/>
            </a:pPr>
            <a:endParaRPr lang="nl-NL" sz="2000" dirty="0">
              <a:sym typeface="Wingdings"/>
            </a:endParaRPr>
          </a:p>
          <a:p>
            <a:pPr marL="0" indent="0">
              <a:buNone/>
            </a:pPr>
            <a:r>
              <a:rPr lang="nl-NL" sz="2000" dirty="0" err="1" smtClean="0">
                <a:sym typeface="Wingdings"/>
              </a:rPr>
              <a:t>Choose</a:t>
            </a:r>
            <a:r>
              <a:rPr lang="nl-NL" sz="2000" dirty="0" smtClean="0">
                <a:sym typeface="Wingdings"/>
              </a:rPr>
              <a:t> </a:t>
            </a:r>
            <a:r>
              <a:rPr lang="nl-NL" sz="2000" dirty="0" err="1" smtClean="0">
                <a:sym typeface="Wingdings"/>
              </a:rPr>
              <a:t>between</a:t>
            </a:r>
            <a:r>
              <a:rPr lang="nl-NL" sz="2000" dirty="0" smtClean="0">
                <a:sym typeface="Wingdings"/>
              </a:rPr>
              <a:t> </a:t>
            </a:r>
            <a:r>
              <a:rPr lang="nl-NL" sz="2000" dirty="0" err="1" smtClean="0">
                <a:sym typeface="Wingdings"/>
              </a:rPr>
              <a:t>profiles</a:t>
            </a:r>
            <a:endParaRPr lang="nl-NL" sz="2000" dirty="0">
              <a:sym typeface="Wingdings"/>
            </a:endParaRPr>
          </a:p>
          <a:p>
            <a:pPr marL="0" indent="0">
              <a:buNone/>
            </a:pPr>
            <a:endParaRPr lang="nl-NL" sz="2000" dirty="0" smtClean="0">
              <a:sym typeface="Wingdings"/>
            </a:endParaRPr>
          </a:p>
          <a:p>
            <a:pPr marL="0" indent="0">
              <a:buNone/>
            </a:pPr>
            <a:r>
              <a:rPr lang="nl-NL" sz="2000" dirty="0" err="1" smtClean="0">
                <a:sym typeface="Wingdings"/>
              </a:rPr>
              <a:t>Conscientiousness</a:t>
            </a:r>
            <a:r>
              <a:rPr lang="nl-NL" sz="2000" dirty="0" smtClean="0">
                <a:sym typeface="Wingdings"/>
              </a:rPr>
              <a:t>, </a:t>
            </a:r>
            <a:r>
              <a:rPr lang="nl-NL" sz="2000" dirty="0" err="1" smtClean="0">
                <a:sym typeface="Wingdings"/>
              </a:rPr>
              <a:t>Agreeableness</a:t>
            </a:r>
            <a:r>
              <a:rPr lang="nl-NL" sz="2000" dirty="0" smtClean="0">
                <a:sym typeface="Wingdings"/>
              </a:rPr>
              <a:t> </a:t>
            </a:r>
            <a:r>
              <a:rPr lang="nl-NL" sz="2000" dirty="0" err="1" smtClean="0">
                <a:sym typeface="Wingdings"/>
              </a:rPr>
              <a:t>and</a:t>
            </a:r>
            <a:r>
              <a:rPr lang="nl-NL" sz="2000" dirty="0" smtClean="0">
                <a:sym typeface="Wingdings"/>
              </a:rPr>
              <a:t> </a:t>
            </a:r>
            <a:r>
              <a:rPr lang="nl-NL" sz="2000" dirty="0" err="1" smtClean="0">
                <a:sym typeface="Wingdings"/>
              </a:rPr>
              <a:t>Emotional</a:t>
            </a:r>
            <a:r>
              <a:rPr lang="nl-NL" sz="2000" dirty="0" smtClean="0">
                <a:sym typeface="Wingdings"/>
              </a:rPr>
              <a:t> </a:t>
            </a:r>
            <a:r>
              <a:rPr lang="nl-NL" sz="2000" dirty="0" err="1" smtClean="0">
                <a:sym typeface="Wingdings"/>
              </a:rPr>
              <a:t>Stability</a:t>
            </a:r>
            <a:r>
              <a:rPr lang="nl-NL" sz="2000" dirty="0" smtClean="0">
                <a:sym typeface="Wingdings"/>
              </a:rPr>
              <a:t> </a:t>
            </a:r>
            <a:r>
              <a:rPr lang="nl-NL" sz="2000" dirty="0" err="1" smtClean="0">
                <a:sym typeface="Wingdings"/>
              </a:rPr>
              <a:t>were</a:t>
            </a:r>
            <a:r>
              <a:rPr lang="nl-NL" sz="2000" dirty="0" smtClean="0">
                <a:sym typeface="Wingdings"/>
              </a:rPr>
              <a:t> </a:t>
            </a:r>
            <a:r>
              <a:rPr lang="nl-NL" sz="2000" dirty="0" err="1" smtClean="0">
                <a:sym typeface="Wingdings"/>
              </a:rPr>
              <a:t>considered</a:t>
            </a:r>
            <a:r>
              <a:rPr lang="nl-NL" sz="2000" dirty="0" smtClean="0">
                <a:sym typeface="Wingdings"/>
              </a:rPr>
              <a:t> most important. </a:t>
            </a:r>
          </a:p>
          <a:p>
            <a:pPr marL="0" indent="0">
              <a:buNone/>
            </a:pPr>
            <a:endParaRPr lang="nl-NL" sz="2000" dirty="0" smtClean="0">
              <a:sym typeface="Wingdings"/>
            </a:endParaRPr>
          </a:p>
          <a:p>
            <a:pPr marL="0" indent="0">
              <a:buNone/>
            </a:pPr>
            <a:r>
              <a:rPr lang="nl-NL" sz="2000" dirty="0" err="1" smtClean="0">
                <a:sym typeface="Wingdings"/>
              </a:rPr>
              <a:t>Extraversion</a:t>
            </a:r>
            <a:r>
              <a:rPr lang="nl-NL" sz="2000" dirty="0" smtClean="0">
                <a:sym typeface="Wingdings"/>
              </a:rPr>
              <a:t> </a:t>
            </a:r>
            <a:r>
              <a:rPr lang="nl-NL" sz="2000" dirty="0" err="1" smtClean="0">
                <a:sym typeface="Wingdings"/>
              </a:rPr>
              <a:t>least</a:t>
            </a:r>
            <a:r>
              <a:rPr lang="nl-NL" sz="2000" dirty="0" smtClean="0">
                <a:sym typeface="Wingdings"/>
              </a:rPr>
              <a:t> important.</a:t>
            </a:r>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pic>
        <p:nvPicPr>
          <p:cNvPr id="7" name="Afbeelding 6" descr="Schermafbeelding 2014-10-24 om 11.01.44.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193128" y="965765"/>
            <a:ext cx="3616983" cy="1923290"/>
          </a:xfrm>
          <a:prstGeom prst="rect">
            <a:avLst/>
          </a:prstGeom>
        </p:spPr>
      </p:pic>
      <p:pic>
        <p:nvPicPr>
          <p:cNvPr id="8" name="Afbeelding 7" descr="Schermafbeelding 2014-10-24 om 11.05.11.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696179" y="1821291"/>
            <a:ext cx="6676079" cy="3384852"/>
          </a:xfrm>
          <a:prstGeom prst="rect">
            <a:avLst/>
          </a:prstGeom>
          <a:ln w="76200" cmpd="sng">
            <a:solidFill>
              <a:srgbClr val="2A8A0F"/>
            </a:solidFill>
          </a:ln>
        </p:spPr>
      </p:pic>
    </p:spTree>
    <p:extLst>
      <p:ext uri="{BB962C8B-B14F-4D97-AF65-F5344CB8AC3E}">
        <p14:creationId xmlns:p14="http://schemas.microsoft.com/office/powerpoint/2010/main" xmlns="" val="27778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14" end="1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alphaModFix amt="30000"/>
          </a:blip>
          <a:stretch>
            <a:fillRect/>
          </a:stretch>
        </p:blipFill>
        <p:spPr>
          <a:xfrm>
            <a:off x="1246914" y="117"/>
            <a:ext cx="9652087" cy="6977412"/>
          </a:xfrm>
          <a:prstGeom prst="rect">
            <a:avLst/>
          </a:prstGeom>
        </p:spPr>
      </p:pic>
      <p:sp>
        <p:nvSpPr>
          <p:cNvPr id="2" name="Titel 1"/>
          <p:cNvSpPr>
            <a:spLocks noGrp="1"/>
          </p:cNvSpPr>
          <p:nvPr>
            <p:ph type="title"/>
          </p:nvPr>
        </p:nvSpPr>
        <p:spPr/>
        <p:txBody>
          <a:bodyPr/>
          <a:lstStyle/>
          <a:p>
            <a:endParaRPr lang="nl-NL" dirty="0"/>
          </a:p>
        </p:txBody>
      </p:sp>
      <p:sp>
        <p:nvSpPr>
          <p:cNvPr id="5" name="Tijdelijke aanduiding voor tekst 4"/>
          <p:cNvSpPr>
            <a:spLocks noGrp="1"/>
          </p:cNvSpPr>
          <p:nvPr>
            <p:ph type="body" sz="quarter" idx="13"/>
          </p:nvPr>
        </p:nvSpPr>
        <p:spPr/>
        <p:txBody>
          <a:bodyPr>
            <a:normAutofit/>
          </a:bodyPr>
          <a:lstStyle/>
          <a:p>
            <a:pPr marL="0" indent="0">
              <a:buNone/>
            </a:pPr>
            <a:endParaRPr lang="nl-NL" sz="2000" dirty="0" smtClean="0"/>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graphicFrame>
        <p:nvGraphicFramePr>
          <p:cNvPr id="9" name="Diagram 8"/>
          <p:cNvGraphicFramePr/>
          <p:nvPr>
            <p:extLst>
              <p:ext uri="{D42A27DB-BD31-4B8C-83A1-F6EECF244321}">
                <p14:modId xmlns:p14="http://schemas.microsoft.com/office/powerpoint/2010/main" xmlns="" val="1317831745"/>
              </p:ext>
            </p:extLst>
          </p:nvPr>
        </p:nvGraphicFramePr>
        <p:xfrm>
          <a:off x="1933482" y="1554536"/>
          <a:ext cx="5327930" cy="34059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16-puntige ster 9"/>
          <p:cNvSpPr/>
          <p:nvPr/>
        </p:nvSpPr>
        <p:spPr>
          <a:xfrm>
            <a:off x="2233107" y="4070872"/>
            <a:ext cx="2951481" cy="889598"/>
          </a:xfrm>
          <a:prstGeom prst="star16">
            <a:avLst/>
          </a:prstGeom>
          <a:solidFill>
            <a:srgbClr val="2A8A0F"/>
          </a:solidFill>
          <a:ln>
            <a:noFill/>
          </a:ln>
          <a:effectLst>
            <a:outerShdw blurRad="180975" dist="190500" dir="13380000" sx="133000" sy="133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p>
            <a:r>
              <a:rPr lang="nl-NL" dirty="0" err="1" smtClean="0"/>
              <a:t>Agreeableness</a:t>
            </a:r>
            <a:endParaRPr lang="nl-NL" dirty="0"/>
          </a:p>
        </p:txBody>
      </p:sp>
      <p:sp>
        <p:nvSpPr>
          <p:cNvPr id="11" name="Tekstvak 10"/>
          <p:cNvSpPr txBox="1"/>
          <p:nvPr/>
        </p:nvSpPr>
        <p:spPr>
          <a:xfrm>
            <a:off x="3296287" y="2845259"/>
            <a:ext cx="370013" cy="584776"/>
          </a:xfrm>
          <a:prstGeom prst="rect">
            <a:avLst/>
          </a:prstGeom>
          <a:noFill/>
        </p:spPr>
        <p:txBody>
          <a:bodyPr wrap="none" rtlCol="0">
            <a:spAutoFit/>
          </a:bodyPr>
          <a:lstStyle/>
          <a:p>
            <a:r>
              <a:rPr lang="nl-NL" sz="3200" dirty="0" smtClean="0">
                <a:solidFill>
                  <a:srgbClr val="BF1A23"/>
                </a:solidFill>
              </a:rPr>
              <a:t>v</a:t>
            </a:r>
            <a:endParaRPr lang="nl-NL" sz="3200" dirty="0">
              <a:solidFill>
                <a:srgbClr val="BF1A23"/>
              </a:solidFill>
            </a:endParaRPr>
          </a:p>
        </p:txBody>
      </p:sp>
      <p:sp>
        <p:nvSpPr>
          <p:cNvPr id="12" name="Tekstvak 11"/>
          <p:cNvSpPr txBox="1"/>
          <p:nvPr/>
        </p:nvSpPr>
        <p:spPr>
          <a:xfrm>
            <a:off x="3296287" y="1465543"/>
            <a:ext cx="370013" cy="584776"/>
          </a:xfrm>
          <a:prstGeom prst="rect">
            <a:avLst/>
          </a:prstGeom>
          <a:noFill/>
        </p:spPr>
        <p:txBody>
          <a:bodyPr wrap="none" rtlCol="0">
            <a:spAutoFit/>
          </a:bodyPr>
          <a:lstStyle/>
          <a:p>
            <a:r>
              <a:rPr lang="nl-NL" sz="3200" dirty="0" smtClean="0">
                <a:solidFill>
                  <a:schemeClr val="accent4"/>
                </a:solidFill>
              </a:rPr>
              <a:t>v</a:t>
            </a:r>
            <a:endParaRPr lang="nl-NL" sz="3200" dirty="0">
              <a:solidFill>
                <a:schemeClr val="accent4"/>
              </a:solidFill>
            </a:endParaRPr>
          </a:p>
        </p:txBody>
      </p:sp>
    </p:spTree>
    <p:extLst>
      <p:ext uri="{BB962C8B-B14F-4D97-AF65-F5344CB8AC3E}">
        <p14:creationId xmlns:p14="http://schemas.microsoft.com/office/powerpoint/2010/main" xmlns="" val="1092610969"/>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alphaModFix amt="30000"/>
          </a:blip>
          <a:stretch>
            <a:fillRect/>
          </a:stretch>
        </p:blipFill>
        <p:spPr>
          <a:xfrm>
            <a:off x="1246914" y="-554177"/>
            <a:ext cx="7897086" cy="9460051"/>
          </a:xfrm>
          <a:prstGeom prst="rect">
            <a:avLst/>
          </a:prstGeom>
        </p:spPr>
      </p:pic>
      <p:sp>
        <p:nvSpPr>
          <p:cNvPr id="2" name="Titel 1"/>
          <p:cNvSpPr>
            <a:spLocks noGrp="1"/>
          </p:cNvSpPr>
          <p:nvPr>
            <p:ph type="title"/>
          </p:nvPr>
        </p:nvSpPr>
        <p:spPr/>
        <p:txBody>
          <a:bodyPr/>
          <a:lstStyle/>
          <a:p>
            <a:r>
              <a:rPr lang="nl-NL" dirty="0" smtClean="0"/>
              <a:t>Next steps in Research</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a:xfrm>
            <a:off x="1246188" y="1255713"/>
            <a:ext cx="7897812" cy="1971581"/>
          </a:xfrm>
        </p:spPr>
        <p:txBody>
          <a:bodyPr>
            <a:normAutofit/>
          </a:bodyPr>
          <a:lstStyle/>
          <a:p>
            <a:r>
              <a:rPr lang="nl-NL" sz="2000" dirty="0" err="1" smtClean="0"/>
              <a:t>Phase</a:t>
            </a:r>
            <a:r>
              <a:rPr lang="nl-NL" sz="2000" dirty="0" smtClean="0"/>
              <a:t> 3: Interview </a:t>
            </a:r>
            <a:r>
              <a:rPr lang="nl-NL" sz="2000" dirty="0" err="1" smtClean="0"/>
              <a:t>study</a:t>
            </a:r>
            <a:endParaRPr lang="nl-NL" sz="2000" dirty="0" smtClean="0"/>
          </a:p>
          <a:p>
            <a:pPr lvl="1"/>
            <a:r>
              <a:rPr lang="nl-NL" sz="2000" dirty="0" smtClean="0"/>
              <a:t>Small hotels </a:t>
            </a:r>
          </a:p>
          <a:p>
            <a:pPr lvl="1"/>
            <a:r>
              <a:rPr lang="nl-NL" sz="2000" dirty="0" smtClean="0"/>
              <a:t>Medium-</a:t>
            </a:r>
            <a:r>
              <a:rPr lang="nl-NL" sz="2000" dirty="0" err="1" smtClean="0"/>
              <a:t>sized</a:t>
            </a:r>
            <a:r>
              <a:rPr lang="nl-NL" sz="2000" dirty="0" smtClean="0"/>
              <a:t> hotels</a:t>
            </a:r>
          </a:p>
          <a:p>
            <a:pPr lvl="1"/>
            <a:r>
              <a:rPr lang="nl-NL" sz="2000" dirty="0" smtClean="0"/>
              <a:t>Large chain hotels</a:t>
            </a:r>
            <a:endParaRPr lang="nl-NL" sz="2000" dirty="0"/>
          </a:p>
        </p:txBody>
      </p:sp>
      <p:pic>
        <p:nvPicPr>
          <p:cNvPr id="7" name="Afbeelding 6"/>
          <p:cNvPicPr>
            <a:picLocks noChangeAspect="1"/>
          </p:cNvPicPr>
          <p:nvPr/>
        </p:nvPicPr>
        <p:blipFill>
          <a:blip r:embed="rId4"/>
          <a:stretch>
            <a:fillRect/>
          </a:stretch>
        </p:blipFill>
        <p:spPr>
          <a:xfrm>
            <a:off x="0" y="5206143"/>
            <a:ext cx="1135529" cy="575532"/>
          </a:xfrm>
          <a:prstGeom prst="rect">
            <a:avLst/>
          </a:prstGeom>
        </p:spPr>
      </p:pic>
      <p:sp>
        <p:nvSpPr>
          <p:cNvPr id="9" name="Tijdelijke aanduiding voor tekst 4"/>
          <p:cNvSpPr txBox="1">
            <a:spLocks/>
          </p:cNvSpPr>
          <p:nvPr/>
        </p:nvSpPr>
        <p:spPr>
          <a:xfrm>
            <a:off x="1398588" y="2808941"/>
            <a:ext cx="7897812" cy="19715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4F8E"/>
                </a:solidFill>
                <a:latin typeface="verdana"/>
                <a:ea typeface="+mn-ea"/>
                <a:cs typeface="verdana"/>
              </a:defRPr>
            </a:lvl1pPr>
            <a:lvl2pPr marL="742950" indent="-285750" algn="l" defTabSz="457200" rtl="0" eaLnBrk="1" latinLnBrk="0" hangingPunct="1">
              <a:spcBef>
                <a:spcPct val="20000"/>
              </a:spcBef>
              <a:buFont typeface="Arial"/>
              <a:buChar char="–"/>
              <a:defRPr sz="2400" kern="1200">
                <a:solidFill>
                  <a:srgbClr val="004F8E"/>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rgbClr val="004F8E"/>
                </a:solidFill>
                <a:latin typeface="verdana"/>
                <a:ea typeface="+mn-ea"/>
                <a:cs typeface="verdana"/>
              </a:defRPr>
            </a:lvl3pPr>
            <a:lvl4pPr marL="1600200" indent="-228600" algn="l" defTabSz="457200" rtl="0" eaLnBrk="1" latinLnBrk="0" hangingPunct="1">
              <a:spcBef>
                <a:spcPct val="20000"/>
              </a:spcBef>
              <a:buFont typeface="Arial"/>
              <a:buChar char="–"/>
              <a:defRPr sz="1800" kern="1200">
                <a:solidFill>
                  <a:srgbClr val="004F8E"/>
                </a:solidFill>
                <a:latin typeface="verdana"/>
                <a:ea typeface="+mn-ea"/>
                <a:cs typeface="verdana"/>
              </a:defRPr>
            </a:lvl4pPr>
            <a:lvl5pPr marL="2057400" indent="-228600" algn="l" defTabSz="457200" rtl="0" eaLnBrk="1" latinLnBrk="0" hangingPunct="1">
              <a:spcBef>
                <a:spcPct val="20000"/>
              </a:spcBef>
              <a:buFont typeface="Arial"/>
              <a:buChar char="»"/>
              <a:defRPr sz="1600" kern="1200" baseline="0">
                <a:solidFill>
                  <a:srgbClr val="004F8E"/>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2000" dirty="0" smtClean="0"/>
          </a:p>
          <a:p>
            <a:r>
              <a:rPr lang="nl-NL" sz="2000" dirty="0" smtClean="0"/>
              <a:t>Tool </a:t>
            </a:r>
            <a:r>
              <a:rPr lang="nl-NL" sz="2000" dirty="0" err="1" smtClean="0"/>
              <a:t>development</a:t>
            </a:r>
            <a:endParaRPr lang="nl-NL" sz="2000" dirty="0" smtClean="0"/>
          </a:p>
          <a:p>
            <a:endParaRPr lang="nl-NL" sz="2000" dirty="0"/>
          </a:p>
          <a:p>
            <a:r>
              <a:rPr lang="nl-NL" sz="2000" dirty="0" err="1" smtClean="0"/>
              <a:t>Phase</a:t>
            </a:r>
            <a:r>
              <a:rPr lang="nl-NL" sz="2000" dirty="0" smtClean="0"/>
              <a:t> 4: Pilot </a:t>
            </a:r>
            <a:r>
              <a:rPr lang="nl-NL" sz="2000" dirty="0" err="1" smtClean="0"/>
              <a:t>study</a:t>
            </a:r>
            <a:r>
              <a:rPr lang="nl-NL" sz="2000" dirty="0" smtClean="0"/>
              <a:t> </a:t>
            </a:r>
            <a:r>
              <a:rPr lang="nl-NL" sz="2000" dirty="0" err="1" smtClean="0"/>
              <a:t>to</a:t>
            </a:r>
            <a:r>
              <a:rPr lang="nl-NL" sz="2000" dirty="0" smtClean="0"/>
              <a:t> </a:t>
            </a:r>
            <a:r>
              <a:rPr lang="nl-NL" sz="2000" dirty="0" err="1" smtClean="0"/>
              <a:t>optimize</a:t>
            </a:r>
            <a:r>
              <a:rPr lang="nl-NL" sz="2000" dirty="0" smtClean="0"/>
              <a:t> tools</a:t>
            </a:r>
          </a:p>
        </p:txBody>
      </p:sp>
    </p:spTree>
    <p:extLst>
      <p:ext uri="{BB962C8B-B14F-4D97-AF65-F5344CB8AC3E}">
        <p14:creationId xmlns:p14="http://schemas.microsoft.com/office/powerpoint/2010/main" xmlns="" val="188681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Worldcafe</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p:txBody>
          <a:bodyPr>
            <a:normAutofit/>
          </a:bodyPr>
          <a:lstStyle/>
          <a:p>
            <a:pPr marL="0" indent="0">
              <a:buNone/>
            </a:pPr>
            <a:r>
              <a:rPr lang="nl-NL" sz="2000" dirty="0" err="1" smtClean="0"/>
              <a:t>Various</a:t>
            </a:r>
            <a:r>
              <a:rPr lang="nl-NL" sz="2000" dirty="0" smtClean="0"/>
              <a:t> </a:t>
            </a:r>
            <a:r>
              <a:rPr lang="nl-NL" sz="2000" dirty="0" err="1" smtClean="0"/>
              <a:t>tables</a:t>
            </a:r>
            <a:r>
              <a:rPr lang="nl-NL" sz="2000" dirty="0" smtClean="0"/>
              <a:t> </a:t>
            </a:r>
            <a:r>
              <a:rPr lang="nl-NL" sz="2000" dirty="0" err="1" smtClean="0"/>
              <a:t>with</a:t>
            </a:r>
            <a:r>
              <a:rPr lang="nl-NL" sz="2000" dirty="0" smtClean="0"/>
              <a:t> topic:</a:t>
            </a:r>
          </a:p>
          <a:p>
            <a:pPr marL="0" indent="0">
              <a:buNone/>
            </a:pPr>
            <a:endParaRPr lang="nl-NL" sz="2000" dirty="0" smtClean="0"/>
          </a:p>
        </p:txBody>
      </p:sp>
      <p:pic>
        <p:nvPicPr>
          <p:cNvPr id="6" name="Afbeelding 5"/>
          <p:cNvPicPr>
            <a:picLocks noChangeAspect="1"/>
          </p:cNvPicPr>
          <p:nvPr/>
        </p:nvPicPr>
        <p:blipFill>
          <a:blip r:embed="rId3"/>
          <a:stretch>
            <a:fillRect/>
          </a:stretch>
        </p:blipFill>
        <p:spPr>
          <a:xfrm>
            <a:off x="0" y="5206143"/>
            <a:ext cx="1135529" cy="575532"/>
          </a:xfrm>
          <a:prstGeom prst="rect">
            <a:avLst/>
          </a:prstGeom>
        </p:spPr>
      </p:pic>
      <p:pic>
        <p:nvPicPr>
          <p:cNvPr id="7" name="Afbeelding 6"/>
          <p:cNvPicPr>
            <a:picLocks noChangeAspect="1"/>
          </p:cNvPicPr>
          <p:nvPr/>
        </p:nvPicPr>
        <p:blipFill>
          <a:blip r:embed="rId4">
            <a:alphaModFix/>
          </a:blip>
          <a:stretch>
            <a:fillRect/>
          </a:stretch>
        </p:blipFill>
        <p:spPr>
          <a:xfrm>
            <a:off x="0" y="-118877"/>
            <a:ext cx="9144000" cy="7647057"/>
          </a:xfrm>
          <a:prstGeom prst="rect">
            <a:avLst/>
          </a:prstGeom>
          <a:noFill/>
        </p:spPr>
      </p:pic>
    </p:spTree>
    <p:extLst>
      <p:ext uri="{BB962C8B-B14F-4D97-AF65-F5344CB8AC3E}">
        <p14:creationId xmlns:p14="http://schemas.microsoft.com/office/powerpoint/2010/main" xmlns="" val="3835059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alphaModFix amt="30000"/>
          </a:blip>
          <a:stretch>
            <a:fillRect/>
          </a:stretch>
        </p:blipFill>
        <p:spPr>
          <a:xfrm>
            <a:off x="1246188" y="-118877"/>
            <a:ext cx="7897812" cy="7647057"/>
          </a:xfrm>
          <a:prstGeom prst="rect">
            <a:avLst/>
          </a:prstGeom>
          <a:noFill/>
        </p:spPr>
      </p:pic>
      <p:sp>
        <p:nvSpPr>
          <p:cNvPr id="2" name="Titel 1"/>
          <p:cNvSpPr>
            <a:spLocks noGrp="1"/>
          </p:cNvSpPr>
          <p:nvPr>
            <p:ph type="title"/>
          </p:nvPr>
        </p:nvSpPr>
        <p:spPr/>
        <p:txBody>
          <a:bodyPr/>
          <a:lstStyle/>
          <a:p>
            <a:r>
              <a:rPr lang="nl-NL" dirty="0" err="1" smtClean="0"/>
              <a:t>Worldcafe</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p:txBody>
          <a:bodyPr>
            <a:normAutofit fontScale="77500" lnSpcReduction="20000"/>
          </a:bodyPr>
          <a:lstStyle/>
          <a:p>
            <a:pPr marL="0" indent="0">
              <a:buNone/>
            </a:pPr>
            <a:r>
              <a:rPr lang="nl-NL" sz="2000" b="1" dirty="0" err="1" smtClean="0">
                <a:solidFill>
                  <a:schemeClr val="tx2"/>
                </a:solidFill>
              </a:rPr>
              <a:t>Selection</a:t>
            </a:r>
            <a:r>
              <a:rPr lang="nl-NL" sz="2000" b="1" dirty="0" smtClean="0">
                <a:solidFill>
                  <a:schemeClr val="tx2"/>
                </a:solidFill>
              </a:rPr>
              <a:t>:</a:t>
            </a:r>
          </a:p>
          <a:p>
            <a:r>
              <a:rPr lang="nl-NL" sz="2000" dirty="0" err="1" smtClean="0"/>
              <a:t>Based</a:t>
            </a:r>
            <a:r>
              <a:rPr lang="nl-NL" sz="2000" dirty="0" smtClean="0"/>
              <a:t> on </a:t>
            </a:r>
            <a:r>
              <a:rPr lang="nl-NL" sz="2000" dirty="0" err="1" smtClean="0"/>
              <a:t>what</a:t>
            </a:r>
            <a:r>
              <a:rPr lang="nl-NL" sz="2000" dirty="0" smtClean="0"/>
              <a:t> criteria </a:t>
            </a:r>
            <a:r>
              <a:rPr lang="nl-NL" sz="2000" dirty="0" err="1" smtClean="0"/>
              <a:t>can</a:t>
            </a:r>
            <a:r>
              <a:rPr lang="nl-NL" sz="2000" dirty="0" smtClean="0"/>
              <a:t> </a:t>
            </a:r>
            <a:r>
              <a:rPr lang="nl-NL" sz="2000" dirty="0" err="1" smtClean="0"/>
              <a:t>you</a:t>
            </a:r>
            <a:r>
              <a:rPr lang="nl-NL" sz="2000" dirty="0" smtClean="0"/>
              <a:t> select </a:t>
            </a:r>
            <a:r>
              <a:rPr lang="nl-NL" sz="2000" dirty="0" err="1" smtClean="0"/>
              <a:t>hospitality</a:t>
            </a:r>
            <a:r>
              <a:rPr lang="nl-NL" sz="2000" dirty="0" smtClean="0"/>
              <a:t> </a:t>
            </a:r>
            <a:r>
              <a:rPr lang="nl-NL" sz="2000" dirty="0" err="1" smtClean="0"/>
              <a:t>students</a:t>
            </a:r>
            <a:r>
              <a:rPr lang="nl-NL" sz="2000" dirty="0" smtClean="0"/>
              <a:t> </a:t>
            </a:r>
            <a:r>
              <a:rPr lang="nl-NL" sz="2000" dirty="0" err="1" smtClean="0"/>
              <a:t>now</a:t>
            </a:r>
            <a:r>
              <a:rPr lang="nl-NL" sz="2000" dirty="0" smtClean="0"/>
              <a:t> </a:t>
            </a:r>
            <a:r>
              <a:rPr lang="nl-NL" sz="2000" dirty="0" err="1" smtClean="0"/>
              <a:t>and</a:t>
            </a:r>
            <a:r>
              <a:rPr lang="nl-NL" sz="2000" dirty="0" smtClean="0"/>
              <a:t> in the </a:t>
            </a:r>
            <a:r>
              <a:rPr lang="nl-NL" sz="2000" dirty="0" err="1" smtClean="0"/>
              <a:t>future</a:t>
            </a:r>
            <a:r>
              <a:rPr lang="nl-NL" sz="2000" dirty="0" smtClean="0"/>
              <a:t>?</a:t>
            </a:r>
          </a:p>
          <a:p>
            <a:r>
              <a:rPr lang="nl-NL" sz="2000" dirty="0" smtClean="0"/>
              <a:t>How </a:t>
            </a:r>
            <a:r>
              <a:rPr lang="nl-NL" sz="2000" dirty="0" err="1" smtClean="0"/>
              <a:t>can</a:t>
            </a:r>
            <a:r>
              <a:rPr lang="nl-NL" sz="2000" dirty="0" smtClean="0"/>
              <a:t> we help the </a:t>
            </a:r>
            <a:r>
              <a:rPr lang="nl-NL" sz="2000" dirty="0" err="1" smtClean="0"/>
              <a:t>industry</a:t>
            </a:r>
            <a:r>
              <a:rPr lang="nl-NL" sz="2000" dirty="0" smtClean="0"/>
              <a:t> select </a:t>
            </a:r>
            <a:r>
              <a:rPr lang="nl-NL" sz="2000" dirty="0" err="1" smtClean="0"/>
              <a:t>and</a:t>
            </a:r>
            <a:r>
              <a:rPr lang="nl-NL" sz="2000" dirty="0" smtClean="0"/>
              <a:t> </a:t>
            </a:r>
            <a:r>
              <a:rPr lang="nl-NL" sz="2000" dirty="0" err="1" smtClean="0"/>
              <a:t>how</a:t>
            </a:r>
            <a:r>
              <a:rPr lang="nl-NL" sz="2000" dirty="0" smtClean="0"/>
              <a:t> </a:t>
            </a:r>
            <a:r>
              <a:rPr lang="nl-NL" sz="2000" dirty="0" err="1" smtClean="0"/>
              <a:t>can</a:t>
            </a:r>
            <a:r>
              <a:rPr lang="nl-NL" sz="2000" dirty="0" smtClean="0"/>
              <a:t> we </a:t>
            </a:r>
            <a:r>
              <a:rPr lang="nl-NL" sz="2000" dirty="0" err="1" smtClean="0"/>
              <a:t>provide</a:t>
            </a:r>
            <a:r>
              <a:rPr lang="nl-NL" sz="2000" dirty="0" smtClean="0"/>
              <a:t> the right </a:t>
            </a:r>
            <a:r>
              <a:rPr lang="nl-NL" sz="2000" dirty="0" err="1" smtClean="0"/>
              <a:t>students</a:t>
            </a:r>
            <a:r>
              <a:rPr lang="nl-NL" sz="2000" dirty="0" smtClean="0"/>
              <a:t>?</a:t>
            </a:r>
          </a:p>
          <a:p>
            <a:r>
              <a:rPr lang="nl-NL" sz="2000" dirty="0" smtClean="0"/>
              <a:t>How </a:t>
            </a:r>
            <a:r>
              <a:rPr lang="nl-NL" sz="2000" dirty="0" err="1" smtClean="0"/>
              <a:t>can</a:t>
            </a:r>
            <a:r>
              <a:rPr lang="nl-NL" sz="2000" dirty="0" smtClean="0"/>
              <a:t> we </a:t>
            </a:r>
            <a:r>
              <a:rPr lang="nl-NL" sz="2000" dirty="0" err="1" smtClean="0"/>
              <a:t>improve</a:t>
            </a:r>
            <a:r>
              <a:rPr lang="nl-NL" sz="2000" dirty="0" smtClean="0"/>
              <a:t> </a:t>
            </a:r>
            <a:r>
              <a:rPr lang="nl-NL" sz="2000" dirty="0" err="1" smtClean="0"/>
              <a:t>selection</a:t>
            </a:r>
            <a:r>
              <a:rPr lang="nl-NL" sz="2000" dirty="0" smtClean="0"/>
              <a:t> procedure </a:t>
            </a:r>
            <a:r>
              <a:rPr lang="nl-NL" sz="2000" dirty="0" err="1" smtClean="0"/>
              <a:t>and</a:t>
            </a:r>
            <a:r>
              <a:rPr lang="nl-NL" sz="2000" dirty="0" smtClean="0"/>
              <a:t> </a:t>
            </a:r>
            <a:r>
              <a:rPr lang="nl-NL" sz="2000" dirty="0" err="1" smtClean="0"/>
              <a:t>what</a:t>
            </a:r>
            <a:r>
              <a:rPr lang="nl-NL" sz="2000" dirty="0" smtClean="0"/>
              <a:t> </a:t>
            </a:r>
            <a:r>
              <a:rPr lang="nl-NL" sz="2000" dirty="0" err="1" smtClean="0"/>
              <a:t>could</a:t>
            </a:r>
            <a:r>
              <a:rPr lang="nl-NL" sz="2000" dirty="0" smtClean="0"/>
              <a:t> the </a:t>
            </a:r>
            <a:r>
              <a:rPr lang="nl-NL" sz="2000" dirty="0" err="1" smtClean="0"/>
              <a:t>role</a:t>
            </a:r>
            <a:r>
              <a:rPr lang="nl-NL" sz="2000" dirty="0" smtClean="0"/>
              <a:t> of </a:t>
            </a:r>
            <a:r>
              <a:rPr lang="nl-NL" sz="2000" dirty="0" err="1" smtClean="0"/>
              <a:t>industry</a:t>
            </a:r>
            <a:r>
              <a:rPr lang="nl-NL" sz="2000" dirty="0" smtClean="0"/>
              <a:t> </a:t>
            </a:r>
            <a:r>
              <a:rPr lang="nl-NL" sz="2000" dirty="0" err="1" smtClean="0"/>
              <a:t>be</a:t>
            </a:r>
            <a:r>
              <a:rPr lang="nl-NL" sz="2000" dirty="0" smtClean="0"/>
              <a:t>?</a:t>
            </a:r>
          </a:p>
          <a:p>
            <a:endParaRPr lang="nl-NL" sz="2000" dirty="0"/>
          </a:p>
          <a:p>
            <a:pPr marL="0" indent="0">
              <a:buNone/>
            </a:pPr>
            <a:r>
              <a:rPr lang="nl-NL" sz="2000" b="1" dirty="0" smtClean="0"/>
              <a:t>Excellence:</a:t>
            </a:r>
          </a:p>
          <a:p>
            <a:r>
              <a:rPr lang="nl-NL" sz="2000" dirty="0" smtClean="0"/>
              <a:t>How </a:t>
            </a:r>
            <a:r>
              <a:rPr lang="nl-NL" sz="2000" dirty="0" err="1" smtClean="0"/>
              <a:t>can</a:t>
            </a:r>
            <a:r>
              <a:rPr lang="nl-NL" sz="2000" dirty="0" smtClean="0"/>
              <a:t> </a:t>
            </a:r>
            <a:r>
              <a:rPr lang="nl-NL" sz="2000" dirty="0" err="1" smtClean="0"/>
              <a:t>you</a:t>
            </a:r>
            <a:r>
              <a:rPr lang="nl-NL" sz="2000" dirty="0" smtClean="0"/>
              <a:t> </a:t>
            </a:r>
            <a:r>
              <a:rPr lang="nl-NL" sz="2000" dirty="0" err="1" smtClean="0"/>
              <a:t>stimulate</a:t>
            </a:r>
            <a:r>
              <a:rPr lang="nl-NL" sz="2000" dirty="0" smtClean="0"/>
              <a:t> excellence </a:t>
            </a:r>
            <a:r>
              <a:rPr lang="nl-NL" sz="2000" dirty="0" err="1" smtClean="0"/>
              <a:t>now</a:t>
            </a:r>
            <a:r>
              <a:rPr lang="nl-NL" sz="2000" dirty="0" smtClean="0"/>
              <a:t> </a:t>
            </a:r>
            <a:r>
              <a:rPr lang="nl-NL" sz="2000" dirty="0" err="1" smtClean="0"/>
              <a:t>and</a:t>
            </a:r>
            <a:r>
              <a:rPr lang="nl-NL" sz="2000" dirty="0" smtClean="0"/>
              <a:t> in the </a:t>
            </a:r>
            <a:r>
              <a:rPr lang="nl-NL" sz="2000" dirty="0" err="1" smtClean="0"/>
              <a:t>future</a:t>
            </a:r>
            <a:r>
              <a:rPr lang="nl-NL" sz="2000" dirty="0" smtClean="0"/>
              <a:t>?</a:t>
            </a:r>
          </a:p>
          <a:p>
            <a:r>
              <a:rPr lang="nl-NL" sz="2000" dirty="0" smtClean="0"/>
              <a:t>How </a:t>
            </a:r>
            <a:r>
              <a:rPr lang="nl-NL" sz="2000" dirty="0" err="1" smtClean="0"/>
              <a:t>can</a:t>
            </a:r>
            <a:r>
              <a:rPr lang="nl-NL" sz="2000" dirty="0" smtClean="0"/>
              <a:t> we focus on </a:t>
            </a:r>
            <a:r>
              <a:rPr lang="nl-NL" sz="2000" dirty="0" err="1" smtClean="0"/>
              <a:t>development</a:t>
            </a:r>
            <a:r>
              <a:rPr lang="nl-NL" sz="2000" dirty="0" smtClean="0"/>
              <a:t> of </a:t>
            </a:r>
            <a:r>
              <a:rPr lang="nl-NL" sz="2000" dirty="0" err="1" smtClean="0"/>
              <a:t>hospitableness</a:t>
            </a:r>
            <a:r>
              <a:rPr lang="nl-NL" sz="2000" dirty="0" smtClean="0"/>
              <a:t> in school? </a:t>
            </a:r>
          </a:p>
          <a:p>
            <a:r>
              <a:rPr lang="nl-NL" sz="2000" dirty="0" smtClean="0"/>
              <a:t>How </a:t>
            </a:r>
            <a:r>
              <a:rPr lang="nl-NL" sz="2000" dirty="0" err="1" smtClean="0"/>
              <a:t>can</a:t>
            </a:r>
            <a:r>
              <a:rPr lang="nl-NL" sz="2000" dirty="0" smtClean="0"/>
              <a:t> we </a:t>
            </a:r>
            <a:r>
              <a:rPr lang="nl-NL" sz="2000" dirty="0" err="1" smtClean="0"/>
              <a:t>stimulate</a:t>
            </a:r>
            <a:r>
              <a:rPr lang="nl-NL" sz="2000" dirty="0" smtClean="0"/>
              <a:t> excellence </a:t>
            </a:r>
            <a:r>
              <a:rPr lang="nl-NL" sz="2000" dirty="0" err="1" smtClean="0"/>
              <a:t>and</a:t>
            </a:r>
            <a:r>
              <a:rPr lang="nl-NL" sz="2000" dirty="0" smtClean="0"/>
              <a:t> </a:t>
            </a:r>
            <a:r>
              <a:rPr lang="nl-NL" sz="2000" dirty="0" err="1" smtClean="0"/>
              <a:t>what</a:t>
            </a:r>
            <a:r>
              <a:rPr lang="nl-NL" sz="2000" dirty="0" smtClean="0"/>
              <a:t> </a:t>
            </a:r>
            <a:r>
              <a:rPr lang="nl-NL" sz="2000" dirty="0" err="1" smtClean="0"/>
              <a:t>could</a:t>
            </a:r>
            <a:r>
              <a:rPr lang="nl-NL" sz="2000" dirty="0" smtClean="0"/>
              <a:t> the </a:t>
            </a:r>
            <a:r>
              <a:rPr lang="nl-NL" sz="2000" dirty="0" err="1" smtClean="0"/>
              <a:t>role</a:t>
            </a:r>
            <a:r>
              <a:rPr lang="nl-NL" sz="2000" dirty="0" smtClean="0"/>
              <a:t> of </a:t>
            </a:r>
            <a:r>
              <a:rPr lang="nl-NL" sz="2000" dirty="0" err="1" smtClean="0"/>
              <a:t>industry</a:t>
            </a:r>
            <a:r>
              <a:rPr lang="nl-NL" sz="2000" dirty="0" smtClean="0"/>
              <a:t> </a:t>
            </a:r>
            <a:r>
              <a:rPr lang="nl-NL" sz="2000" dirty="0" err="1" smtClean="0"/>
              <a:t>be</a:t>
            </a:r>
            <a:r>
              <a:rPr lang="nl-NL" sz="2000" dirty="0" smtClean="0"/>
              <a:t>?</a:t>
            </a:r>
          </a:p>
          <a:p>
            <a:endParaRPr lang="nl-NL" sz="2000" dirty="0" smtClean="0"/>
          </a:p>
          <a:p>
            <a:pPr marL="0" indent="0">
              <a:buNone/>
            </a:pPr>
            <a:r>
              <a:rPr lang="nl-NL" sz="2000" b="1" dirty="0" err="1" smtClean="0"/>
              <a:t>Interschool</a:t>
            </a:r>
            <a:r>
              <a:rPr lang="nl-NL" sz="2000" b="1" dirty="0" smtClean="0"/>
              <a:t> </a:t>
            </a:r>
            <a:r>
              <a:rPr lang="nl-NL" sz="2000" b="1" dirty="0" err="1" smtClean="0"/>
              <a:t>collaboration</a:t>
            </a:r>
            <a:r>
              <a:rPr lang="nl-NL" sz="2000" b="1" dirty="0" smtClean="0"/>
              <a:t>:</a:t>
            </a:r>
            <a:endParaRPr lang="nl-NL" sz="2000" b="1" dirty="0"/>
          </a:p>
          <a:p>
            <a:r>
              <a:rPr lang="nl-NL" sz="2000" dirty="0" smtClean="0"/>
              <a:t>How </a:t>
            </a:r>
            <a:r>
              <a:rPr lang="nl-NL" sz="2000" dirty="0" err="1" smtClean="0"/>
              <a:t>can</a:t>
            </a:r>
            <a:r>
              <a:rPr lang="nl-NL" sz="2000" dirty="0" smtClean="0"/>
              <a:t> </a:t>
            </a:r>
            <a:r>
              <a:rPr lang="nl-NL" sz="2000" dirty="0" err="1" smtClean="0"/>
              <a:t>you</a:t>
            </a:r>
            <a:r>
              <a:rPr lang="nl-NL" sz="2000" dirty="0" smtClean="0"/>
              <a:t> </a:t>
            </a:r>
            <a:r>
              <a:rPr lang="nl-NL" sz="2000" dirty="0" err="1" smtClean="0"/>
              <a:t>collaborate</a:t>
            </a:r>
            <a:r>
              <a:rPr lang="nl-NL" sz="2000" dirty="0" smtClean="0"/>
              <a:t> </a:t>
            </a:r>
            <a:r>
              <a:rPr lang="nl-NL" sz="2000" dirty="0" err="1" smtClean="0"/>
              <a:t>now</a:t>
            </a:r>
            <a:r>
              <a:rPr lang="nl-NL" sz="2000" dirty="0" smtClean="0"/>
              <a:t> </a:t>
            </a:r>
            <a:r>
              <a:rPr lang="nl-NL" sz="2000" dirty="0" err="1" smtClean="0"/>
              <a:t>and</a:t>
            </a:r>
            <a:r>
              <a:rPr lang="nl-NL" sz="2000" dirty="0" smtClean="0"/>
              <a:t> in the </a:t>
            </a:r>
            <a:r>
              <a:rPr lang="nl-NL" sz="2000" dirty="0" err="1" smtClean="0"/>
              <a:t>future</a:t>
            </a:r>
            <a:r>
              <a:rPr lang="nl-NL" sz="2000" dirty="0" smtClean="0"/>
              <a:t>? </a:t>
            </a:r>
          </a:p>
          <a:p>
            <a:r>
              <a:rPr lang="nl-NL" sz="2000" dirty="0" err="1" smtClean="0"/>
              <a:t>What</a:t>
            </a:r>
            <a:r>
              <a:rPr lang="nl-NL" sz="2000" dirty="0" smtClean="0"/>
              <a:t> are </a:t>
            </a:r>
            <a:r>
              <a:rPr lang="nl-NL" sz="2000" dirty="0" err="1" smtClean="0"/>
              <a:t>crucial</a:t>
            </a:r>
            <a:r>
              <a:rPr lang="nl-NL" sz="2000" dirty="0" smtClean="0"/>
              <a:t> </a:t>
            </a:r>
            <a:r>
              <a:rPr lang="nl-NL" sz="2000" dirty="0" err="1" smtClean="0"/>
              <a:t>conditions</a:t>
            </a:r>
            <a:r>
              <a:rPr lang="nl-NL" sz="2000" dirty="0" smtClean="0"/>
              <a:t> </a:t>
            </a:r>
            <a:r>
              <a:rPr lang="nl-NL" sz="2000" dirty="0" err="1" smtClean="0"/>
              <a:t>for</a:t>
            </a:r>
            <a:r>
              <a:rPr lang="nl-NL" sz="2000" dirty="0" smtClean="0"/>
              <a:t> </a:t>
            </a:r>
            <a:r>
              <a:rPr lang="nl-NL" sz="2000" dirty="0" err="1" smtClean="0"/>
              <a:t>international</a:t>
            </a:r>
            <a:r>
              <a:rPr lang="nl-NL" sz="2000" dirty="0" smtClean="0"/>
              <a:t> </a:t>
            </a:r>
            <a:r>
              <a:rPr lang="nl-NL" sz="2000" dirty="0" err="1" smtClean="0"/>
              <a:t>collaboration</a:t>
            </a:r>
            <a:r>
              <a:rPr lang="nl-NL" sz="2000" dirty="0" smtClean="0"/>
              <a:t>?</a:t>
            </a:r>
          </a:p>
          <a:p>
            <a:r>
              <a:rPr lang="nl-NL" sz="2000" dirty="0" smtClean="0"/>
              <a:t>How </a:t>
            </a:r>
            <a:r>
              <a:rPr lang="nl-NL" sz="2000" dirty="0" err="1" smtClean="0"/>
              <a:t>can</a:t>
            </a:r>
            <a:r>
              <a:rPr lang="nl-NL" sz="2000" dirty="0" smtClean="0"/>
              <a:t> we </a:t>
            </a:r>
            <a:r>
              <a:rPr lang="nl-NL" sz="2000" dirty="0" err="1" smtClean="0"/>
              <a:t>improve</a:t>
            </a:r>
            <a:r>
              <a:rPr lang="nl-NL" sz="2000" dirty="0" smtClean="0"/>
              <a:t> </a:t>
            </a:r>
            <a:r>
              <a:rPr lang="nl-NL" sz="2000" dirty="0" err="1" smtClean="0"/>
              <a:t>interschool</a:t>
            </a:r>
            <a:r>
              <a:rPr lang="nl-NL" sz="2000" dirty="0" smtClean="0"/>
              <a:t> </a:t>
            </a:r>
            <a:r>
              <a:rPr lang="nl-NL" sz="2000" dirty="0" err="1" smtClean="0"/>
              <a:t>collaboration</a:t>
            </a:r>
            <a:r>
              <a:rPr lang="nl-NL" sz="2000" dirty="0" smtClean="0"/>
              <a:t> </a:t>
            </a:r>
            <a:r>
              <a:rPr lang="nl-NL" sz="2000" dirty="0" err="1" smtClean="0"/>
              <a:t>and</a:t>
            </a:r>
            <a:r>
              <a:rPr lang="nl-NL" sz="2000" dirty="0" smtClean="0"/>
              <a:t> </a:t>
            </a:r>
            <a:r>
              <a:rPr lang="nl-NL" sz="2000" dirty="0" err="1" smtClean="0"/>
              <a:t>what</a:t>
            </a:r>
            <a:r>
              <a:rPr lang="nl-NL" sz="2000" dirty="0" smtClean="0"/>
              <a:t> </a:t>
            </a:r>
            <a:r>
              <a:rPr lang="nl-NL" sz="2000" dirty="0" err="1" smtClean="0"/>
              <a:t>could</a:t>
            </a:r>
            <a:r>
              <a:rPr lang="nl-NL" sz="2000" dirty="0" smtClean="0"/>
              <a:t> the </a:t>
            </a:r>
            <a:r>
              <a:rPr lang="nl-NL" sz="2000" dirty="0" err="1" smtClean="0"/>
              <a:t>role</a:t>
            </a:r>
            <a:r>
              <a:rPr lang="nl-NL" sz="2000" dirty="0" smtClean="0"/>
              <a:t> of </a:t>
            </a:r>
            <a:r>
              <a:rPr lang="nl-NL" sz="2000" dirty="0" err="1" smtClean="0"/>
              <a:t>industry</a:t>
            </a:r>
            <a:r>
              <a:rPr lang="nl-NL" sz="2000" dirty="0" smtClean="0"/>
              <a:t> </a:t>
            </a:r>
            <a:r>
              <a:rPr lang="nl-NL" sz="2000" dirty="0" err="1" smtClean="0"/>
              <a:t>be</a:t>
            </a:r>
            <a:r>
              <a:rPr lang="nl-NL" sz="2000" dirty="0" smtClean="0"/>
              <a:t>?</a:t>
            </a:r>
          </a:p>
          <a:p>
            <a:pPr marL="0" indent="0">
              <a:buNone/>
            </a:pPr>
            <a:endParaRPr lang="nl-NL" sz="2000" dirty="0" smtClean="0"/>
          </a:p>
          <a:p>
            <a:pPr marL="0" indent="0">
              <a:buNone/>
            </a:pPr>
            <a:endParaRPr lang="nl-NL" sz="2000" dirty="0" smtClean="0"/>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spTree>
    <p:extLst>
      <p:ext uri="{BB962C8B-B14F-4D97-AF65-F5344CB8AC3E}">
        <p14:creationId xmlns:p14="http://schemas.microsoft.com/office/powerpoint/2010/main" xmlns="" val="4083371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alphaModFix amt="30000"/>
          </a:blip>
          <a:stretch>
            <a:fillRect/>
          </a:stretch>
        </p:blipFill>
        <p:spPr>
          <a:xfrm>
            <a:off x="1246914" y="-539236"/>
            <a:ext cx="7897086" cy="9460051"/>
          </a:xfrm>
          <a:prstGeom prst="rect">
            <a:avLst/>
          </a:prstGeom>
        </p:spPr>
      </p:pic>
      <p:sp>
        <p:nvSpPr>
          <p:cNvPr id="2" name="Titel 1"/>
          <p:cNvSpPr>
            <a:spLocks noGrp="1"/>
          </p:cNvSpPr>
          <p:nvPr>
            <p:ph type="title"/>
          </p:nvPr>
        </p:nvSpPr>
        <p:spPr/>
        <p:txBody>
          <a:bodyPr/>
          <a:lstStyle/>
          <a:p>
            <a:r>
              <a:rPr lang="nl-NL" dirty="0" smtClean="0"/>
              <a:t>Program</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p:txBody>
          <a:bodyPr>
            <a:normAutofit/>
          </a:bodyPr>
          <a:lstStyle/>
          <a:p>
            <a:pPr marL="0" indent="0">
              <a:buNone/>
            </a:pPr>
            <a:r>
              <a:rPr lang="nl-NL" sz="2000" dirty="0" smtClean="0"/>
              <a:t>09.55-10.50 	Research on </a:t>
            </a:r>
            <a:r>
              <a:rPr lang="nl-NL" sz="2000" dirty="0" err="1" smtClean="0"/>
              <a:t>hospitality</a:t>
            </a:r>
            <a:endParaRPr lang="nl-NL" sz="2000" dirty="0" smtClean="0"/>
          </a:p>
          <a:p>
            <a:pPr marL="0" indent="0">
              <a:buNone/>
            </a:pPr>
            <a:r>
              <a:rPr lang="nl-NL" sz="2000" dirty="0" smtClean="0"/>
              <a:t>10.50-11.45	</a:t>
            </a:r>
            <a:r>
              <a:rPr lang="nl-NL" sz="2000" dirty="0" err="1" smtClean="0"/>
              <a:t>Worldcafe</a:t>
            </a:r>
            <a:endParaRPr lang="nl-NL" sz="2000" dirty="0" smtClean="0"/>
          </a:p>
          <a:p>
            <a:pPr marL="0" indent="0">
              <a:buNone/>
            </a:pPr>
            <a:r>
              <a:rPr lang="nl-NL" sz="2000" dirty="0" smtClean="0"/>
              <a:t>11.45-12.05	</a:t>
            </a:r>
            <a:r>
              <a:rPr lang="nl-NL" sz="2000" dirty="0" err="1" smtClean="0"/>
              <a:t>Wrap</a:t>
            </a:r>
            <a:r>
              <a:rPr lang="nl-NL" sz="2000" dirty="0" smtClean="0"/>
              <a:t> up</a:t>
            </a:r>
          </a:p>
          <a:p>
            <a:pPr marL="0" indent="0">
              <a:buNone/>
            </a:pPr>
            <a:r>
              <a:rPr lang="nl-NL" sz="2000" dirty="0" smtClean="0"/>
              <a:t>12.05-12.20 	</a:t>
            </a:r>
            <a:r>
              <a:rPr lang="nl-NL" sz="2000" dirty="0" err="1" smtClean="0"/>
              <a:t>Interschool</a:t>
            </a:r>
            <a:r>
              <a:rPr lang="nl-NL" sz="2000" dirty="0" smtClean="0"/>
              <a:t> </a:t>
            </a:r>
            <a:r>
              <a:rPr lang="nl-NL" sz="2000" dirty="0" err="1" smtClean="0"/>
              <a:t>collaboration</a:t>
            </a:r>
            <a:endParaRPr lang="nl-NL" sz="2000" dirty="0" smtClean="0"/>
          </a:p>
          <a:p>
            <a:pPr marL="0" indent="0">
              <a:buNone/>
            </a:pPr>
            <a:r>
              <a:rPr lang="nl-NL" sz="2000" dirty="0" smtClean="0"/>
              <a:t>12.20-12.50	</a:t>
            </a:r>
            <a:r>
              <a:rPr lang="nl-NL" sz="2000" dirty="0" err="1" smtClean="0"/>
              <a:t>Hospitality</a:t>
            </a:r>
            <a:r>
              <a:rPr lang="nl-NL" sz="2000" dirty="0" smtClean="0"/>
              <a:t> Excellence Program</a:t>
            </a:r>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spTree>
    <p:extLst>
      <p:ext uri="{BB962C8B-B14F-4D97-AF65-F5344CB8AC3E}">
        <p14:creationId xmlns:p14="http://schemas.microsoft.com/office/powerpoint/2010/main" xmlns="" val="2611730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dianummer 2"/>
          <p:cNvSpPr>
            <a:spLocks noGrp="1"/>
          </p:cNvSpPr>
          <p:nvPr>
            <p:ph type="sldNum" sz="quarter" idx="12"/>
          </p:nvPr>
        </p:nvSpPr>
        <p:spPr/>
        <p:txBody>
          <a:bodyPr/>
          <a:lstStyle/>
          <a:p>
            <a:fld id="{3F1DDA10-B9CD-8849-94C4-88DA94DF17C2}" type="slidenum">
              <a:rPr lang="nl-NL" smtClean="0"/>
              <a:pPr/>
              <a:t>20</a:t>
            </a:fld>
            <a:endParaRPr lang="nl-NL" dirty="0"/>
          </a:p>
        </p:txBody>
      </p:sp>
      <p:sp>
        <p:nvSpPr>
          <p:cNvPr id="4" name="Tijdelijke aanduiding voor voettekst 3"/>
          <p:cNvSpPr>
            <a:spLocks noGrp="1"/>
          </p:cNvSpPr>
          <p:nvPr>
            <p:ph type="ftr" sz="quarter" idx="11"/>
          </p:nvPr>
        </p:nvSpPr>
        <p:spPr/>
        <p:txBody>
          <a:bodyPr/>
          <a:lstStyle/>
          <a:p>
            <a:r>
              <a:rPr lang="nl-NL" smtClean="0"/>
              <a:t>Reference</a:t>
            </a:r>
            <a:endParaRPr lang="nl-NL" dirty="0"/>
          </a:p>
        </p:txBody>
      </p:sp>
      <p:sp>
        <p:nvSpPr>
          <p:cNvPr id="5" name="Tijdelijke aanduiding voor tekst 4"/>
          <p:cNvSpPr>
            <a:spLocks noGrp="1"/>
          </p:cNvSpPr>
          <p:nvPr>
            <p:ph type="body" sz="quarter" idx="13"/>
          </p:nvPr>
        </p:nvSpPr>
        <p:spPr/>
        <p:txBody>
          <a:bodyPr/>
          <a:lstStyle/>
          <a:p>
            <a:endParaRPr lang="nl-NL"/>
          </a:p>
        </p:txBody>
      </p:sp>
      <p:pic>
        <p:nvPicPr>
          <p:cNvPr id="6" name="Afbeelding 5"/>
          <p:cNvPicPr>
            <a:picLocks noChangeAspect="1"/>
          </p:cNvPicPr>
          <p:nvPr/>
        </p:nvPicPr>
        <p:blipFill>
          <a:blip r:embed="rId2"/>
          <a:stretch>
            <a:fillRect/>
          </a:stretch>
        </p:blipFill>
        <p:spPr>
          <a:xfrm>
            <a:off x="0" y="5206143"/>
            <a:ext cx="1135529" cy="575532"/>
          </a:xfrm>
          <a:prstGeom prst="rect">
            <a:avLst/>
          </a:prstGeom>
        </p:spPr>
      </p:pic>
      <p:pic>
        <p:nvPicPr>
          <p:cNvPr id="7" name="Picture 3"/>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903"/>
            <a:ext cx="9144000" cy="6850097"/>
          </a:xfrm>
          <a:prstGeom prst="rect">
            <a:avLst/>
          </a:prstGeom>
          <a:noFill/>
          <a:ln>
            <a:noFill/>
          </a:ln>
        </p:spPr>
      </p:pic>
      <p:sp>
        <p:nvSpPr>
          <p:cNvPr id="9" name="Rechthoek 8"/>
          <p:cNvSpPr/>
          <p:nvPr/>
        </p:nvSpPr>
        <p:spPr>
          <a:xfrm>
            <a:off x="3920673" y="3204940"/>
            <a:ext cx="1831680" cy="523220"/>
          </a:xfrm>
          <a:prstGeom prst="rect">
            <a:avLst/>
          </a:prstGeom>
        </p:spPr>
        <p:txBody>
          <a:bodyPr wrap="square">
            <a:spAutoFit/>
          </a:bodyPr>
          <a:lstStyle/>
          <a:p>
            <a:r>
              <a:rPr lang="nl-NL" sz="2800" dirty="0" err="1" smtClean="0">
                <a:solidFill>
                  <a:schemeClr val="bg1"/>
                </a:solidFill>
              </a:rPr>
              <a:t>Worldcafe</a:t>
            </a:r>
            <a:endParaRPr lang="nl-NL" sz="2800" dirty="0">
              <a:solidFill>
                <a:schemeClr val="bg1"/>
              </a:solidFill>
            </a:endParaRPr>
          </a:p>
        </p:txBody>
      </p:sp>
    </p:spTree>
    <p:extLst>
      <p:ext uri="{BB962C8B-B14F-4D97-AF65-F5344CB8AC3E}">
        <p14:creationId xmlns:p14="http://schemas.microsoft.com/office/powerpoint/2010/main" xmlns="" val="1946713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dianummer 2"/>
          <p:cNvSpPr>
            <a:spLocks noGrp="1"/>
          </p:cNvSpPr>
          <p:nvPr>
            <p:ph type="sldNum" sz="quarter" idx="12"/>
          </p:nvPr>
        </p:nvSpPr>
        <p:spPr/>
        <p:txBody>
          <a:bodyPr/>
          <a:lstStyle/>
          <a:p>
            <a:fld id="{3F1DDA10-B9CD-8849-94C4-88DA94DF17C2}" type="slidenum">
              <a:rPr lang="nl-NL" smtClean="0"/>
              <a:pPr/>
              <a:t>21</a:t>
            </a:fld>
            <a:endParaRPr lang="nl-NL" dirty="0"/>
          </a:p>
        </p:txBody>
      </p:sp>
      <p:sp>
        <p:nvSpPr>
          <p:cNvPr id="4" name="Tijdelijke aanduiding voor voettekst 3"/>
          <p:cNvSpPr>
            <a:spLocks noGrp="1"/>
          </p:cNvSpPr>
          <p:nvPr>
            <p:ph type="ftr" sz="quarter" idx="11"/>
          </p:nvPr>
        </p:nvSpPr>
        <p:spPr/>
        <p:txBody>
          <a:bodyPr/>
          <a:lstStyle/>
          <a:p>
            <a:r>
              <a:rPr lang="nl-NL" smtClean="0"/>
              <a:t>Reference</a:t>
            </a:r>
            <a:endParaRPr lang="nl-NL" dirty="0"/>
          </a:p>
        </p:txBody>
      </p:sp>
      <p:sp>
        <p:nvSpPr>
          <p:cNvPr id="5" name="Tijdelijke aanduiding voor tekst 4"/>
          <p:cNvSpPr>
            <a:spLocks noGrp="1"/>
          </p:cNvSpPr>
          <p:nvPr>
            <p:ph type="body" sz="quarter" idx="13"/>
          </p:nvPr>
        </p:nvSpPr>
        <p:spPr/>
        <p:txBody>
          <a:bodyPr/>
          <a:lstStyle/>
          <a:p>
            <a:endParaRPr lang="nl-NL"/>
          </a:p>
        </p:txBody>
      </p:sp>
      <p:pic>
        <p:nvPicPr>
          <p:cNvPr id="6" name="Afbeelding 5"/>
          <p:cNvPicPr>
            <a:picLocks noChangeAspect="1"/>
          </p:cNvPicPr>
          <p:nvPr/>
        </p:nvPicPr>
        <p:blipFill>
          <a:blip r:embed="rId2"/>
          <a:stretch>
            <a:fillRect/>
          </a:stretch>
        </p:blipFill>
        <p:spPr>
          <a:xfrm>
            <a:off x="0" y="5206143"/>
            <a:ext cx="1135529" cy="575532"/>
          </a:xfrm>
          <a:prstGeom prst="rect">
            <a:avLst/>
          </a:prstGeom>
        </p:spPr>
      </p:pic>
      <p:pic>
        <p:nvPicPr>
          <p:cNvPr id="7" name="Picture 3"/>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903"/>
            <a:ext cx="9144000" cy="6850097"/>
          </a:xfrm>
          <a:prstGeom prst="rect">
            <a:avLst/>
          </a:prstGeom>
          <a:noFill/>
          <a:ln>
            <a:noFill/>
          </a:ln>
        </p:spPr>
      </p:pic>
      <p:sp>
        <p:nvSpPr>
          <p:cNvPr id="9" name="Rechthoek 8"/>
          <p:cNvSpPr/>
          <p:nvPr/>
        </p:nvSpPr>
        <p:spPr>
          <a:xfrm>
            <a:off x="3660588" y="3204940"/>
            <a:ext cx="2315883" cy="523220"/>
          </a:xfrm>
          <a:prstGeom prst="rect">
            <a:avLst/>
          </a:prstGeom>
        </p:spPr>
        <p:txBody>
          <a:bodyPr wrap="square">
            <a:spAutoFit/>
          </a:bodyPr>
          <a:lstStyle/>
          <a:p>
            <a:r>
              <a:rPr lang="nl-NL" sz="2800" dirty="0" err="1" smtClean="0">
                <a:solidFill>
                  <a:schemeClr val="bg1"/>
                </a:solidFill>
              </a:rPr>
              <a:t>Welcome</a:t>
            </a:r>
            <a:r>
              <a:rPr lang="nl-NL" sz="2800" dirty="0" smtClean="0">
                <a:solidFill>
                  <a:schemeClr val="bg1"/>
                </a:solidFill>
              </a:rPr>
              <a:t> back</a:t>
            </a:r>
            <a:endParaRPr lang="nl-NL" sz="2800" dirty="0">
              <a:solidFill>
                <a:schemeClr val="bg1"/>
              </a:solidFill>
            </a:endParaRPr>
          </a:p>
        </p:txBody>
      </p:sp>
    </p:spTree>
    <p:extLst>
      <p:ext uri="{BB962C8B-B14F-4D97-AF65-F5344CB8AC3E}">
        <p14:creationId xmlns:p14="http://schemas.microsoft.com/office/powerpoint/2010/main" xmlns="" val="2933907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alphaModFix amt="30000"/>
          </a:blip>
          <a:stretch>
            <a:fillRect/>
          </a:stretch>
        </p:blipFill>
        <p:spPr>
          <a:xfrm>
            <a:off x="1263836" y="0"/>
            <a:ext cx="14230351" cy="6858000"/>
          </a:xfrm>
          <a:prstGeom prst="rect">
            <a:avLst/>
          </a:prstGeom>
        </p:spPr>
      </p:pic>
      <p:sp>
        <p:nvSpPr>
          <p:cNvPr id="2" name="Titel 1"/>
          <p:cNvSpPr>
            <a:spLocks noGrp="1"/>
          </p:cNvSpPr>
          <p:nvPr>
            <p:ph type="title"/>
          </p:nvPr>
        </p:nvSpPr>
        <p:spPr/>
        <p:txBody>
          <a:bodyPr/>
          <a:lstStyle/>
          <a:p>
            <a:r>
              <a:rPr lang="nl-NL" dirty="0" err="1" smtClean="0"/>
              <a:t>Hospitality</a:t>
            </a:r>
            <a:r>
              <a:rPr lang="nl-NL" dirty="0" smtClean="0"/>
              <a:t> </a:t>
            </a:r>
            <a:r>
              <a:rPr lang="nl-NL" dirty="0" err="1" smtClean="0"/>
              <a:t>and</a:t>
            </a:r>
            <a:r>
              <a:rPr lang="nl-NL" dirty="0" smtClean="0"/>
              <a:t> research</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graphicFrame>
        <p:nvGraphicFramePr>
          <p:cNvPr id="7" name="Diagram 6"/>
          <p:cNvGraphicFramePr/>
          <p:nvPr>
            <p:extLst>
              <p:ext uri="{D42A27DB-BD31-4B8C-83A1-F6EECF244321}">
                <p14:modId xmlns:p14="http://schemas.microsoft.com/office/powerpoint/2010/main" xmlns="" val="4236848225"/>
              </p:ext>
            </p:extLst>
          </p:nvPr>
        </p:nvGraphicFramePr>
        <p:xfrm>
          <a:off x="4652776" y="986771"/>
          <a:ext cx="4715341" cy="29576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fbeelding 5"/>
          <p:cNvPicPr>
            <a:picLocks noChangeAspect="1"/>
          </p:cNvPicPr>
          <p:nvPr/>
        </p:nvPicPr>
        <p:blipFill>
          <a:blip r:embed="rId9"/>
          <a:stretch>
            <a:fillRect/>
          </a:stretch>
        </p:blipFill>
        <p:spPr>
          <a:xfrm>
            <a:off x="0" y="5206143"/>
            <a:ext cx="1135529" cy="575532"/>
          </a:xfrm>
          <a:prstGeom prst="rect">
            <a:avLst/>
          </a:prstGeom>
        </p:spPr>
      </p:pic>
      <p:sp>
        <p:nvSpPr>
          <p:cNvPr id="9" name="Tekstvak 8"/>
          <p:cNvSpPr txBox="1"/>
          <p:nvPr/>
        </p:nvSpPr>
        <p:spPr>
          <a:xfrm>
            <a:off x="1389529" y="1733176"/>
            <a:ext cx="4326826" cy="3785652"/>
          </a:xfrm>
          <a:prstGeom prst="rect">
            <a:avLst/>
          </a:prstGeom>
          <a:noFill/>
        </p:spPr>
        <p:txBody>
          <a:bodyPr wrap="none" rtlCol="0">
            <a:spAutoFit/>
          </a:bodyPr>
          <a:lstStyle/>
          <a:p>
            <a:r>
              <a:rPr lang="nl-NL" sz="2000" dirty="0" smtClean="0">
                <a:solidFill>
                  <a:schemeClr val="tx2"/>
                </a:solidFill>
                <a:latin typeface="Verdana"/>
                <a:cs typeface="Verdana"/>
              </a:rPr>
              <a:t>Research studies </a:t>
            </a:r>
            <a:r>
              <a:rPr lang="nl-NL" sz="2000" dirty="0" err="1" smtClean="0">
                <a:solidFill>
                  <a:schemeClr val="tx2"/>
                </a:solidFill>
                <a:latin typeface="Verdana"/>
                <a:cs typeface="Verdana"/>
              </a:rPr>
              <a:t>conducted</a:t>
            </a:r>
            <a:r>
              <a:rPr lang="nl-NL" sz="2000" dirty="0" smtClean="0">
                <a:solidFill>
                  <a:schemeClr val="tx2"/>
                </a:solidFill>
                <a:latin typeface="Verdana"/>
                <a:cs typeface="Verdana"/>
              </a:rPr>
              <a:t> </a:t>
            </a:r>
          </a:p>
          <a:p>
            <a:r>
              <a:rPr lang="nl-NL" sz="2000" dirty="0" err="1" smtClean="0">
                <a:solidFill>
                  <a:schemeClr val="tx2"/>
                </a:solidFill>
                <a:latin typeface="Verdana"/>
                <a:cs typeface="Verdana"/>
              </a:rPr>
              <a:t>for</a:t>
            </a:r>
            <a:r>
              <a:rPr lang="nl-NL" sz="2000" dirty="0" smtClean="0">
                <a:solidFill>
                  <a:schemeClr val="tx2"/>
                </a:solidFill>
                <a:latin typeface="Verdana"/>
                <a:cs typeface="Verdana"/>
              </a:rPr>
              <a:t> project “Gastvrijheid</a:t>
            </a:r>
          </a:p>
          <a:p>
            <a:r>
              <a:rPr lang="nl-NL" sz="2000" dirty="0" smtClean="0">
                <a:solidFill>
                  <a:schemeClr val="tx2"/>
                </a:solidFill>
                <a:latin typeface="Verdana"/>
                <a:cs typeface="Verdana"/>
              </a:rPr>
              <a:t>Verdient”</a:t>
            </a:r>
          </a:p>
          <a:p>
            <a:endParaRPr lang="nl-NL" sz="2000" dirty="0">
              <a:solidFill>
                <a:schemeClr val="tx2"/>
              </a:solidFill>
              <a:latin typeface="Verdana"/>
              <a:cs typeface="Verdana"/>
            </a:endParaRPr>
          </a:p>
          <a:p>
            <a:r>
              <a:rPr lang="nl-NL" sz="2000" dirty="0" err="1" smtClean="0">
                <a:solidFill>
                  <a:schemeClr val="tx2"/>
                </a:solidFill>
                <a:latin typeface="Verdana"/>
                <a:cs typeface="Verdana"/>
              </a:rPr>
              <a:t>What</a:t>
            </a:r>
            <a:r>
              <a:rPr lang="nl-NL" sz="2000" dirty="0" smtClean="0">
                <a:solidFill>
                  <a:schemeClr val="tx2"/>
                </a:solidFill>
                <a:latin typeface="Verdana"/>
                <a:cs typeface="Verdana"/>
              </a:rPr>
              <a:t> is </a:t>
            </a:r>
            <a:r>
              <a:rPr lang="nl-NL" sz="2000" dirty="0" err="1" smtClean="0">
                <a:solidFill>
                  <a:schemeClr val="tx2"/>
                </a:solidFill>
                <a:latin typeface="Verdana"/>
                <a:cs typeface="Verdana"/>
              </a:rPr>
              <a:t>hospitality</a:t>
            </a:r>
            <a:r>
              <a:rPr lang="nl-NL" sz="2000" dirty="0" smtClean="0">
                <a:solidFill>
                  <a:schemeClr val="tx2"/>
                </a:solidFill>
                <a:latin typeface="Verdana"/>
                <a:cs typeface="Verdana"/>
              </a:rPr>
              <a:t>?</a:t>
            </a:r>
          </a:p>
          <a:p>
            <a:endParaRPr lang="nl-NL" sz="2000" dirty="0">
              <a:solidFill>
                <a:schemeClr val="tx2"/>
              </a:solidFill>
              <a:latin typeface="Verdana"/>
              <a:cs typeface="Verdana"/>
            </a:endParaRPr>
          </a:p>
          <a:p>
            <a:pPr marL="342900" indent="-342900">
              <a:buFontTx/>
              <a:buChar char="-"/>
            </a:pPr>
            <a:r>
              <a:rPr lang="nl-NL" sz="2000" dirty="0" err="1" smtClean="0">
                <a:solidFill>
                  <a:schemeClr val="tx2"/>
                </a:solidFill>
                <a:latin typeface="Verdana"/>
                <a:cs typeface="Verdana"/>
              </a:rPr>
              <a:t>Motivation</a:t>
            </a:r>
            <a:endParaRPr lang="nl-NL" sz="2000" dirty="0" smtClean="0">
              <a:solidFill>
                <a:schemeClr val="tx2"/>
              </a:solidFill>
              <a:latin typeface="Verdana"/>
              <a:cs typeface="Verdana"/>
            </a:endParaRPr>
          </a:p>
          <a:p>
            <a:pPr marL="342900" indent="-342900">
              <a:buFontTx/>
              <a:buChar char="-"/>
            </a:pPr>
            <a:r>
              <a:rPr lang="nl-NL" sz="2000" dirty="0" err="1" smtClean="0">
                <a:solidFill>
                  <a:schemeClr val="tx2"/>
                </a:solidFill>
                <a:latin typeface="Verdana"/>
                <a:cs typeface="Verdana"/>
              </a:rPr>
              <a:t>Hospitable</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behavior</a:t>
            </a:r>
            <a:endParaRPr lang="nl-NL" sz="2000" dirty="0" smtClean="0">
              <a:solidFill>
                <a:schemeClr val="tx2"/>
              </a:solidFill>
              <a:latin typeface="Verdana"/>
              <a:cs typeface="Verdana"/>
            </a:endParaRPr>
          </a:p>
          <a:p>
            <a:pPr marL="342900" indent="-342900">
              <a:buFontTx/>
              <a:buChar char="-"/>
            </a:pPr>
            <a:r>
              <a:rPr lang="nl-NL" sz="2000" dirty="0" smtClean="0">
                <a:solidFill>
                  <a:schemeClr val="tx2"/>
                </a:solidFill>
                <a:latin typeface="Verdana"/>
                <a:cs typeface="Verdana"/>
              </a:rPr>
              <a:t>Link </a:t>
            </a:r>
            <a:r>
              <a:rPr lang="nl-NL" sz="2000" dirty="0" err="1" smtClean="0">
                <a:solidFill>
                  <a:schemeClr val="tx2"/>
                </a:solidFill>
                <a:latin typeface="Verdana"/>
                <a:cs typeface="Verdana"/>
              </a:rPr>
              <a:t>behavior</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and</a:t>
            </a:r>
            <a:r>
              <a:rPr lang="nl-NL" sz="2000" dirty="0" smtClean="0">
                <a:solidFill>
                  <a:schemeClr val="tx2"/>
                </a:solidFill>
                <a:latin typeface="Verdana"/>
                <a:cs typeface="Verdana"/>
              </a:rPr>
              <a:t> </a:t>
            </a:r>
            <a:r>
              <a:rPr lang="nl-NL" sz="2000" dirty="0" err="1" smtClean="0">
                <a:solidFill>
                  <a:schemeClr val="tx2"/>
                </a:solidFill>
                <a:latin typeface="Verdana"/>
                <a:cs typeface="Verdana"/>
              </a:rPr>
              <a:t>personality</a:t>
            </a:r>
            <a:endParaRPr lang="nl-NL" sz="2000" dirty="0" smtClean="0">
              <a:solidFill>
                <a:schemeClr val="tx2"/>
              </a:solidFill>
              <a:latin typeface="Verdana"/>
              <a:cs typeface="Verdana"/>
            </a:endParaRPr>
          </a:p>
          <a:p>
            <a:pPr marL="342900" indent="-342900">
              <a:buFontTx/>
              <a:buChar char="-"/>
            </a:pPr>
            <a:r>
              <a:rPr lang="nl-NL" sz="2000" dirty="0" smtClean="0">
                <a:solidFill>
                  <a:schemeClr val="tx2"/>
                </a:solidFill>
                <a:latin typeface="Verdana"/>
                <a:cs typeface="Verdana"/>
              </a:rPr>
              <a:t>HR Managers</a:t>
            </a:r>
          </a:p>
          <a:p>
            <a:endParaRPr lang="nl-NL" sz="2000" dirty="0" smtClean="0">
              <a:solidFill>
                <a:schemeClr val="tx2"/>
              </a:solidFill>
              <a:latin typeface="Verdana"/>
              <a:cs typeface="Verdana"/>
            </a:endParaRPr>
          </a:p>
          <a:p>
            <a:endParaRPr lang="nl-NL" sz="2000" dirty="0">
              <a:solidFill>
                <a:schemeClr val="tx2"/>
              </a:solidFill>
              <a:latin typeface="Verdana"/>
              <a:cs typeface="Verdana"/>
            </a:endParaRPr>
          </a:p>
        </p:txBody>
      </p:sp>
    </p:spTree>
    <p:extLst>
      <p:ext uri="{BB962C8B-B14F-4D97-AF65-F5344CB8AC3E}">
        <p14:creationId xmlns:p14="http://schemas.microsoft.com/office/powerpoint/2010/main" xmlns="" val="374400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a:alphaModFix amt="30000"/>
          </a:blip>
          <a:stretch>
            <a:fillRect/>
          </a:stretch>
        </p:blipFill>
        <p:spPr>
          <a:xfrm>
            <a:off x="1246188" y="0"/>
            <a:ext cx="9486900" cy="6858000"/>
          </a:xfrm>
          <a:prstGeom prst="rect">
            <a:avLst/>
          </a:prstGeom>
        </p:spPr>
      </p:pic>
      <p:sp>
        <p:nvSpPr>
          <p:cNvPr id="2" name="Titel 1"/>
          <p:cNvSpPr>
            <a:spLocks noGrp="1"/>
          </p:cNvSpPr>
          <p:nvPr>
            <p:ph type="title"/>
          </p:nvPr>
        </p:nvSpPr>
        <p:spPr/>
        <p:txBody>
          <a:bodyPr/>
          <a:lstStyle/>
          <a:p>
            <a:r>
              <a:rPr lang="nl-NL" dirty="0" err="1" smtClean="0"/>
              <a:t>Hospitableness</a:t>
            </a:r>
            <a:r>
              <a:rPr lang="nl-NL" dirty="0" smtClean="0"/>
              <a:t> </a:t>
            </a:r>
            <a:r>
              <a:rPr lang="nl-NL" dirty="0" err="1" smtClean="0"/>
              <a:t>and</a:t>
            </a:r>
            <a:r>
              <a:rPr lang="nl-NL" dirty="0" smtClean="0"/>
              <a:t> </a:t>
            </a:r>
            <a:r>
              <a:rPr lang="nl-NL" dirty="0" err="1" smtClean="0"/>
              <a:t>motivation</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a:xfrm>
            <a:off x="1246188" y="1255712"/>
            <a:ext cx="7897812" cy="5100637"/>
          </a:xfrm>
        </p:spPr>
        <p:txBody>
          <a:bodyPr>
            <a:normAutofit/>
          </a:bodyPr>
          <a:lstStyle/>
          <a:p>
            <a:pPr marL="0" indent="0">
              <a:buNone/>
            </a:pPr>
            <a:r>
              <a:rPr lang="nl-NL" sz="2000" dirty="0" err="1" smtClean="0"/>
              <a:t>What</a:t>
            </a:r>
            <a:r>
              <a:rPr lang="nl-NL" sz="2000" dirty="0" smtClean="0"/>
              <a:t> is the real </a:t>
            </a:r>
            <a:r>
              <a:rPr lang="nl-NL" sz="2000" dirty="0" err="1" smtClean="0"/>
              <a:t>motivation</a:t>
            </a:r>
            <a:r>
              <a:rPr lang="nl-NL" sz="2000" dirty="0" smtClean="0"/>
              <a:t> of </a:t>
            </a:r>
            <a:r>
              <a:rPr lang="nl-NL" sz="2000" dirty="0" err="1" smtClean="0"/>
              <a:t>people</a:t>
            </a:r>
            <a:r>
              <a:rPr lang="nl-NL" sz="2000" dirty="0" smtClean="0"/>
              <a:t> </a:t>
            </a:r>
            <a:r>
              <a:rPr lang="nl-NL" sz="2000" dirty="0" err="1" smtClean="0"/>
              <a:t>to</a:t>
            </a:r>
            <a:r>
              <a:rPr lang="nl-NL" sz="2000" dirty="0" smtClean="0"/>
              <a:t> </a:t>
            </a:r>
            <a:r>
              <a:rPr lang="nl-NL" sz="2000" dirty="0" err="1" smtClean="0"/>
              <a:t>be</a:t>
            </a:r>
            <a:r>
              <a:rPr lang="nl-NL" sz="2000" dirty="0" smtClean="0"/>
              <a:t> </a:t>
            </a:r>
            <a:r>
              <a:rPr lang="nl-NL" sz="2000" dirty="0" err="1" smtClean="0"/>
              <a:t>hospitable</a:t>
            </a:r>
            <a:r>
              <a:rPr lang="nl-NL" sz="2000" dirty="0" smtClean="0"/>
              <a:t>?</a:t>
            </a:r>
            <a:endParaRPr lang="nl-NL" sz="2000" dirty="0"/>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pic>
        <p:nvPicPr>
          <p:cNvPr id="8" name="Afbeelding 7"/>
          <p:cNvPicPr>
            <a:picLocks noChangeAspect="1"/>
          </p:cNvPicPr>
          <p:nvPr/>
        </p:nvPicPr>
        <p:blipFill>
          <a:blip r:embed="rId5"/>
          <a:stretch>
            <a:fillRect/>
          </a:stretch>
        </p:blipFill>
        <p:spPr>
          <a:xfrm>
            <a:off x="380124" y="1865406"/>
            <a:ext cx="2441648" cy="1541182"/>
          </a:xfrm>
          <a:prstGeom prst="rect">
            <a:avLst/>
          </a:prstGeom>
        </p:spPr>
      </p:pic>
      <p:sp>
        <p:nvSpPr>
          <p:cNvPr id="12" name="Tijdelijke aanduiding voor tekst 4"/>
          <p:cNvSpPr txBox="1">
            <a:spLocks/>
          </p:cNvSpPr>
          <p:nvPr/>
        </p:nvSpPr>
        <p:spPr>
          <a:xfrm>
            <a:off x="3092824" y="1779738"/>
            <a:ext cx="6189419" cy="42526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4F8E"/>
                </a:solidFill>
                <a:latin typeface="verdana"/>
                <a:ea typeface="+mn-ea"/>
                <a:cs typeface="verdana"/>
              </a:defRPr>
            </a:lvl1pPr>
            <a:lvl2pPr marL="742950" indent="-285750" algn="l" defTabSz="457200" rtl="0" eaLnBrk="1" latinLnBrk="0" hangingPunct="1">
              <a:spcBef>
                <a:spcPct val="20000"/>
              </a:spcBef>
              <a:buFont typeface="Arial"/>
              <a:buChar char="–"/>
              <a:defRPr sz="2400" kern="1200">
                <a:solidFill>
                  <a:srgbClr val="004F8E"/>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rgbClr val="004F8E"/>
                </a:solidFill>
                <a:latin typeface="verdana"/>
                <a:ea typeface="+mn-ea"/>
                <a:cs typeface="verdana"/>
              </a:defRPr>
            </a:lvl3pPr>
            <a:lvl4pPr marL="1600200" indent="-228600" algn="l" defTabSz="457200" rtl="0" eaLnBrk="1" latinLnBrk="0" hangingPunct="1">
              <a:spcBef>
                <a:spcPct val="20000"/>
              </a:spcBef>
              <a:buFont typeface="Arial"/>
              <a:buChar char="–"/>
              <a:defRPr sz="1800" kern="1200">
                <a:solidFill>
                  <a:srgbClr val="004F8E"/>
                </a:solidFill>
                <a:latin typeface="verdana"/>
                <a:ea typeface="+mn-ea"/>
                <a:cs typeface="verdana"/>
              </a:defRPr>
            </a:lvl4pPr>
            <a:lvl5pPr marL="2057400" indent="-228600" algn="l" defTabSz="457200" rtl="0" eaLnBrk="1" latinLnBrk="0" hangingPunct="1">
              <a:spcBef>
                <a:spcPct val="20000"/>
              </a:spcBef>
              <a:buFont typeface="Arial"/>
              <a:buChar char="»"/>
              <a:defRPr sz="1600" kern="1200" baseline="0">
                <a:solidFill>
                  <a:srgbClr val="004F8E"/>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2000" dirty="0" err="1" smtClean="0"/>
              <a:t>Karmann</a:t>
            </a:r>
            <a:r>
              <a:rPr lang="nl-NL" sz="2000" dirty="0" smtClean="0"/>
              <a:t>, 2011:</a:t>
            </a:r>
          </a:p>
          <a:p>
            <a:pPr marL="0" indent="0">
              <a:buFont typeface="Arial"/>
              <a:buNone/>
            </a:pPr>
            <a:r>
              <a:rPr lang="nl-NL" sz="2000" dirty="0" err="1" smtClean="0"/>
              <a:t>Socialising</a:t>
            </a:r>
            <a:r>
              <a:rPr lang="nl-NL" sz="2000" dirty="0" smtClean="0"/>
              <a:t> </a:t>
            </a:r>
            <a:r>
              <a:rPr lang="nl-NL" sz="2000" dirty="0" err="1" smtClean="0"/>
              <a:t>with</a:t>
            </a:r>
            <a:r>
              <a:rPr lang="nl-NL" sz="2000" dirty="0" smtClean="0"/>
              <a:t> </a:t>
            </a:r>
            <a:r>
              <a:rPr lang="nl-NL" sz="2000" dirty="0" err="1" smtClean="0"/>
              <a:t>local</a:t>
            </a:r>
            <a:r>
              <a:rPr lang="nl-NL" sz="2000" dirty="0" smtClean="0"/>
              <a:t> </a:t>
            </a:r>
            <a:r>
              <a:rPr lang="nl-NL" sz="2000" dirty="0" err="1" smtClean="0"/>
              <a:t>people</a:t>
            </a:r>
            <a:endParaRPr lang="nl-NL" sz="2000" dirty="0" smtClean="0"/>
          </a:p>
          <a:p>
            <a:pPr marL="0" indent="0">
              <a:buFont typeface="Arial"/>
              <a:buNone/>
            </a:pPr>
            <a:r>
              <a:rPr lang="nl-NL" sz="2000" dirty="0" smtClean="0"/>
              <a:t>Make </a:t>
            </a:r>
            <a:r>
              <a:rPr lang="nl-NL" sz="2000" dirty="0" err="1" smtClean="0"/>
              <a:t>foreign</a:t>
            </a:r>
            <a:r>
              <a:rPr lang="nl-NL" sz="2000" dirty="0" smtClean="0"/>
              <a:t> </a:t>
            </a:r>
            <a:r>
              <a:rPr lang="nl-NL" sz="2000" dirty="0" err="1" smtClean="0"/>
              <a:t>friends</a:t>
            </a:r>
            <a:endParaRPr lang="nl-NL" sz="2000" dirty="0" smtClean="0"/>
          </a:p>
          <a:p>
            <a:pPr marL="0" indent="0">
              <a:buFont typeface="Arial"/>
              <a:buNone/>
            </a:pPr>
            <a:r>
              <a:rPr lang="nl-NL" sz="2000" dirty="0" smtClean="0"/>
              <a:t>Personal </a:t>
            </a:r>
            <a:r>
              <a:rPr lang="nl-NL" sz="2000" dirty="0" err="1" smtClean="0"/>
              <a:t>experience</a:t>
            </a:r>
            <a:endParaRPr lang="nl-NL" sz="2000" dirty="0" smtClean="0"/>
          </a:p>
          <a:p>
            <a:pPr marL="0" indent="0">
              <a:buFont typeface="Arial"/>
              <a:buNone/>
            </a:pPr>
            <a:r>
              <a:rPr lang="nl-NL" sz="2000" dirty="0" err="1" smtClean="0"/>
              <a:t>Economic</a:t>
            </a:r>
            <a:r>
              <a:rPr lang="nl-NL" sz="2000" dirty="0" smtClean="0"/>
              <a:t> benefit</a:t>
            </a:r>
          </a:p>
          <a:p>
            <a:pPr marL="0" indent="0">
              <a:buFont typeface="Arial"/>
              <a:buNone/>
            </a:pPr>
            <a:endParaRPr lang="nl-NL" sz="2000" dirty="0"/>
          </a:p>
          <a:p>
            <a:pPr marL="0" indent="0">
              <a:buFont typeface="Arial"/>
              <a:buNone/>
            </a:pPr>
            <a:r>
              <a:rPr lang="nl-NL" sz="2000" dirty="0" err="1" smtClean="0"/>
              <a:t>What</a:t>
            </a:r>
            <a:r>
              <a:rPr lang="nl-NL" sz="2000" dirty="0" smtClean="0"/>
              <a:t> </a:t>
            </a:r>
            <a:r>
              <a:rPr lang="nl-NL" sz="2000" dirty="0" err="1" smtClean="0"/>
              <a:t>motivates</a:t>
            </a:r>
            <a:r>
              <a:rPr lang="nl-NL" sz="2000" dirty="0" smtClean="0"/>
              <a:t> </a:t>
            </a:r>
            <a:r>
              <a:rPr lang="nl-NL" sz="2000" dirty="0" err="1" smtClean="0"/>
              <a:t>people</a:t>
            </a:r>
            <a:r>
              <a:rPr lang="nl-NL" sz="2000" dirty="0" smtClean="0"/>
              <a:t> </a:t>
            </a:r>
            <a:r>
              <a:rPr lang="nl-NL" sz="2000" dirty="0" err="1" smtClean="0"/>
              <a:t>to</a:t>
            </a:r>
            <a:r>
              <a:rPr lang="nl-NL" sz="2000" dirty="0" smtClean="0"/>
              <a:t> </a:t>
            </a:r>
            <a:r>
              <a:rPr lang="nl-NL" sz="2000" dirty="0" err="1" smtClean="0"/>
              <a:t>be</a:t>
            </a:r>
            <a:r>
              <a:rPr lang="nl-NL" sz="2000" dirty="0" smtClean="0"/>
              <a:t> a host without </a:t>
            </a:r>
            <a:r>
              <a:rPr lang="nl-NL" sz="2000" dirty="0" err="1" smtClean="0"/>
              <a:t>monetary</a:t>
            </a:r>
            <a:r>
              <a:rPr lang="nl-NL" sz="2000" dirty="0" smtClean="0"/>
              <a:t> </a:t>
            </a:r>
            <a:r>
              <a:rPr lang="nl-NL" sz="2000" dirty="0" err="1" smtClean="0"/>
              <a:t>rewards</a:t>
            </a:r>
            <a:r>
              <a:rPr lang="nl-NL" sz="2000" dirty="0" smtClean="0"/>
              <a:t>?</a:t>
            </a:r>
          </a:p>
          <a:p>
            <a:pPr marL="0" indent="0">
              <a:buFont typeface="Arial"/>
              <a:buNone/>
            </a:pPr>
            <a:endParaRPr lang="nl-NL" sz="2000" dirty="0"/>
          </a:p>
          <a:p>
            <a:pPr marL="0" indent="0">
              <a:buFont typeface="Arial"/>
              <a:buNone/>
            </a:pPr>
            <a:r>
              <a:rPr lang="nl-NL" sz="2000" dirty="0" err="1" smtClean="0"/>
              <a:t>Insight</a:t>
            </a:r>
            <a:r>
              <a:rPr lang="nl-NL" sz="2000" dirty="0" smtClean="0"/>
              <a:t> in </a:t>
            </a:r>
            <a:r>
              <a:rPr lang="nl-NL" sz="2000" dirty="0" err="1" smtClean="0"/>
              <a:t>true</a:t>
            </a:r>
            <a:r>
              <a:rPr lang="nl-NL" sz="2000" dirty="0" smtClean="0"/>
              <a:t> </a:t>
            </a:r>
            <a:r>
              <a:rPr lang="nl-NL" sz="2000" dirty="0" err="1" smtClean="0"/>
              <a:t>hospible</a:t>
            </a:r>
            <a:r>
              <a:rPr lang="nl-NL" sz="2000" dirty="0" smtClean="0"/>
              <a:t> </a:t>
            </a:r>
            <a:r>
              <a:rPr lang="nl-NL" sz="2000" dirty="0" err="1" smtClean="0"/>
              <a:t>motivations</a:t>
            </a:r>
            <a:endParaRPr lang="nl-NL" sz="2000" dirty="0"/>
          </a:p>
        </p:txBody>
      </p:sp>
    </p:spTree>
    <p:extLst>
      <p:ext uri="{BB962C8B-B14F-4D97-AF65-F5344CB8AC3E}">
        <p14:creationId xmlns:p14="http://schemas.microsoft.com/office/powerpoint/2010/main" xmlns="" val="109261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alphaModFix amt="32000"/>
          </a:blip>
          <a:stretch>
            <a:fillRect/>
          </a:stretch>
        </p:blipFill>
        <p:spPr>
          <a:xfrm>
            <a:off x="1258915" y="1"/>
            <a:ext cx="7885085" cy="6858000"/>
          </a:xfrm>
          <a:prstGeom prst="rect">
            <a:avLst/>
          </a:prstGeom>
        </p:spPr>
      </p:pic>
      <p:sp>
        <p:nvSpPr>
          <p:cNvPr id="2" name="Titel 1"/>
          <p:cNvSpPr>
            <a:spLocks noGrp="1"/>
          </p:cNvSpPr>
          <p:nvPr>
            <p:ph type="title"/>
          </p:nvPr>
        </p:nvSpPr>
        <p:spPr/>
        <p:txBody>
          <a:bodyPr/>
          <a:lstStyle/>
          <a:p>
            <a:r>
              <a:rPr lang="nl-NL" dirty="0" err="1" smtClean="0"/>
              <a:t>Hospitableness</a:t>
            </a:r>
            <a:r>
              <a:rPr lang="nl-NL" dirty="0" smtClean="0"/>
              <a:t> </a:t>
            </a:r>
            <a:r>
              <a:rPr lang="nl-NL" dirty="0" err="1" smtClean="0"/>
              <a:t>and</a:t>
            </a:r>
            <a:r>
              <a:rPr lang="nl-NL" dirty="0" smtClean="0"/>
              <a:t> </a:t>
            </a:r>
            <a:r>
              <a:rPr lang="nl-NL" dirty="0" err="1" smtClean="0"/>
              <a:t>motivation</a:t>
            </a:r>
            <a:endParaRPr lang="nl-NL" dirty="0"/>
          </a:p>
        </p:txBody>
      </p:sp>
      <p:sp>
        <p:nvSpPr>
          <p:cNvPr id="5" name="Tijdelijke aanduiding voor tekst 4"/>
          <p:cNvSpPr>
            <a:spLocks noGrp="1"/>
          </p:cNvSpPr>
          <p:nvPr>
            <p:ph type="body" sz="quarter" idx="13"/>
          </p:nvPr>
        </p:nvSpPr>
        <p:spPr>
          <a:xfrm>
            <a:off x="1246188" y="1255712"/>
            <a:ext cx="7897812" cy="5100637"/>
          </a:xfrm>
        </p:spPr>
        <p:txBody>
          <a:bodyPr>
            <a:normAutofit/>
          </a:bodyPr>
          <a:lstStyle/>
          <a:p>
            <a:pPr marL="0" indent="0">
              <a:buNone/>
            </a:pPr>
            <a:r>
              <a:rPr lang="nl-NL" sz="2000" dirty="0" smtClean="0"/>
              <a:t>Elisabeth </a:t>
            </a:r>
            <a:r>
              <a:rPr lang="nl-NL" sz="2000" dirty="0" err="1" smtClean="0"/>
              <a:t>Telfer</a:t>
            </a:r>
            <a:r>
              <a:rPr lang="nl-NL" sz="2000" dirty="0" smtClean="0"/>
              <a:t> (2000)</a:t>
            </a:r>
          </a:p>
          <a:p>
            <a:pPr marL="0" indent="0">
              <a:buNone/>
            </a:pPr>
            <a:endParaRPr lang="nl-NL" sz="2000" dirty="0" smtClean="0"/>
          </a:p>
          <a:p>
            <a:pPr marL="0" indent="0">
              <a:buNone/>
            </a:pPr>
            <a:endParaRPr lang="nl-NL" sz="2000" dirty="0" smtClean="0"/>
          </a:p>
          <a:p>
            <a:pPr marL="0" indent="0">
              <a:buNone/>
            </a:pPr>
            <a:endParaRPr lang="nl-NL" sz="2000" dirty="0" smtClean="0"/>
          </a:p>
          <a:p>
            <a:pPr marL="0" indent="0">
              <a:buNone/>
            </a:pPr>
            <a:endParaRPr lang="nl-NL" sz="2000" dirty="0" smtClean="0"/>
          </a:p>
          <a:p>
            <a:pPr marL="0" indent="0">
              <a:buNone/>
            </a:pPr>
            <a:r>
              <a:rPr lang="nl-NL" sz="2000" dirty="0" smtClean="0"/>
              <a:t>We held 21 interviews </a:t>
            </a:r>
            <a:r>
              <a:rPr lang="nl-NL" sz="2000" dirty="0" err="1" smtClean="0"/>
              <a:t>with</a:t>
            </a:r>
            <a:r>
              <a:rPr lang="nl-NL" sz="2000" dirty="0" smtClean="0"/>
              <a:t> coachsurfers </a:t>
            </a:r>
            <a:r>
              <a:rPr lang="nl-NL" sz="2000" dirty="0" err="1" smtClean="0"/>
              <a:t>from</a:t>
            </a:r>
            <a:r>
              <a:rPr lang="nl-NL" sz="2000" dirty="0" smtClean="0"/>
              <a:t> Germany (4 male/4 </a:t>
            </a:r>
            <a:r>
              <a:rPr lang="nl-NL" sz="2000" dirty="0" err="1" smtClean="0"/>
              <a:t>female</a:t>
            </a:r>
            <a:r>
              <a:rPr lang="nl-NL" sz="2000" dirty="0" smtClean="0"/>
              <a:t>), China (3 male/3 </a:t>
            </a:r>
            <a:r>
              <a:rPr lang="nl-NL" sz="2000" dirty="0" err="1" smtClean="0"/>
              <a:t>female</a:t>
            </a:r>
            <a:r>
              <a:rPr lang="nl-NL" sz="2000" dirty="0" smtClean="0"/>
              <a:t>)and Italy (4 male/3 </a:t>
            </a:r>
            <a:r>
              <a:rPr lang="nl-NL" sz="2000" dirty="0" err="1" smtClean="0"/>
              <a:t>female</a:t>
            </a:r>
            <a:r>
              <a:rPr lang="nl-NL" sz="2000" dirty="0" smtClean="0"/>
              <a:t>).</a:t>
            </a:r>
          </a:p>
          <a:p>
            <a:pPr marL="0" indent="0">
              <a:buNone/>
            </a:pPr>
            <a:endParaRPr lang="nl-NL" sz="2000" dirty="0"/>
          </a:p>
          <a:p>
            <a:pPr marL="0" indent="0">
              <a:buNone/>
            </a:pPr>
            <a:endParaRPr lang="nl-NL" sz="2000" dirty="0" smtClean="0"/>
          </a:p>
          <a:p>
            <a:pPr marL="0" indent="0">
              <a:buNone/>
            </a:pPr>
            <a:endParaRPr lang="nl-NL" sz="2000" dirty="0" smtClean="0"/>
          </a:p>
          <a:p>
            <a:pPr marL="0" indent="0">
              <a:buNone/>
            </a:pPr>
            <a:r>
              <a:rPr lang="nl-NL" sz="2000" dirty="0" smtClean="0"/>
              <a:t>Questionnaire was </a:t>
            </a:r>
            <a:r>
              <a:rPr lang="nl-NL" sz="2000" dirty="0" err="1" smtClean="0"/>
              <a:t>designed</a:t>
            </a:r>
            <a:r>
              <a:rPr lang="nl-NL" sz="2000" dirty="0" smtClean="0"/>
              <a:t> to </a:t>
            </a:r>
            <a:r>
              <a:rPr lang="nl-NL" sz="2000" dirty="0" err="1" smtClean="0"/>
              <a:t>quantify</a:t>
            </a:r>
            <a:r>
              <a:rPr lang="nl-NL" sz="2000" dirty="0" smtClean="0"/>
              <a:t> data</a:t>
            </a:r>
          </a:p>
          <a:p>
            <a:pPr marL="0" indent="0">
              <a:buNone/>
            </a:pPr>
            <a:endParaRPr lang="nl-NL" sz="2000" dirty="0" smtClean="0"/>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sp>
        <p:nvSpPr>
          <p:cNvPr id="12" name="Tijdelijke aanduiding voor tekst 4"/>
          <p:cNvSpPr txBox="1">
            <a:spLocks/>
          </p:cNvSpPr>
          <p:nvPr/>
        </p:nvSpPr>
        <p:spPr>
          <a:xfrm>
            <a:off x="3092824" y="1779738"/>
            <a:ext cx="6189419" cy="42526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4F8E"/>
                </a:solidFill>
                <a:latin typeface="verdana"/>
                <a:ea typeface="+mn-ea"/>
                <a:cs typeface="verdana"/>
              </a:defRPr>
            </a:lvl1pPr>
            <a:lvl2pPr marL="742950" indent="-285750" algn="l" defTabSz="457200" rtl="0" eaLnBrk="1" latinLnBrk="0" hangingPunct="1">
              <a:spcBef>
                <a:spcPct val="20000"/>
              </a:spcBef>
              <a:buFont typeface="Arial"/>
              <a:buChar char="–"/>
              <a:defRPr sz="2400" kern="1200">
                <a:solidFill>
                  <a:srgbClr val="004F8E"/>
                </a:solidFill>
                <a:latin typeface="verdana"/>
                <a:ea typeface="+mn-ea"/>
                <a:cs typeface="verdana"/>
              </a:defRPr>
            </a:lvl2pPr>
            <a:lvl3pPr marL="1143000" indent="-228600" algn="l" defTabSz="457200" rtl="0" eaLnBrk="1" latinLnBrk="0" hangingPunct="1">
              <a:spcBef>
                <a:spcPct val="20000"/>
              </a:spcBef>
              <a:buFont typeface="Arial"/>
              <a:buChar char="•"/>
              <a:defRPr sz="2000" kern="1200">
                <a:solidFill>
                  <a:srgbClr val="004F8E"/>
                </a:solidFill>
                <a:latin typeface="verdana"/>
                <a:ea typeface="+mn-ea"/>
                <a:cs typeface="verdana"/>
              </a:defRPr>
            </a:lvl3pPr>
            <a:lvl4pPr marL="1600200" indent="-228600" algn="l" defTabSz="457200" rtl="0" eaLnBrk="1" latinLnBrk="0" hangingPunct="1">
              <a:spcBef>
                <a:spcPct val="20000"/>
              </a:spcBef>
              <a:buFont typeface="Arial"/>
              <a:buChar char="–"/>
              <a:defRPr sz="1800" kern="1200">
                <a:solidFill>
                  <a:srgbClr val="004F8E"/>
                </a:solidFill>
                <a:latin typeface="verdana"/>
                <a:ea typeface="+mn-ea"/>
                <a:cs typeface="verdana"/>
              </a:defRPr>
            </a:lvl4pPr>
            <a:lvl5pPr marL="2057400" indent="-228600" algn="l" defTabSz="457200" rtl="0" eaLnBrk="1" latinLnBrk="0" hangingPunct="1">
              <a:spcBef>
                <a:spcPct val="20000"/>
              </a:spcBef>
              <a:buFont typeface="Arial"/>
              <a:buChar char="»"/>
              <a:defRPr sz="1600" kern="1200" baseline="0">
                <a:solidFill>
                  <a:srgbClr val="004F8E"/>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2000" dirty="0" err="1" smtClean="0"/>
              <a:t>Other</a:t>
            </a:r>
            <a:r>
              <a:rPr lang="nl-NL" sz="2000" dirty="0" smtClean="0"/>
              <a:t> </a:t>
            </a:r>
            <a:r>
              <a:rPr lang="nl-NL" sz="2000" dirty="0" err="1" smtClean="0"/>
              <a:t>regarding</a:t>
            </a:r>
            <a:r>
              <a:rPr lang="nl-NL" sz="2000" dirty="0" smtClean="0"/>
              <a:t> </a:t>
            </a:r>
            <a:r>
              <a:rPr lang="nl-NL" sz="2000" dirty="0" err="1" smtClean="0"/>
              <a:t>motive</a:t>
            </a:r>
            <a:endParaRPr lang="nl-NL" sz="2000" dirty="0" smtClean="0"/>
          </a:p>
          <a:p>
            <a:pPr marL="0" indent="0">
              <a:buFont typeface="Arial"/>
              <a:buNone/>
            </a:pPr>
            <a:r>
              <a:rPr lang="nl-NL" sz="2000" dirty="0" err="1" smtClean="0"/>
              <a:t>Reciprocal</a:t>
            </a:r>
            <a:r>
              <a:rPr lang="nl-NL" sz="2000" dirty="0" smtClean="0"/>
              <a:t> </a:t>
            </a:r>
            <a:r>
              <a:rPr lang="nl-NL" sz="2000" dirty="0" err="1" smtClean="0"/>
              <a:t>motive</a:t>
            </a:r>
            <a:endParaRPr lang="nl-NL" sz="2000" dirty="0" smtClean="0"/>
          </a:p>
          <a:p>
            <a:pPr marL="0" indent="0">
              <a:buFont typeface="Arial"/>
              <a:buNone/>
            </a:pPr>
            <a:r>
              <a:rPr lang="nl-NL" sz="2000" dirty="0" smtClean="0"/>
              <a:t>Non-</a:t>
            </a:r>
            <a:r>
              <a:rPr lang="nl-NL" sz="2000" dirty="0" err="1" smtClean="0"/>
              <a:t>reciprocal</a:t>
            </a:r>
            <a:r>
              <a:rPr lang="nl-NL" sz="2000" dirty="0" smtClean="0"/>
              <a:t> </a:t>
            </a:r>
            <a:r>
              <a:rPr lang="nl-NL" sz="2000" dirty="0" err="1" smtClean="0"/>
              <a:t>motive</a:t>
            </a:r>
            <a:endParaRPr lang="nl-NL" sz="2000" dirty="0" smtClean="0"/>
          </a:p>
          <a:p>
            <a:pPr marL="0" indent="0">
              <a:buFont typeface="Arial"/>
              <a:buNone/>
            </a:pPr>
            <a:endParaRPr lang="nl-NL" sz="2000" dirty="0"/>
          </a:p>
        </p:txBody>
      </p:sp>
      <p:pic>
        <p:nvPicPr>
          <p:cNvPr id="3" name="Afbeelding 2"/>
          <p:cNvPicPr>
            <a:picLocks noChangeAspect="1"/>
          </p:cNvPicPr>
          <p:nvPr/>
        </p:nvPicPr>
        <p:blipFill>
          <a:blip r:embed="rId5"/>
          <a:stretch>
            <a:fillRect/>
          </a:stretch>
        </p:blipFill>
        <p:spPr>
          <a:xfrm>
            <a:off x="6245410" y="3882630"/>
            <a:ext cx="1691761" cy="1197370"/>
          </a:xfrm>
          <a:prstGeom prst="rect">
            <a:avLst/>
          </a:prstGeom>
        </p:spPr>
      </p:pic>
      <p:pic>
        <p:nvPicPr>
          <p:cNvPr id="4" name="Afbeelding 3"/>
          <p:cNvPicPr>
            <a:picLocks noChangeAspect="1"/>
          </p:cNvPicPr>
          <p:nvPr/>
        </p:nvPicPr>
        <p:blipFill>
          <a:blip r:embed="rId5"/>
          <a:stretch>
            <a:fillRect/>
          </a:stretch>
        </p:blipFill>
        <p:spPr>
          <a:xfrm>
            <a:off x="1258915" y="994900"/>
            <a:ext cx="7575176" cy="5361449"/>
          </a:xfrm>
          <a:prstGeom prst="rect">
            <a:avLst/>
          </a:prstGeom>
          <a:ln w="76200" cmpd="sng">
            <a:solidFill>
              <a:srgbClr val="2A8A0F"/>
            </a:solidFill>
          </a:ln>
        </p:spPr>
      </p:pic>
    </p:spTree>
    <p:extLst>
      <p:ext uri="{BB962C8B-B14F-4D97-AF65-F5344CB8AC3E}">
        <p14:creationId xmlns:p14="http://schemas.microsoft.com/office/powerpoint/2010/main" xmlns="" val="151234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alphaModFix amt="32000"/>
          </a:blip>
          <a:stretch>
            <a:fillRect/>
          </a:stretch>
        </p:blipFill>
        <p:spPr>
          <a:xfrm>
            <a:off x="1258915" y="1"/>
            <a:ext cx="7885085" cy="6858000"/>
          </a:xfrm>
          <a:prstGeom prst="rect">
            <a:avLst/>
          </a:prstGeom>
        </p:spPr>
      </p:pic>
      <p:sp>
        <p:nvSpPr>
          <p:cNvPr id="2" name="Titel 1"/>
          <p:cNvSpPr>
            <a:spLocks noGrp="1"/>
          </p:cNvSpPr>
          <p:nvPr>
            <p:ph type="title"/>
          </p:nvPr>
        </p:nvSpPr>
        <p:spPr/>
        <p:txBody>
          <a:bodyPr/>
          <a:lstStyle/>
          <a:p>
            <a:r>
              <a:rPr lang="nl-NL" dirty="0" err="1" smtClean="0"/>
              <a:t>What</a:t>
            </a:r>
            <a:r>
              <a:rPr lang="nl-NL" dirty="0" smtClean="0"/>
              <a:t> </a:t>
            </a:r>
            <a:r>
              <a:rPr lang="nl-NL" dirty="0" err="1" smtClean="0"/>
              <a:t>motivates</a:t>
            </a:r>
            <a:r>
              <a:rPr lang="nl-NL" dirty="0" smtClean="0"/>
              <a:t> </a:t>
            </a:r>
            <a:r>
              <a:rPr lang="nl-NL" dirty="0" err="1" smtClean="0"/>
              <a:t>hosts</a:t>
            </a:r>
            <a:r>
              <a:rPr lang="nl-NL" dirty="0" smtClean="0"/>
              <a:t>?</a:t>
            </a:r>
            <a:endParaRPr lang="nl-NL" dirty="0"/>
          </a:p>
        </p:txBody>
      </p:sp>
      <p:sp>
        <p:nvSpPr>
          <p:cNvPr id="5" name="Tijdelijke aanduiding voor tekst 4"/>
          <p:cNvSpPr>
            <a:spLocks noGrp="1"/>
          </p:cNvSpPr>
          <p:nvPr>
            <p:ph type="body" sz="quarter" idx="13"/>
          </p:nvPr>
        </p:nvSpPr>
        <p:spPr>
          <a:xfrm>
            <a:off x="1246188" y="1255712"/>
            <a:ext cx="7897812" cy="5100637"/>
          </a:xfrm>
        </p:spPr>
        <p:txBody>
          <a:bodyPr>
            <a:normAutofit/>
          </a:bodyPr>
          <a:lstStyle/>
          <a:p>
            <a:pPr marL="0" indent="0">
              <a:buNone/>
            </a:pPr>
            <a:r>
              <a:rPr lang="nl-NL" sz="2000" dirty="0" smtClean="0"/>
              <a:t>155 </a:t>
            </a:r>
            <a:r>
              <a:rPr lang="nl-NL" sz="2000" dirty="0" err="1" smtClean="0"/>
              <a:t>Couchsurfing</a:t>
            </a:r>
            <a:r>
              <a:rPr lang="nl-NL" sz="2000" dirty="0" smtClean="0"/>
              <a:t> </a:t>
            </a:r>
            <a:r>
              <a:rPr lang="nl-NL" sz="2000" dirty="0" err="1" smtClean="0"/>
              <a:t>hosts</a:t>
            </a:r>
            <a:r>
              <a:rPr lang="nl-NL" sz="2000" dirty="0" smtClean="0"/>
              <a:t> (average </a:t>
            </a:r>
            <a:r>
              <a:rPr lang="nl-NL" sz="2000" dirty="0" err="1" smtClean="0"/>
              <a:t>age</a:t>
            </a:r>
            <a:r>
              <a:rPr lang="nl-NL" sz="2000" dirty="0" smtClean="0"/>
              <a:t> 31).</a:t>
            </a:r>
          </a:p>
          <a:p>
            <a:pPr marL="0" indent="0">
              <a:buNone/>
            </a:pPr>
            <a:r>
              <a:rPr lang="nl-NL" sz="2000" dirty="0" err="1" smtClean="0"/>
              <a:t>Only</a:t>
            </a:r>
            <a:r>
              <a:rPr lang="nl-NL" sz="2000" dirty="0" smtClean="0"/>
              <a:t> 4,3% </a:t>
            </a:r>
            <a:r>
              <a:rPr lang="nl-NL" sz="2000" dirty="0" err="1" smtClean="0"/>
              <a:t>working</a:t>
            </a:r>
            <a:r>
              <a:rPr lang="nl-NL" sz="2000" dirty="0" smtClean="0"/>
              <a:t> in the </a:t>
            </a:r>
            <a:r>
              <a:rPr lang="nl-NL" sz="2000" dirty="0" err="1" smtClean="0"/>
              <a:t>hospitality</a:t>
            </a:r>
            <a:r>
              <a:rPr lang="nl-NL" sz="2000" dirty="0" smtClean="0"/>
              <a:t> </a:t>
            </a:r>
            <a:r>
              <a:rPr lang="nl-NL" sz="2000" dirty="0" err="1" smtClean="0"/>
              <a:t>related</a:t>
            </a:r>
            <a:r>
              <a:rPr lang="nl-NL" sz="2000" dirty="0" smtClean="0"/>
              <a:t> business.</a:t>
            </a:r>
          </a:p>
          <a:p>
            <a:pPr marL="0" indent="0">
              <a:buNone/>
            </a:pPr>
            <a:endParaRPr lang="nl-NL" sz="2000" dirty="0"/>
          </a:p>
          <a:p>
            <a:pPr marL="0" indent="0">
              <a:buNone/>
            </a:pPr>
            <a:r>
              <a:rPr lang="nl-NL" sz="2000" dirty="0"/>
              <a:t>The hosting </a:t>
            </a:r>
            <a:r>
              <a:rPr lang="nl-NL" sz="2000" dirty="0" err="1"/>
              <a:t>motives</a:t>
            </a:r>
            <a:r>
              <a:rPr lang="nl-NL" sz="2000" dirty="0"/>
              <a:t> </a:t>
            </a:r>
            <a:r>
              <a:rPr lang="nl-NL" sz="2000" dirty="0" err="1"/>
              <a:t>that</a:t>
            </a:r>
            <a:r>
              <a:rPr lang="nl-NL" sz="2000" dirty="0"/>
              <a:t> </a:t>
            </a:r>
            <a:r>
              <a:rPr lang="nl-NL" sz="2000" dirty="0" err="1"/>
              <a:t>respondents</a:t>
            </a:r>
            <a:r>
              <a:rPr lang="nl-NL" sz="2000" dirty="0"/>
              <a:t> </a:t>
            </a:r>
            <a:r>
              <a:rPr lang="nl-NL" sz="2000" dirty="0" err="1"/>
              <a:t>indicated</a:t>
            </a:r>
            <a:r>
              <a:rPr lang="nl-NL" sz="2000" dirty="0"/>
              <a:t> </a:t>
            </a:r>
            <a:r>
              <a:rPr lang="nl-NL" sz="2000" dirty="0" err="1"/>
              <a:t>for</a:t>
            </a:r>
            <a:r>
              <a:rPr lang="nl-NL" sz="2000" dirty="0"/>
              <a:t> </a:t>
            </a:r>
            <a:r>
              <a:rPr lang="nl-NL" sz="2000" dirty="0" err="1"/>
              <a:t>their</a:t>
            </a:r>
            <a:r>
              <a:rPr lang="nl-NL" sz="2000" dirty="0"/>
              <a:t> first, </a:t>
            </a:r>
            <a:r>
              <a:rPr lang="nl-NL" sz="2000" dirty="0" err="1"/>
              <a:t>third</a:t>
            </a:r>
            <a:r>
              <a:rPr lang="nl-NL" sz="2000" dirty="0"/>
              <a:t>, </a:t>
            </a:r>
            <a:r>
              <a:rPr lang="nl-NL" sz="2000" dirty="0" err="1"/>
              <a:t>fifth</a:t>
            </a:r>
            <a:r>
              <a:rPr lang="nl-NL" sz="2000" dirty="0"/>
              <a:t> </a:t>
            </a:r>
            <a:r>
              <a:rPr lang="nl-NL" sz="2000" dirty="0" err="1"/>
              <a:t>and</a:t>
            </a:r>
            <a:r>
              <a:rPr lang="nl-NL" sz="2000" dirty="0"/>
              <a:t> last </a:t>
            </a:r>
            <a:r>
              <a:rPr lang="nl-NL" sz="2000" dirty="0" err="1"/>
              <a:t>CSer</a:t>
            </a:r>
            <a:r>
              <a:rPr lang="nl-NL" sz="2000" dirty="0"/>
              <a:t> </a:t>
            </a:r>
            <a:br>
              <a:rPr lang="nl-NL" sz="2000" dirty="0"/>
            </a:br>
            <a:endParaRPr lang="nl-NL" sz="2000" dirty="0" smtClean="0"/>
          </a:p>
          <a:p>
            <a:pPr>
              <a:buNone/>
            </a:pPr>
            <a:r>
              <a:rPr lang="en-GB" sz="2000" dirty="0" smtClean="0"/>
              <a:t>1. Support of the sharing concept – 75%</a:t>
            </a:r>
          </a:p>
          <a:p>
            <a:pPr>
              <a:buNone/>
            </a:pPr>
            <a:r>
              <a:rPr lang="en-GB" sz="2000" dirty="0" smtClean="0"/>
              <a:t>2. Attraction by request with personal touch – 63%</a:t>
            </a:r>
          </a:p>
          <a:p>
            <a:pPr>
              <a:buNone/>
            </a:pPr>
            <a:r>
              <a:rPr lang="en-GB" sz="2000" dirty="0" smtClean="0"/>
              <a:t>3. Willingness to help – 57%</a:t>
            </a:r>
          </a:p>
          <a:p>
            <a:pPr>
              <a:buNone/>
            </a:pPr>
            <a:r>
              <a:rPr lang="en-GB" sz="2000" dirty="0" smtClean="0"/>
              <a:t>4. Cultural Exchange - Enhancing knowledge about other culture – 49% </a:t>
            </a:r>
            <a:endParaRPr lang="nl-NL" sz="2000" dirty="0" smtClean="0"/>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spTree>
    <p:extLst>
      <p:ext uri="{BB962C8B-B14F-4D97-AF65-F5344CB8AC3E}">
        <p14:creationId xmlns:p14="http://schemas.microsoft.com/office/powerpoint/2010/main" xmlns="" val="151234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alphaModFix amt="32000"/>
          </a:blip>
          <a:stretch>
            <a:fillRect/>
          </a:stretch>
        </p:blipFill>
        <p:spPr>
          <a:xfrm>
            <a:off x="1258915" y="1"/>
            <a:ext cx="7885085" cy="6858000"/>
          </a:xfrm>
          <a:prstGeom prst="rect">
            <a:avLst/>
          </a:prstGeom>
        </p:spPr>
      </p:pic>
      <p:sp>
        <p:nvSpPr>
          <p:cNvPr id="2" name="Titel 1"/>
          <p:cNvSpPr>
            <a:spLocks noGrp="1"/>
          </p:cNvSpPr>
          <p:nvPr>
            <p:ph type="title"/>
          </p:nvPr>
        </p:nvSpPr>
        <p:spPr/>
        <p:txBody>
          <a:bodyPr/>
          <a:lstStyle/>
          <a:p>
            <a:r>
              <a:rPr lang="nl-NL" dirty="0" err="1" smtClean="0"/>
              <a:t>What</a:t>
            </a:r>
            <a:r>
              <a:rPr lang="nl-NL" dirty="0" smtClean="0"/>
              <a:t> </a:t>
            </a:r>
            <a:r>
              <a:rPr lang="nl-NL" dirty="0" err="1" smtClean="0"/>
              <a:t>motivates</a:t>
            </a:r>
            <a:r>
              <a:rPr lang="nl-NL" dirty="0" smtClean="0"/>
              <a:t> </a:t>
            </a:r>
            <a:r>
              <a:rPr lang="nl-NL" dirty="0" err="1" smtClean="0"/>
              <a:t>hosts</a:t>
            </a:r>
            <a:r>
              <a:rPr lang="nl-NL" dirty="0" smtClean="0"/>
              <a:t>?</a:t>
            </a:r>
            <a:endParaRPr lang="nl-NL" dirty="0"/>
          </a:p>
        </p:txBody>
      </p:sp>
      <p:sp>
        <p:nvSpPr>
          <p:cNvPr id="5" name="Tijdelijke aanduiding voor tekst 4"/>
          <p:cNvSpPr>
            <a:spLocks noGrp="1"/>
          </p:cNvSpPr>
          <p:nvPr>
            <p:ph type="body" sz="quarter" idx="13"/>
          </p:nvPr>
        </p:nvSpPr>
        <p:spPr>
          <a:xfrm>
            <a:off x="1246188" y="1255712"/>
            <a:ext cx="7897812" cy="5100637"/>
          </a:xfrm>
        </p:spPr>
        <p:txBody>
          <a:bodyPr>
            <a:normAutofit/>
          </a:bodyPr>
          <a:lstStyle/>
          <a:p>
            <a:pPr marL="0" indent="0">
              <a:buNone/>
            </a:pPr>
            <a:r>
              <a:rPr lang="nl-NL" sz="2000" dirty="0" smtClean="0"/>
              <a:t>The </a:t>
            </a:r>
            <a:r>
              <a:rPr lang="nl-NL" sz="2000" dirty="0"/>
              <a:t>most frequent </a:t>
            </a:r>
            <a:r>
              <a:rPr lang="nl-NL" sz="2000" dirty="0" err="1" smtClean="0"/>
              <a:t>motive</a:t>
            </a:r>
            <a:r>
              <a:rPr lang="nl-NL" sz="2000" dirty="0"/>
              <a:t> </a:t>
            </a:r>
            <a:r>
              <a:rPr lang="nl-NL" sz="2000" dirty="0" err="1" smtClean="0"/>
              <a:t>for</a:t>
            </a:r>
            <a:r>
              <a:rPr lang="nl-NL" sz="2000" dirty="0" smtClean="0"/>
              <a:t> </a:t>
            </a:r>
            <a:r>
              <a:rPr lang="nl-NL" sz="2000" dirty="0" err="1"/>
              <a:t>each</a:t>
            </a:r>
            <a:r>
              <a:rPr lang="nl-NL" sz="2000" dirty="0"/>
              <a:t> culture </a:t>
            </a:r>
            <a:r>
              <a:rPr lang="nl-NL" sz="2000" dirty="0" err="1" smtClean="0"/>
              <a:t>group</a:t>
            </a:r>
            <a:r>
              <a:rPr lang="nl-NL" sz="2000" dirty="0"/>
              <a:t>:</a:t>
            </a:r>
            <a:r>
              <a:rPr lang="nl-NL" sz="2000" dirty="0" smtClean="0"/>
              <a:t> </a:t>
            </a:r>
          </a:p>
          <a:p>
            <a:pPr marL="0" indent="0">
              <a:buNone/>
            </a:pPr>
            <a:endParaRPr lang="nl-NL" sz="2000" dirty="0"/>
          </a:p>
          <a:p>
            <a:r>
              <a:rPr lang="nl-NL" sz="2000" dirty="0" err="1" smtClean="0"/>
              <a:t>Italiy</a:t>
            </a:r>
            <a:r>
              <a:rPr lang="nl-NL" sz="2000" dirty="0" smtClean="0"/>
              <a:t> (Multi</a:t>
            </a:r>
            <a:r>
              <a:rPr lang="nl-NL" sz="2000" dirty="0"/>
              <a:t>-</a:t>
            </a:r>
            <a:r>
              <a:rPr lang="nl-NL" sz="2000" dirty="0" smtClean="0"/>
              <a:t>Active) – Non-</a:t>
            </a:r>
            <a:r>
              <a:rPr lang="nl-NL" sz="2000" dirty="0" err="1" smtClean="0"/>
              <a:t>reciprocal</a:t>
            </a:r>
            <a:r>
              <a:rPr lang="nl-NL" sz="2000" dirty="0" smtClean="0"/>
              <a:t> </a:t>
            </a:r>
            <a:r>
              <a:rPr lang="nl-NL" sz="2000" dirty="0" err="1"/>
              <a:t>and</a:t>
            </a:r>
            <a:r>
              <a:rPr lang="nl-NL" sz="2000" dirty="0"/>
              <a:t> </a:t>
            </a:r>
            <a:r>
              <a:rPr lang="nl-NL" sz="2000" dirty="0" err="1"/>
              <a:t>Other</a:t>
            </a:r>
            <a:r>
              <a:rPr lang="nl-NL" sz="2000" dirty="0" err="1" smtClean="0"/>
              <a:t>-regarding</a:t>
            </a:r>
            <a:r>
              <a:rPr lang="nl-NL" sz="2000" dirty="0" smtClean="0"/>
              <a:t> </a:t>
            </a:r>
            <a:endParaRPr lang="nl-NL" sz="2000" dirty="0"/>
          </a:p>
          <a:p>
            <a:r>
              <a:rPr lang="nl-NL" sz="2000" dirty="0" smtClean="0"/>
              <a:t>Germany (</a:t>
            </a:r>
            <a:r>
              <a:rPr lang="nl-NL" sz="2000" dirty="0" err="1" smtClean="0"/>
              <a:t>Linear</a:t>
            </a:r>
            <a:r>
              <a:rPr lang="nl-NL" sz="2000" dirty="0"/>
              <a:t>-</a:t>
            </a:r>
            <a:r>
              <a:rPr lang="nl-NL" sz="2000" dirty="0" smtClean="0"/>
              <a:t>Active) – </a:t>
            </a:r>
            <a:r>
              <a:rPr lang="nl-NL" sz="2000" b="1" dirty="0" err="1"/>
              <a:t>Other</a:t>
            </a:r>
            <a:r>
              <a:rPr lang="nl-NL" sz="2000" b="1" dirty="0" err="1" smtClean="0"/>
              <a:t>-regarding</a:t>
            </a:r>
            <a:r>
              <a:rPr lang="nl-NL" sz="2000" b="1" dirty="0" smtClean="0"/>
              <a:t> </a:t>
            </a:r>
            <a:endParaRPr lang="nl-NL" sz="2000" b="1" dirty="0"/>
          </a:p>
          <a:p>
            <a:r>
              <a:rPr lang="nl-NL" sz="2000" dirty="0" smtClean="0"/>
              <a:t>China (</a:t>
            </a:r>
            <a:r>
              <a:rPr lang="nl-NL" sz="2000" dirty="0" err="1" smtClean="0"/>
              <a:t>Reactive</a:t>
            </a:r>
            <a:r>
              <a:rPr lang="nl-NL" sz="2000" dirty="0" smtClean="0"/>
              <a:t>) – Non-</a:t>
            </a:r>
            <a:r>
              <a:rPr lang="nl-NL" sz="2000" dirty="0" err="1" smtClean="0"/>
              <a:t>reciprocal</a:t>
            </a:r>
            <a:r>
              <a:rPr lang="nl-NL" sz="2000" dirty="0" smtClean="0"/>
              <a:t> </a:t>
            </a:r>
            <a:r>
              <a:rPr lang="nl-NL" sz="2000" dirty="0" err="1"/>
              <a:t>and</a:t>
            </a:r>
            <a:r>
              <a:rPr lang="nl-NL" sz="2000" dirty="0"/>
              <a:t> </a:t>
            </a:r>
            <a:r>
              <a:rPr lang="nl-NL" sz="2000" dirty="0" err="1"/>
              <a:t>Reciprocal</a:t>
            </a:r>
            <a:r>
              <a:rPr lang="nl-NL" sz="2000" dirty="0"/>
              <a:t> </a:t>
            </a:r>
          </a:p>
          <a:p>
            <a:pPr marL="0" indent="0">
              <a:buNone/>
            </a:pPr>
            <a:endParaRPr lang="nl-NL" sz="2000" dirty="0" smtClean="0"/>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pic>
        <p:nvPicPr>
          <p:cNvPr id="7" name="Afbeelding 6"/>
          <p:cNvPicPr>
            <a:picLocks noChangeAspect="1"/>
          </p:cNvPicPr>
          <p:nvPr/>
        </p:nvPicPr>
        <p:blipFill>
          <a:blip r:embed="rId5"/>
          <a:stretch>
            <a:fillRect/>
          </a:stretch>
        </p:blipFill>
        <p:spPr>
          <a:xfrm>
            <a:off x="4366771" y="3615765"/>
            <a:ext cx="4164639" cy="2947588"/>
          </a:xfrm>
          <a:prstGeom prst="rect">
            <a:avLst/>
          </a:prstGeom>
          <a:ln w="76200" cmpd="sng">
            <a:solidFill>
              <a:srgbClr val="2A8A0F"/>
            </a:solidFill>
          </a:ln>
        </p:spPr>
      </p:pic>
    </p:spTree>
    <p:extLst>
      <p:ext uri="{BB962C8B-B14F-4D97-AF65-F5344CB8AC3E}">
        <p14:creationId xmlns:p14="http://schemas.microsoft.com/office/powerpoint/2010/main" xmlns="" val="2854311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a:alphaModFix amt="30000"/>
          </a:blip>
          <a:stretch>
            <a:fillRect/>
          </a:stretch>
        </p:blipFill>
        <p:spPr>
          <a:xfrm>
            <a:off x="1246188" y="0"/>
            <a:ext cx="9486900" cy="6858000"/>
          </a:xfrm>
          <a:prstGeom prst="rect">
            <a:avLst/>
          </a:prstGeom>
        </p:spPr>
      </p:pic>
      <p:sp>
        <p:nvSpPr>
          <p:cNvPr id="2" name="Titel 1"/>
          <p:cNvSpPr>
            <a:spLocks noGrp="1"/>
          </p:cNvSpPr>
          <p:nvPr>
            <p:ph type="title"/>
          </p:nvPr>
        </p:nvSpPr>
        <p:spPr/>
        <p:txBody>
          <a:bodyPr/>
          <a:lstStyle/>
          <a:p>
            <a:r>
              <a:rPr lang="nl-NL" dirty="0" err="1" smtClean="0"/>
              <a:t>What</a:t>
            </a:r>
            <a:r>
              <a:rPr lang="nl-NL" dirty="0" smtClean="0"/>
              <a:t> employee </a:t>
            </a:r>
            <a:r>
              <a:rPr lang="nl-NL" dirty="0" err="1" smtClean="0"/>
              <a:t>behaviors</a:t>
            </a:r>
            <a:r>
              <a:rPr lang="nl-NL" dirty="0" smtClean="0"/>
              <a:t> drive customer </a:t>
            </a:r>
            <a:r>
              <a:rPr lang="nl-NL" dirty="0" err="1" smtClean="0"/>
              <a:t>delight</a:t>
            </a:r>
            <a:r>
              <a:rPr lang="nl-NL" dirty="0" smtClean="0"/>
              <a:t>?</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a:xfrm>
            <a:off x="1246188" y="1255712"/>
            <a:ext cx="7897812" cy="5100637"/>
          </a:xfrm>
        </p:spPr>
        <p:txBody>
          <a:bodyPr>
            <a:normAutofit/>
          </a:bodyPr>
          <a:lstStyle/>
          <a:p>
            <a:pPr marL="0" indent="0">
              <a:buNone/>
            </a:pPr>
            <a:r>
              <a:rPr lang="nl-NL" sz="2000" dirty="0" err="1" smtClean="0"/>
              <a:t>Key</a:t>
            </a:r>
            <a:r>
              <a:rPr lang="nl-NL" sz="2000" dirty="0" smtClean="0"/>
              <a:t> performance indicator of </a:t>
            </a:r>
            <a:r>
              <a:rPr lang="nl-NL" sz="2000" dirty="0" err="1" smtClean="0"/>
              <a:t>any</a:t>
            </a:r>
            <a:r>
              <a:rPr lang="nl-NL" sz="2000" dirty="0" smtClean="0"/>
              <a:t> </a:t>
            </a:r>
            <a:r>
              <a:rPr lang="nl-NL" sz="2000" dirty="0" err="1" smtClean="0"/>
              <a:t>hospitality</a:t>
            </a:r>
            <a:r>
              <a:rPr lang="nl-NL" sz="2000" dirty="0" smtClean="0"/>
              <a:t> </a:t>
            </a:r>
            <a:r>
              <a:rPr lang="nl-NL" sz="2000" dirty="0" err="1" smtClean="0"/>
              <a:t>organization</a:t>
            </a:r>
            <a:r>
              <a:rPr lang="nl-NL" sz="2000" dirty="0" smtClean="0"/>
              <a:t>:</a:t>
            </a:r>
          </a:p>
          <a:p>
            <a:pPr marL="0" indent="0">
              <a:buNone/>
            </a:pPr>
            <a:endParaRPr lang="nl-NL" sz="2000" dirty="0"/>
          </a:p>
          <a:p>
            <a:pPr marL="0" indent="0">
              <a:buNone/>
            </a:pPr>
            <a:r>
              <a:rPr lang="nl-NL" sz="2000" dirty="0" smtClean="0"/>
              <a:t>GUEST EXPERIENCE</a:t>
            </a:r>
          </a:p>
          <a:p>
            <a:pPr marL="0" indent="0">
              <a:buNone/>
            </a:pPr>
            <a:endParaRPr lang="nl-NL" sz="2000" dirty="0"/>
          </a:p>
          <a:p>
            <a:pPr marL="0" indent="0">
              <a:buNone/>
            </a:pPr>
            <a:r>
              <a:rPr lang="nl-NL" sz="2000" dirty="0" smtClean="0"/>
              <a:t>CUSTOMER DELIGHT</a:t>
            </a:r>
          </a:p>
          <a:p>
            <a:pPr marL="0" indent="0">
              <a:buNone/>
            </a:pPr>
            <a:endParaRPr lang="nl-NL" sz="2000" dirty="0"/>
          </a:p>
          <a:p>
            <a:pPr marL="0" indent="0">
              <a:buNone/>
            </a:pPr>
            <a:r>
              <a:rPr lang="nl-NL" sz="2000" dirty="0" err="1" smtClean="0"/>
              <a:t>Importance</a:t>
            </a:r>
            <a:r>
              <a:rPr lang="nl-NL" sz="2000" dirty="0" smtClean="0"/>
              <a:t> of human </a:t>
            </a:r>
            <a:r>
              <a:rPr lang="nl-NL" sz="2000" dirty="0" err="1" smtClean="0"/>
              <a:t>interaction</a:t>
            </a:r>
            <a:r>
              <a:rPr lang="nl-NL" sz="2000" dirty="0" smtClean="0"/>
              <a:t> element (e.g. </a:t>
            </a:r>
            <a:r>
              <a:rPr lang="nl-NL" sz="2000" dirty="0" err="1" smtClean="0"/>
              <a:t>Crosby</a:t>
            </a:r>
            <a:r>
              <a:rPr lang="nl-NL" sz="2000" dirty="0" smtClean="0"/>
              <a:t> &amp; Stevens, 1987)</a:t>
            </a:r>
          </a:p>
          <a:p>
            <a:pPr marL="0" indent="0">
              <a:buNone/>
            </a:pPr>
            <a:r>
              <a:rPr lang="nl-NL" sz="2000" dirty="0" smtClean="0"/>
              <a:t>Employees are </a:t>
            </a:r>
            <a:r>
              <a:rPr lang="nl-NL" sz="2000" dirty="0" err="1" smtClean="0"/>
              <a:t>key</a:t>
            </a:r>
            <a:r>
              <a:rPr lang="nl-NL" sz="2000" dirty="0" smtClean="0"/>
              <a:t> in </a:t>
            </a:r>
            <a:r>
              <a:rPr lang="nl-NL" sz="2000" i="1" dirty="0" smtClean="0"/>
              <a:t>moment of </a:t>
            </a:r>
            <a:r>
              <a:rPr lang="nl-NL" sz="2000" i="1" dirty="0" err="1" smtClean="0"/>
              <a:t>truth</a:t>
            </a:r>
            <a:r>
              <a:rPr lang="nl-NL" sz="2000" i="1" dirty="0" smtClean="0"/>
              <a:t> </a:t>
            </a:r>
            <a:r>
              <a:rPr lang="nl-NL" sz="2000" dirty="0" smtClean="0"/>
              <a:t>in </a:t>
            </a:r>
            <a:r>
              <a:rPr lang="nl-NL" sz="2000" dirty="0" err="1" smtClean="0"/>
              <a:t>which</a:t>
            </a:r>
            <a:r>
              <a:rPr lang="nl-NL" sz="2000" dirty="0" smtClean="0"/>
              <a:t> </a:t>
            </a:r>
            <a:r>
              <a:rPr lang="nl-NL" sz="2000" dirty="0" err="1" smtClean="0"/>
              <a:t>experiences</a:t>
            </a:r>
            <a:r>
              <a:rPr lang="nl-NL" sz="2000" dirty="0" smtClean="0"/>
              <a:t> turn </a:t>
            </a:r>
            <a:r>
              <a:rPr lang="nl-NL" sz="2000" dirty="0" err="1" smtClean="0"/>
              <a:t>into</a:t>
            </a:r>
            <a:r>
              <a:rPr lang="nl-NL" sz="2000" dirty="0" smtClean="0"/>
              <a:t> customer </a:t>
            </a:r>
            <a:r>
              <a:rPr lang="nl-NL" sz="2000" dirty="0" err="1" smtClean="0"/>
              <a:t>delight</a:t>
            </a:r>
            <a:r>
              <a:rPr lang="nl-NL" sz="2000" dirty="0"/>
              <a:t> </a:t>
            </a:r>
            <a:r>
              <a:rPr lang="nl-NL" sz="2000" dirty="0" smtClean="0"/>
              <a:t>(</a:t>
            </a:r>
            <a:r>
              <a:rPr lang="nl-NL" sz="2000" dirty="0" err="1" smtClean="0"/>
              <a:t>Rogelberg</a:t>
            </a:r>
            <a:r>
              <a:rPr lang="nl-NL" sz="2000" dirty="0" smtClean="0"/>
              <a:t> et al., 1999)</a:t>
            </a:r>
          </a:p>
          <a:p>
            <a:pPr marL="0" indent="0">
              <a:buNone/>
            </a:pPr>
            <a:endParaRPr lang="nl-NL" sz="2000" dirty="0"/>
          </a:p>
          <a:p>
            <a:pPr marL="0" indent="0">
              <a:buNone/>
            </a:pPr>
            <a:r>
              <a:rPr lang="nl-NL" sz="2000" dirty="0" smtClean="0"/>
              <a:t>Online </a:t>
            </a:r>
            <a:r>
              <a:rPr lang="nl-NL" sz="2000" dirty="0" err="1" smtClean="0"/>
              <a:t>travel</a:t>
            </a:r>
            <a:r>
              <a:rPr lang="nl-NL" sz="2000" dirty="0" smtClean="0"/>
              <a:t> reviews </a:t>
            </a:r>
            <a:r>
              <a:rPr lang="nl-NL" sz="2000" dirty="0" err="1" smtClean="0"/>
              <a:t>and</a:t>
            </a:r>
            <a:r>
              <a:rPr lang="nl-NL" sz="2000" dirty="0" smtClean="0"/>
              <a:t> </a:t>
            </a:r>
            <a:r>
              <a:rPr lang="nl-NL" sz="2000" dirty="0" err="1" smtClean="0"/>
              <a:t>staff</a:t>
            </a:r>
            <a:r>
              <a:rPr lang="nl-NL" sz="2000" dirty="0" smtClean="0"/>
              <a:t> </a:t>
            </a:r>
            <a:r>
              <a:rPr lang="nl-NL" sz="2000" dirty="0" err="1" smtClean="0"/>
              <a:t>behavior</a:t>
            </a:r>
            <a:r>
              <a:rPr lang="nl-NL" sz="2000" dirty="0" smtClean="0"/>
              <a:t> (</a:t>
            </a:r>
            <a:r>
              <a:rPr lang="nl-NL" sz="2000" dirty="0" err="1" smtClean="0"/>
              <a:t>Magnini</a:t>
            </a:r>
            <a:r>
              <a:rPr lang="nl-NL" sz="2000" dirty="0" smtClean="0"/>
              <a:t> et al., 2011)</a:t>
            </a:r>
            <a:endParaRPr lang="nl-NL" sz="2000" dirty="0"/>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pic>
        <p:nvPicPr>
          <p:cNvPr id="7" name="Afbeelding 6"/>
          <p:cNvPicPr>
            <a:picLocks noChangeAspect="1"/>
          </p:cNvPicPr>
          <p:nvPr/>
        </p:nvPicPr>
        <p:blipFill>
          <a:blip r:embed="rId5"/>
          <a:stretch>
            <a:fillRect/>
          </a:stretch>
        </p:blipFill>
        <p:spPr>
          <a:xfrm>
            <a:off x="4462183" y="1844403"/>
            <a:ext cx="1932641" cy="1577126"/>
          </a:xfrm>
          <a:prstGeom prst="rect">
            <a:avLst/>
          </a:prstGeom>
          <a:ln w="38100" cmpd="sng">
            <a:solidFill>
              <a:srgbClr val="008000"/>
            </a:solidFill>
          </a:ln>
        </p:spPr>
      </p:pic>
      <p:pic>
        <p:nvPicPr>
          <p:cNvPr id="8" name="Afbeelding 7"/>
          <p:cNvPicPr>
            <a:picLocks noChangeAspect="1"/>
          </p:cNvPicPr>
          <p:nvPr/>
        </p:nvPicPr>
        <p:blipFill>
          <a:blip r:embed="rId5"/>
          <a:stretch>
            <a:fillRect/>
          </a:stretch>
        </p:blipFill>
        <p:spPr>
          <a:xfrm>
            <a:off x="1960012" y="1238713"/>
            <a:ext cx="6260352" cy="5108742"/>
          </a:xfrm>
          <a:prstGeom prst="rect">
            <a:avLst/>
          </a:prstGeom>
          <a:ln w="76200" cmpd="sng">
            <a:solidFill>
              <a:srgbClr val="008000"/>
            </a:solidFill>
          </a:ln>
        </p:spPr>
      </p:pic>
    </p:spTree>
    <p:extLst>
      <p:ext uri="{BB962C8B-B14F-4D97-AF65-F5344CB8AC3E}">
        <p14:creationId xmlns:p14="http://schemas.microsoft.com/office/powerpoint/2010/main" xmlns="" val="15498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alphaModFix amt="30000"/>
          </a:blip>
          <a:stretch>
            <a:fillRect/>
          </a:stretch>
        </p:blipFill>
        <p:spPr>
          <a:xfrm>
            <a:off x="1246914" y="-554177"/>
            <a:ext cx="7897086" cy="9460051"/>
          </a:xfrm>
          <a:prstGeom prst="rect">
            <a:avLst/>
          </a:prstGeom>
        </p:spPr>
      </p:pic>
      <p:sp>
        <p:nvSpPr>
          <p:cNvPr id="2" name="Titel 1"/>
          <p:cNvSpPr>
            <a:spLocks noGrp="1"/>
          </p:cNvSpPr>
          <p:nvPr>
            <p:ph type="title"/>
          </p:nvPr>
        </p:nvSpPr>
        <p:spPr/>
        <p:txBody>
          <a:bodyPr/>
          <a:lstStyle/>
          <a:p>
            <a:r>
              <a:rPr lang="nl-NL" dirty="0" smtClean="0"/>
              <a:t>Method</a:t>
            </a:r>
            <a:endParaRPr lang="nl-NL" dirty="0"/>
          </a:p>
        </p:txBody>
      </p:sp>
      <p:sp>
        <p:nvSpPr>
          <p:cNvPr id="3" name="Tijdelijke aanduiding voor dianummer 2"/>
          <p:cNvSpPr>
            <a:spLocks noGrp="1"/>
          </p:cNvSpPr>
          <p:nvPr>
            <p:ph type="sldNum" sz="quarter" idx="12"/>
          </p:nvPr>
        </p:nvSpPr>
        <p:spPr/>
        <p:txBody>
          <a:bodyPr/>
          <a:lstStyle/>
          <a:p>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4"/>
          <p:cNvSpPr>
            <a:spLocks noGrp="1"/>
          </p:cNvSpPr>
          <p:nvPr>
            <p:ph type="body" sz="quarter" idx="13"/>
          </p:nvPr>
        </p:nvSpPr>
        <p:spPr/>
        <p:txBody>
          <a:bodyPr>
            <a:normAutofit/>
          </a:bodyPr>
          <a:lstStyle/>
          <a:p>
            <a:pPr marL="0" indent="0">
              <a:buNone/>
            </a:pPr>
            <a:r>
              <a:rPr lang="nl-NL" sz="2000" dirty="0" smtClean="0"/>
              <a:t>Focus on </a:t>
            </a:r>
            <a:r>
              <a:rPr lang="nl-NL" sz="2000" dirty="0" err="1" smtClean="0"/>
              <a:t>guest</a:t>
            </a:r>
            <a:r>
              <a:rPr lang="nl-NL" sz="2000" dirty="0" smtClean="0"/>
              <a:t> </a:t>
            </a:r>
            <a:r>
              <a:rPr lang="nl-NL" sz="2000" dirty="0" err="1" smtClean="0"/>
              <a:t>perspective</a:t>
            </a:r>
            <a:r>
              <a:rPr lang="nl-NL" sz="2000" dirty="0" smtClean="0"/>
              <a:t>: </a:t>
            </a:r>
            <a:r>
              <a:rPr lang="nl-NL" sz="2000" dirty="0" err="1" smtClean="0"/>
              <a:t>what</a:t>
            </a:r>
            <a:r>
              <a:rPr lang="nl-NL" sz="2000" dirty="0" smtClean="0"/>
              <a:t> </a:t>
            </a:r>
            <a:r>
              <a:rPr lang="nl-NL" sz="2000" dirty="0" err="1" smtClean="0"/>
              <a:t>behaviors</a:t>
            </a:r>
            <a:r>
              <a:rPr lang="nl-NL" sz="2000" dirty="0" smtClean="0"/>
              <a:t> </a:t>
            </a:r>
            <a:r>
              <a:rPr lang="nl-NL" sz="2000" dirty="0" err="1" smtClean="0"/>
              <a:t>cause</a:t>
            </a:r>
            <a:r>
              <a:rPr lang="nl-NL" sz="2000" dirty="0" smtClean="0"/>
              <a:t> customer </a:t>
            </a:r>
            <a:r>
              <a:rPr lang="nl-NL" sz="2000" dirty="0" err="1" smtClean="0"/>
              <a:t>delight</a:t>
            </a:r>
            <a:r>
              <a:rPr lang="nl-NL" sz="2000" dirty="0" smtClean="0"/>
              <a:t> as </a:t>
            </a:r>
            <a:r>
              <a:rPr lang="nl-NL" sz="2000" dirty="0" err="1" smtClean="0"/>
              <a:t>perceived</a:t>
            </a:r>
            <a:r>
              <a:rPr lang="nl-NL" sz="2000" dirty="0" smtClean="0"/>
              <a:t> </a:t>
            </a:r>
            <a:r>
              <a:rPr lang="nl-NL" sz="2000" dirty="0" err="1" smtClean="0"/>
              <a:t>by</a:t>
            </a:r>
            <a:r>
              <a:rPr lang="nl-NL" sz="2000" dirty="0" smtClean="0"/>
              <a:t> </a:t>
            </a:r>
            <a:r>
              <a:rPr lang="nl-NL" sz="2000" dirty="0" err="1" smtClean="0"/>
              <a:t>guests</a:t>
            </a:r>
            <a:r>
              <a:rPr lang="nl-NL" sz="2000" dirty="0" smtClean="0"/>
              <a:t>?</a:t>
            </a:r>
          </a:p>
          <a:p>
            <a:pPr marL="0" indent="0">
              <a:buNone/>
            </a:pPr>
            <a:endParaRPr lang="nl-NL" sz="2000" dirty="0"/>
          </a:p>
          <a:p>
            <a:pPr marL="0" indent="0">
              <a:buNone/>
            </a:pPr>
            <a:r>
              <a:rPr lang="nl-NL" sz="2000" dirty="0" err="1" smtClean="0"/>
              <a:t>Guests</a:t>
            </a:r>
            <a:r>
              <a:rPr lang="nl-NL" sz="2000" dirty="0" smtClean="0"/>
              <a:t> </a:t>
            </a:r>
            <a:r>
              <a:rPr lang="nl-NL" sz="2000" dirty="0" err="1" smtClean="0"/>
              <a:t>and</a:t>
            </a:r>
            <a:r>
              <a:rPr lang="nl-NL" sz="2000" dirty="0" smtClean="0"/>
              <a:t> employees </a:t>
            </a:r>
            <a:r>
              <a:rPr lang="nl-NL" sz="2000" dirty="0" err="1" smtClean="0"/>
              <a:t>disagree</a:t>
            </a:r>
            <a:r>
              <a:rPr lang="nl-NL" sz="2000" dirty="0" smtClean="0"/>
              <a:t> </a:t>
            </a:r>
            <a:r>
              <a:rPr lang="nl-NL" sz="2000" dirty="0" err="1" smtClean="0"/>
              <a:t>with</a:t>
            </a:r>
            <a:r>
              <a:rPr lang="nl-NL" sz="2000" dirty="0" smtClean="0"/>
              <a:t> </a:t>
            </a:r>
            <a:r>
              <a:rPr lang="nl-NL" sz="2000" dirty="0" err="1" smtClean="0"/>
              <a:t>regard</a:t>
            </a:r>
            <a:r>
              <a:rPr lang="nl-NL" sz="2000" dirty="0" smtClean="0"/>
              <a:t> </a:t>
            </a:r>
            <a:r>
              <a:rPr lang="nl-NL" sz="2000" dirty="0" err="1" smtClean="0"/>
              <a:t>to</a:t>
            </a:r>
            <a:r>
              <a:rPr lang="nl-NL" sz="2000" dirty="0" smtClean="0"/>
              <a:t> </a:t>
            </a:r>
          </a:p>
          <a:p>
            <a:r>
              <a:rPr lang="nl-NL" sz="2000" dirty="0" smtClean="0"/>
              <a:t>service </a:t>
            </a:r>
            <a:r>
              <a:rPr lang="nl-NL" sz="2000" dirty="0" err="1" smtClean="0"/>
              <a:t>evaluation</a:t>
            </a:r>
            <a:r>
              <a:rPr lang="nl-NL" sz="2000" dirty="0" smtClean="0"/>
              <a:t> (e.g. Brown &amp; </a:t>
            </a:r>
            <a:r>
              <a:rPr lang="nl-NL" sz="2000" dirty="0" err="1" smtClean="0"/>
              <a:t>Swartx</a:t>
            </a:r>
            <a:r>
              <a:rPr lang="nl-NL" sz="2000" dirty="0" smtClean="0"/>
              <a:t>, 1989)</a:t>
            </a:r>
          </a:p>
          <a:p>
            <a:r>
              <a:rPr lang="nl-NL" sz="2000" dirty="0"/>
              <a:t>s</a:t>
            </a:r>
            <a:r>
              <a:rPr lang="nl-NL" sz="2000" dirty="0" smtClean="0"/>
              <a:t>ources of </a:t>
            </a:r>
            <a:r>
              <a:rPr lang="nl-NL" sz="2000" dirty="0" err="1" smtClean="0"/>
              <a:t>guest</a:t>
            </a:r>
            <a:r>
              <a:rPr lang="nl-NL" sz="2000" dirty="0" smtClean="0"/>
              <a:t> </a:t>
            </a:r>
            <a:r>
              <a:rPr lang="nl-NL" sz="2000" dirty="0" err="1" smtClean="0"/>
              <a:t>satisfaction</a:t>
            </a:r>
            <a:r>
              <a:rPr lang="nl-NL" sz="2000" dirty="0" smtClean="0"/>
              <a:t> (e.g. </a:t>
            </a:r>
            <a:r>
              <a:rPr lang="nl-NL" sz="2000" dirty="0" err="1" smtClean="0"/>
              <a:t>Bitner</a:t>
            </a:r>
            <a:r>
              <a:rPr lang="nl-NL" sz="2000" dirty="0" smtClean="0"/>
              <a:t> et al., 1994)</a:t>
            </a:r>
          </a:p>
          <a:p>
            <a:endParaRPr lang="nl-NL" sz="2000" dirty="0"/>
          </a:p>
          <a:p>
            <a:pPr marL="0" indent="0">
              <a:buNone/>
            </a:pPr>
            <a:r>
              <a:rPr lang="nl-NL" sz="2000" dirty="0" smtClean="0"/>
              <a:t>We do </a:t>
            </a:r>
            <a:r>
              <a:rPr lang="nl-NL" sz="2000" u="sng" dirty="0" err="1" smtClean="0"/>
              <a:t>not</a:t>
            </a:r>
            <a:r>
              <a:rPr lang="nl-NL" sz="2000" u="sng" dirty="0" smtClean="0"/>
              <a:t> </a:t>
            </a:r>
            <a:r>
              <a:rPr lang="nl-NL" sz="2000" dirty="0" smtClean="0"/>
              <a:t>focus on </a:t>
            </a:r>
            <a:r>
              <a:rPr lang="nl-NL" sz="2000" dirty="0" err="1" smtClean="0"/>
              <a:t>general</a:t>
            </a:r>
            <a:r>
              <a:rPr lang="nl-NL" sz="2000" dirty="0" smtClean="0"/>
              <a:t> </a:t>
            </a:r>
            <a:r>
              <a:rPr lang="nl-NL" sz="2000" dirty="0" err="1" smtClean="0"/>
              <a:t>words</a:t>
            </a:r>
            <a:r>
              <a:rPr lang="nl-NL" sz="2000" dirty="0" smtClean="0"/>
              <a:t> </a:t>
            </a:r>
            <a:r>
              <a:rPr lang="nl-NL" sz="2000" dirty="0" err="1" smtClean="0"/>
              <a:t>associated</a:t>
            </a:r>
            <a:r>
              <a:rPr lang="nl-NL" sz="2000" dirty="0" smtClean="0"/>
              <a:t> </a:t>
            </a:r>
            <a:r>
              <a:rPr lang="nl-NL" sz="2000" dirty="0" err="1" smtClean="0"/>
              <a:t>with</a:t>
            </a:r>
            <a:r>
              <a:rPr lang="nl-NL" sz="2000" dirty="0" smtClean="0"/>
              <a:t> </a:t>
            </a:r>
            <a:r>
              <a:rPr lang="nl-NL" sz="2000" dirty="0" err="1" smtClean="0"/>
              <a:t>positive</a:t>
            </a:r>
            <a:r>
              <a:rPr lang="nl-NL" sz="2000" dirty="0" smtClean="0"/>
              <a:t> </a:t>
            </a:r>
            <a:r>
              <a:rPr lang="nl-NL" sz="2000" dirty="0" err="1" smtClean="0"/>
              <a:t>experiences</a:t>
            </a:r>
            <a:r>
              <a:rPr lang="nl-NL" sz="2000" dirty="0" smtClean="0"/>
              <a:t>, but we focus on </a:t>
            </a:r>
            <a:r>
              <a:rPr lang="nl-NL" sz="2000" dirty="0" err="1" smtClean="0"/>
              <a:t>specific</a:t>
            </a:r>
            <a:r>
              <a:rPr lang="nl-NL" sz="2000" dirty="0" smtClean="0"/>
              <a:t> </a:t>
            </a:r>
            <a:r>
              <a:rPr lang="nl-NL" sz="2000" dirty="0" err="1" smtClean="0"/>
              <a:t>indidents</a:t>
            </a:r>
            <a:r>
              <a:rPr lang="nl-NL" sz="2000" dirty="0" smtClean="0"/>
              <a:t> </a:t>
            </a:r>
            <a:r>
              <a:rPr lang="nl-NL" sz="2000" dirty="0" err="1" smtClean="0"/>
              <a:t>and</a:t>
            </a:r>
            <a:r>
              <a:rPr lang="nl-NL" sz="2000" dirty="0" smtClean="0"/>
              <a:t> </a:t>
            </a:r>
            <a:r>
              <a:rPr lang="nl-NL" sz="2000" dirty="0" err="1" smtClean="0"/>
              <a:t>behaviors</a:t>
            </a:r>
            <a:r>
              <a:rPr lang="nl-NL" sz="2000" dirty="0" smtClean="0"/>
              <a:t> of employees (Critical incident </a:t>
            </a:r>
            <a:r>
              <a:rPr lang="nl-NL" sz="2000" dirty="0" err="1" smtClean="0"/>
              <a:t>Technique</a:t>
            </a:r>
            <a:r>
              <a:rPr lang="nl-NL" sz="2000" dirty="0" smtClean="0"/>
              <a:t>).</a:t>
            </a:r>
          </a:p>
          <a:p>
            <a:pPr marL="0" indent="0">
              <a:buNone/>
            </a:pPr>
            <a:endParaRPr lang="nl-NL" sz="2000" dirty="0"/>
          </a:p>
        </p:txBody>
      </p:sp>
      <p:pic>
        <p:nvPicPr>
          <p:cNvPr id="6" name="Afbeelding 5"/>
          <p:cNvPicPr>
            <a:picLocks noChangeAspect="1"/>
          </p:cNvPicPr>
          <p:nvPr/>
        </p:nvPicPr>
        <p:blipFill>
          <a:blip r:embed="rId4"/>
          <a:stretch>
            <a:fillRect/>
          </a:stretch>
        </p:blipFill>
        <p:spPr>
          <a:xfrm>
            <a:off x="0" y="5206143"/>
            <a:ext cx="1135529" cy="575532"/>
          </a:xfrm>
          <a:prstGeom prst="rect">
            <a:avLst/>
          </a:prstGeom>
        </p:spPr>
      </p:pic>
    </p:spTree>
    <p:extLst>
      <p:ext uri="{BB962C8B-B14F-4D97-AF65-F5344CB8AC3E}">
        <p14:creationId xmlns:p14="http://schemas.microsoft.com/office/powerpoint/2010/main" xmlns="" val="1785944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HTH PowerPoint template 2013">
  <a:themeElements>
    <a:clrScheme name="HDH2">
      <a:dk1>
        <a:sysClr val="windowText" lastClr="000000"/>
      </a:dk1>
      <a:lt1>
        <a:sysClr val="window" lastClr="FFFFFF"/>
      </a:lt1>
      <a:dk2>
        <a:srgbClr val="004F8E"/>
      </a:dk2>
      <a:lt2>
        <a:srgbClr val="96B6E5"/>
      </a:lt2>
      <a:accent1>
        <a:srgbClr val="6595C2"/>
      </a:accent1>
      <a:accent2>
        <a:srgbClr val="E0675A"/>
      </a:accent2>
      <a:accent3>
        <a:srgbClr val="BCAD74"/>
      </a:accent3>
      <a:accent4>
        <a:srgbClr val="BF1A23"/>
      </a:accent4>
      <a:accent5>
        <a:srgbClr val="5B4E36"/>
      </a:accent5>
      <a:accent6>
        <a:srgbClr val="EAF1F9"/>
      </a:accent6>
      <a:hlink>
        <a:srgbClr val="BF1A23"/>
      </a:hlink>
      <a:folHlink>
        <a:srgbClr val="96B6E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HTH PowerPoint template 2013.potx</Template>
  <TotalTime>18570</TotalTime>
  <Words>984</Words>
  <Application>Microsoft Office PowerPoint</Application>
  <PresentationFormat>On-screen Show (4:3)</PresentationFormat>
  <Paragraphs>199</Paragraphs>
  <Slides>21</Slides>
  <Notes>18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HTH PowerPoint template 2013</vt:lpstr>
      <vt:lpstr>EUHOFA 2014  November 5th 2014, The Hague</vt:lpstr>
      <vt:lpstr>Program</vt:lpstr>
      <vt:lpstr>Hospitality and research</vt:lpstr>
      <vt:lpstr>Hospitableness and motivation</vt:lpstr>
      <vt:lpstr>Hospitableness and motivation</vt:lpstr>
      <vt:lpstr>What motivates hosts?</vt:lpstr>
      <vt:lpstr>What motivates hosts?</vt:lpstr>
      <vt:lpstr>What employee behaviors drive customer delight?</vt:lpstr>
      <vt:lpstr>Method</vt:lpstr>
      <vt:lpstr>Method (continued)</vt:lpstr>
      <vt:lpstr>Preliminary results</vt:lpstr>
      <vt:lpstr>From a framework to measurement</vt:lpstr>
      <vt:lpstr>Personality and service adaptive behavior</vt:lpstr>
      <vt:lpstr>What did we find?</vt:lpstr>
      <vt:lpstr>Who are chosen by HR managers?</vt:lpstr>
      <vt:lpstr>Slide 16</vt:lpstr>
      <vt:lpstr>Next steps in Research</vt:lpstr>
      <vt:lpstr>Worldcafe</vt:lpstr>
      <vt:lpstr>Worldcafe</vt:lpstr>
      <vt:lpstr>Slide 20</vt:lpstr>
      <vt:lpstr>Slide 21</vt:lpstr>
    </vt:vector>
  </TitlesOfParts>
  <Company>Haagsblauw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Jeroen Leupen</dc:creator>
  <cp:lastModifiedBy>Employee</cp:lastModifiedBy>
  <cp:revision>101</cp:revision>
  <dcterms:created xsi:type="dcterms:W3CDTF">2013-07-30T09:38:53Z</dcterms:created>
  <dcterms:modified xsi:type="dcterms:W3CDTF">2014-11-04T10:31:30Z</dcterms:modified>
</cp:coreProperties>
</file>