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257" r:id="rId2"/>
    <p:sldId id="444" r:id="rId3"/>
    <p:sldId id="445" r:id="rId4"/>
    <p:sldId id="446" r:id="rId5"/>
    <p:sldId id="447" r:id="rId6"/>
    <p:sldId id="449" r:id="rId7"/>
    <p:sldId id="417" r:id="rId8"/>
    <p:sldId id="426" r:id="rId9"/>
    <p:sldId id="427" r:id="rId10"/>
    <p:sldId id="428" r:id="rId11"/>
    <p:sldId id="429" r:id="rId12"/>
    <p:sldId id="451" r:id="rId13"/>
    <p:sldId id="452" r:id="rId14"/>
    <p:sldId id="453" r:id="rId15"/>
    <p:sldId id="454" r:id="rId16"/>
    <p:sldId id="455" r:id="rId17"/>
    <p:sldId id="456" r:id="rId18"/>
    <p:sldId id="457" r:id="rId19"/>
    <p:sldId id="460" r:id="rId20"/>
    <p:sldId id="458" r:id="rId21"/>
    <p:sldId id="459" r:id="rId22"/>
    <p:sldId id="430" r:id="rId23"/>
    <p:sldId id="431" r:id="rId24"/>
    <p:sldId id="440" r:id="rId25"/>
    <p:sldId id="433" r:id="rId26"/>
    <p:sldId id="322" r:id="rId27"/>
    <p:sldId id="335" r:id="rId28"/>
    <p:sldId id="323" r:id="rId29"/>
    <p:sldId id="324" r:id="rId30"/>
    <p:sldId id="327" r:id="rId31"/>
    <p:sldId id="328" r:id="rId32"/>
    <p:sldId id="441" r:id="rId33"/>
    <p:sldId id="442" r:id="rId34"/>
    <p:sldId id="443" r:id="rId35"/>
    <p:sldId id="342" r:id="rId36"/>
    <p:sldId id="330" r:id="rId37"/>
    <p:sldId id="272" r:id="rId38"/>
    <p:sldId id="331" r:id="rId39"/>
    <p:sldId id="343" r:id="rId40"/>
    <p:sldId id="332" r:id="rId41"/>
    <p:sldId id="288" r:id="rId42"/>
    <p:sldId id="334" r:id="rId43"/>
    <p:sldId id="333" r:id="rId44"/>
    <p:sldId id="273" r:id="rId45"/>
    <p:sldId id="393" r:id="rId46"/>
    <p:sldId id="394" r:id="rId47"/>
    <p:sldId id="395" r:id="rId48"/>
    <p:sldId id="396" r:id="rId49"/>
    <p:sldId id="397" r:id="rId50"/>
    <p:sldId id="398" r:id="rId51"/>
    <p:sldId id="399" r:id="rId52"/>
    <p:sldId id="280" r:id="rId53"/>
    <p:sldId id="278" r:id="rId54"/>
    <p:sldId id="392" r:id="rId55"/>
    <p:sldId id="271" r:id="rId56"/>
    <p:sldId id="270" r:id="rId57"/>
    <p:sldId id="289" r:id="rId58"/>
    <p:sldId id="279" r:id="rId59"/>
    <p:sldId id="282" r:id="rId60"/>
    <p:sldId id="267" r:id="rId61"/>
    <p:sldId id="300" r:id="rId62"/>
    <p:sldId id="298" r:id="rId63"/>
    <p:sldId id="281" r:id="rId64"/>
    <p:sldId id="284" r:id="rId65"/>
    <p:sldId id="291" r:id="rId66"/>
    <p:sldId id="290" r:id="rId67"/>
    <p:sldId id="283" r:id="rId68"/>
    <p:sldId id="286" r:id="rId69"/>
    <p:sldId id="277" r:id="rId70"/>
    <p:sldId id="274" r:id="rId71"/>
    <p:sldId id="275" r:id="rId72"/>
    <p:sldId id="276" r:id="rId73"/>
    <p:sldId id="450" r:id="rId74"/>
    <p:sldId id="296" r:id="rId75"/>
    <p:sldId id="435" r:id="rId76"/>
    <p:sldId id="436" r:id="rId77"/>
    <p:sldId id="437" r:id="rId78"/>
    <p:sldId id="434" r:id="rId79"/>
    <p:sldId id="448" r:id="rId80"/>
    <p:sldId id="387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622D9-DC85-4446-B547-DA57477172D3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4595E-2CA0-B04A-9A57-9DCC3190D90A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8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fld id="{372417EE-CD0E-A24C-A60B-2E208629533F}" type="slidenum">
              <a:rPr lang="en-US" sz="1200">
                <a:latin typeface="Arial" charset="0"/>
              </a:rPr>
              <a:pPr algn="r" eaLnBrk="1" hangingPunct="1"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mtClean="0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DA836A3-CED4-104D-9650-2A6E3A305A0B}" type="slidenum">
              <a:rPr lang="en-GB" sz="1200"/>
              <a:pPr eaLnBrk="1" hangingPunct="1"/>
              <a:t>26</a:t>
            </a:fld>
            <a:endParaRPr lang="en-GB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mtClean="0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mtClean="0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mtClean="0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8648F9E3-3BF1-D649-B84C-1736AC44E579}" type="slidenum">
              <a:rPr lang="en-GB"/>
              <a:pPr eaLnBrk="1" hangingPunct="1"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401" tIns="42200" rIns="84401" bIns="42200" anchor="b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fld id="{70873208-DE71-E547-9F2D-2012489AC01C}" type="slidenum">
              <a:rPr lang="en-US" sz="1100"/>
              <a:pPr algn="r" eaLnBrk="1" hangingPunct="1"/>
              <a:t>31</a:t>
            </a:fld>
            <a:endParaRPr lang="en-US" sz="11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92A0845-F307-E245-9BD8-E0372C8E8AA1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>
              <a:latin typeface="Arial" charset="0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A4775CE9-11B4-9649-962C-769ED2C8BA8E}" type="slidenum">
              <a:rPr lang="nl-NL" sz="1200">
                <a:latin typeface="Arial" charset="0"/>
              </a:rPr>
              <a:pPr eaLnBrk="1" hangingPunct="1"/>
              <a:t>33</a:t>
            </a:fld>
            <a:endParaRPr lang="nl-NL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trends and future trends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595E-2CA0-B04A-9A57-9DCC3190D90A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10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trends and future trends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595E-2CA0-B04A-9A57-9DCC3190D90A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10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trends and future trends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595E-2CA0-B04A-9A57-9DCC3190D90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10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mtClean="0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Industrial  -&gt; technology  -&gt;</a:t>
            </a:r>
            <a:r>
              <a:rPr lang="en-US" baseline="0" dirty="0" smtClean="0"/>
              <a:t> service  -&gt; experience economy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595E-2CA0-B04A-9A57-9DCC3190D90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87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Guest centric  -&gt; started with a blank piece of paper and chose niche market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595E-2CA0-B04A-9A57-9DCC3190D90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1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n-cs"/>
              </a:rPr>
              <a:t>Dare to change your business structure and processes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3A16DF7C-CF48-EB41-8265-70C4AE16F9A4}" type="slidenum">
              <a:rPr lang="en-GB"/>
              <a:pPr eaLnBrk="1" hangingPunct="1"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100% enabled and in charge  -&gt; guest satisfaction guaranteed  -&gt; incentivized / </a:t>
            </a:r>
            <a:r>
              <a:rPr lang="en-US" dirty="0" err="1" smtClean="0"/>
              <a:t>ReviewPro</a:t>
            </a:r>
            <a:r>
              <a:rPr lang="en-US" baseline="0" dirty="0" smtClean="0"/>
              <a:t> GRI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595E-2CA0-B04A-9A57-9DCC3190D90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mtClean="0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fld id="{372417EE-CD0E-A24C-A60B-2E208629533F}" type="slidenum">
              <a:rPr lang="en-US" sz="1200">
                <a:latin typeface="Arial" charset="0"/>
              </a:rPr>
              <a:pPr algn="r" eaLnBrk="1" hangingPunct="1"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mtClean="0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AEBA-7C6A-3C49-8C7D-9930F9F2C997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4271F-5E92-D440-B9A4-68CFF037014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41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AEBA-7C6A-3C49-8C7D-9930F9F2C997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4271F-5E92-D440-B9A4-68CFF037014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3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AEBA-7C6A-3C49-8C7D-9930F9F2C997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4271F-5E92-D440-B9A4-68CFF037014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5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AEBA-7C6A-3C49-8C7D-9930F9F2C997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4271F-5E92-D440-B9A4-68CFF037014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2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AEBA-7C6A-3C49-8C7D-9930F9F2C997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4271F-5E92-D440-B9A4-68CFF037014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3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AEBA-7C6A-3C49-8C7D-9930F9F2C997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4271F-5E92-D440-B9A4-68CFF037014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09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AEBA-7C6A-3C49-8C7D-9930F9F2C997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4271F-5E92-D440-B9A4-68CFF037014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1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AEBA-7C6A-3C49-8C7D-9930F9F2C997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4271F-5E92-D440-B9A4-68CFF037014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59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AEBA-7C6A-3C49-8C7D-9930F9F2C997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4271F-5E92-D440-B9A4-68CFF037014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55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AEBA-7C6A-3C49-8C7D-9930F9F2C997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4271F-5E92-D440-B9A4-68CFF037014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32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AEBA-7C6A-3C49-8C7D-9930F9F2C997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4271F-5E92-D440-B9A4-68CFF037014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1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3AEBA-7C6A-3C49-8C7D-9930F9F2C997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4271F-5E92-D440-B9A4-68CFF037014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49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3839766" cy="1714500"/>
          </a:xfrm>
        </p:spPr>
        <p:txBody>
          <a:bodyPr rIns="387177"/>
          <a:lstStyle/>
          <a:p>
            <a:pPr algn="just" eaLnBrk="1" hangingPunct="1"/>
            <a:r>
              <a:rPr lang="en-US" sz="2500" dirty="0">
                <a:solidFill>
                  <a:srgbClr val="E5053A"/>
                </a:solidFill>
                <a:latin typeface="Chalet NewYorkNineteenSixty" charset="0"/>
                <a:ea typeface="ヒラギノ角ゴ ProN W3" charset="0"/>
                <a:cs typeface="Chalet NewYorkNineteenSixty" charset="0"/>
                <a:sym typeface="Chalet NewYorkNineteenSixty" charset="0"/>
              </a:rPr>
              <a:t>citizenM says: </a:t>
            </a:r>
            <a:r>
              <a:rPr lang="en-US" sz="2500" dirty="0">
                <a:latin typeface="Chalet NewYorkNineteenSixty" charset="0"/>
                <a:ea typeface="ヒラギノ角ゴ ProN W3" charset="0"/>
                <a:cs typeface="Chalet NewYorkNineteenSixty" charset="0"/>
                <a:sym typeface="Chalet NewYorkNineteenSixty" charset="0"/>
              </a:rPr>
              <a:t>hello!</a:t>
            </a:r>
            <a:endParaRPr lang="en-US" sz="2500" dirty="0">
              <a:latin typeface="Chalet NewYorkNineteenSixty" charset="0"/>
              <a:ea typeface="ヒラギノ角ゴ ProN W6" charset="0"/>
              <a:cs typeface="ヒラギノ角ゴ ProN W6" charset="0"/>
              <a:sym typeface="Chalet NewYorkNineteenSixty" charset="0"/>
            </a:endParaRPr>
          </a:p>
        </p:txBody>
      </p:sp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3337" y="4137794"/>
            <a:ext cx="1920999" cy="256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436097" y="2503866"/>
            <a:ext cx="4738174" cy="197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algn="ctr"/>
            <a:r>
              <a:rPr lang="en-US" sz="3100" dirty="0" smtClean="0">
                <a:latin typeface="Chalet NewYorkNineteenSixty" charset="0"/>
                <a:ea typeface="ヒラギノ角ゴ ProN W3" charset="0"/>
                <a:cs typeface="Chalet NewYorkNineteenSixty" charset="0"/>
              </a:rPr>
              <a:t>”hotel school educators”</a:t>
            </a:r>
            <a:endParaRPr lang="en-US" altLang="ja-JP" sz="3100" dirty="0">
              <a:latin typeface="Chalet NewYorkNineteenSixty" charset="0"/>
              <a:ea typeface="ヒラギノ角ゴ ProN W3" charset="0"/>
              <a:cs typeface="Chalet NewYorkNineteenSixty" charset="0"/>
            </a:endParaRPr>
          </a:p>
          <a:p>
            <a:pPr algn="ctr"/>
            <a:endParaRPr lang="en-US" sz="3100" dirty="0"/>
          </a:p>
          <a:p>
            <a:pPr algn="ctr"/>
            <a:r>
              <a:rPr lang="en-US" sz="31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November 3</a:t>
            </a:r>
            <a:r>
              <a:rPr lang="en-US" sz="3100" baseline="300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rd</a:t>
            </a:r>
            <a:r>
              <a:rPr lang="en-US" sz="31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  2014</a:t>
            </a:r>
          </a:p>
          <a:p>
            <a:pPr algn="ctr"/>
            <a:r>
              <a:rPr lang="en-US" sz="31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 </a:t>
            </a:r>
            <a:r>
              <a:rPr lang="en-US" sz="31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6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" y="236637"/>
            <a:ext cx="6179344" cy="617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4"/>
          <p:cNvSpPr>
            <a:spLocks/>
          </p:cNvSpPr>
          <p:nvPr/>
        </p:nvSpPr>
        <p:spPr bwMode="auto">
          <a:xfrm>
            <a:off x="7001991" y="186079"/>
            <a:ext cx="1506648" cy="76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87177" bIns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7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new luxury</a:t>
            </a:r>
          </a:p>
          <a:p>
            <a:pPr algn="l">
              <a:lnSpc>
                <a:spcPct val="150000"/>
              </a:lnSpc>
            </a:pPr>
            <a:endParaRPr lang="en-US" sz="1700" dirty="0">
              <a:solidFill>
                <a:srgbClr val="E5053A"/>
              </a:solidFill>
              <a:latin typeface="Chalet NewYorkNineteenSixty" charset="0"/>
              <a:cs typeface="Chalet NewYorkNineteenSixty" charset="0"/>
              <a:sym typeface="Chalet NewYorkNineteenSixty" charset="0"/>
            </a:endParaRP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7045523" y="4681389"/>
            <a:ext cx="2143125" cy="193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designer jeans</a:t>
            </a:r>
          </a:p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cheap t-shirt</a:t>
            </a:r>
          </a:p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expensive watch</a:t>
            </a:r>
          </a:p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drink champagne</a:t>
            </a:r>
          </a:p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public transport</a:t>
            </a:r>
          </a:p>
          <a:p>
            <a:pPr algn="l">
              <a:lnSpc>
                <a:spcPct val="150000"/>
              </a:lnSpc>
            </a:pPr>
            <a:endParaRPr lang="en-US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</p:txBody>
      </p:sp>
      <p:sp>
        <p:nvSpPr>
          <p:cNvPr id="10" name="Rectangle 4"/>
          <p:cNvSpPr>
            <a:spLocks/>
          </p:cNvSpPr>
          <p:nvPr/>
        </p:nvSpPr>
        <p:spPr bwMode="auto">
          <a:xfrm>
            <a:off x="7080127" y="3631034"/>
            <a:ext cx="2149822" cy="75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87177" bIns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7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new marketing -&gt;</a:t>
            </a:r>
          </a:p>
          <a:p>
            <a:pPr algn="l">
              <a:lnSpc>
                <a:spcPct val="150000"/>
              </a:lnSpc>
            </a:pPr>
            <a:r>
              <a:rPr lang="en-US" sz="17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“lifestyle”</a:t>
            </a: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7036594" y="1187649"/>
            <a:ext cx="2143125" cy="193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open laptop</a:t>
            </a:r>
          </a:p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instant </a:t>
            </a:r>
            <a:r>
              <a:rPr lang="en-US" sz="1700" dirty="0" smtClean="0">
                <a:latin typeface="Chalet NewYorkNineteenSixty" charset="0"/>
                <a:cs typeface="Chalet NewYorkNineteenSixty" charset="0"/>
                <a:sym typeface="Chalet NewYorkNineteenSixty" charset="0"/>
              </a:rPr>
              <a:t>Wi-Fi</a:t>
            </a:r>
            <a:endParaRPr lang="en-US" sz="1700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high speed</a:t>
            </a:r>
          </a:p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and free +</a:t>
            </a:r>
          </a:p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free </a:t>
            </a:r>
            <a:r>
              <a:rPr lang="en-US" sz="1700" dirty="0" err="1">
                <a:latin typeface="Chalet NewYorkNineteenSixty" charset="0"/>
                <a:cs typeface="Chalet NewYorkNineteenSixty" charset="0"/>
                <a:sym typeface="Chalet NewYorkNineteenSixty" charset="0"/>
              </a:rPr>
              <a:t>vod</a:t>
            </a: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 +</a:t>
            </a:r>
          </a:p>
          <a:p>
            <a:pPr algn="l">
              <a:lnSpc>
                <a:spcPct val="150000"/>
              </a:lnSpc>
            </a:pPr>
            <a:r>
              <a:rPr lang="en-US" sz="1700" dirty="0" smtClean="0">
                <a:latin typeface="Chalet NewYorkNineteenSixty" charset="0"/>
                <a:cs typeface="Chalet NewYorkNineteenSixty" charset="0"/>
                <a:sym typeface="Chalet NewYorkNineteenSixty" charset="0"/>
              </a:rPr>
              <a:t>Skype </a:t>
            </a: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phone rates</a:t>
            </a:r>
          </a:p>
          <a:p>
            <a:pPr algn="l">
              <a:lnSpc>
                <a:spcPct val="150000"/>
              </a:lnSpc>
            </a:pPr>
            <a:endParaRPr lang="en-US" sz="1700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  <a:p>
            <a:pPr algn="l">
              <a:lnSpc>
                <a:spcPct val="150000"/>
              </a:lnSpc>
            </a:pPr>
            <a:endParaRPr lang="en-US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6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8926" y="769260"/>
            <a:ext cx="4450319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00" dirty="0" smtClean="0">
                <a:latin typeface="Chalet NewYorkNineteenSixty" charset="0"/>
                <a:ea typeface="ヒラギノ角ゴ ProN W3" charset="0"/>
                <a:cs typeface="Chalet NewYorkNineteenSixty" charset="0"/>
              </a:rPr>
              <a:t>“service economy”</a:t>
            </a:r>
          </a:p>
          <a:p>
            <a:pPr algn="ctr"/>
            <a:r>
              <a:rPr lang="en-US" sz="3100" dirty="0" smtClean="0">
                <a:latin typeface="Chalet NewYorkNineteenSixty" charset="0"/>
                <a:ea typeface="ヒラギノ角ゴ ProN W3" charset="0"/>
                <a:cs typeface="Chalet NewYorkNineteenSixty" charset="0"/>
              </a:rPr>
              <a:t>to</a:t>
            </a:r>
            <a:endParaRPr lang="en-US" sz="3100" dirty="0">
              <a:latin typeface="Chalet NewYorkNineteenSixty" charset="0"/>
              <a:ea typeface="ヒラギノ角ゴ ProN W3" charset="0"/>
              <a:cs typeface="Chalet NewYorkNineteenSixty" charset="0"/>
            </a:endParaRPr>
          </a:p>
          <a:p>
            <a:pPr algn="ctr"/>
            <a:r>
              <a:rPr lang="en-US" sz="3100" dirty="0" smtClean="0">
                <a:latin typeface="Chalet NewYorkNineteenSixty" charset="0"/>
                <a:ea typeface="ヒラギノ角ゴ ProN W3" charset="0"/>
                <a:cs typeface="Chalet NewYorkNineteenSixty" charset="0"/>
              </a:rPr>
              <a:t>“experience economy”</a:t>
            </a:r>
          </a:p>
          <a:p>
            <a:pPr algn="ctr"/>
            <a:endParaRPr lang="en-US" sz="2400" dirty="0">
              <a:latin typeface="Chalet NewYorkNineteenSixty" charset="0"/>
              <a:ea typeface="ヒラギノ角ゴ ProN W3" charset="0"/>
              <a:cs typeface="Chalet NewYorkNineteenSixty" charset="0"/>
            </a:endParaRPr>
          </a:p>
          <a:p>
            <a:pPr algn="ctr"/>
            <a:endParaRPr lang="en-US" sz="3100" dirty="0" smtClean="0">
              <a:latin typeface="Chalet NewYorkNineteenSixty" charset="0"/>
              <a:ea typeface="ヒラギノ角ゴ ProN W3" charset="0"/>
              <a:cs typeface="Chalet NewYorkNineteenSixty" charset="0"/>
            </a:endParaRPr>
          </a:p>
          <a:p>
            <a:r>
              <a:rPr lang="en-US" sz="3100" dirty="0" smtClean="0">
                <a:latin typeface="Chalet NewYorkNineteenSixty" charset="0"/>
                <a:ea typeface="ヒラギノ角ゴ ProN W3" charset="0"/>
                <a:cs typeface="Chalet NewYorkNineteenSixty" charset="0"/>
              </a:rPr>
              <a:t> </a:t>
            </a:r>
            <a:endParaRPr lang="en-US" sz="3100" dirty="0">
              <a:latin typeface="Chalet NewYorkNineteenSixty" charset="0"/>
              <a:ea typeface="ヒラギノ角ゴ ProN W3" charset="0"/>
              <a:cs typeface="Chalet NewYork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5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3223617" y="383977"/>
            <a:ext cx="2687836" cy="1544836"/>
          </a:xfrm>
          <a:prstGeom prst="rect">
            <a:avLst/>
          </a:prstGeom>
          <a:solidFill>
            <a:srgbClr val="E5053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500" dirty="0" err="1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personalised</a:t>
            </a:r>
            <a:endParaRPr lang="en-US" sz="25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algn="ctr"/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vs.</a:t>
            </a:r>
          </a:p>
          <a:p>
            <a:pPr algn="ctr"/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human</a:t>
            </a:r>
          </a:p>
          <a:p>
            <a:pPr algn="ctr"/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service</a:t>
            </a:r>
          </a:p>
        </p:txBody>
      </p:sp>
      <p:sp>
        <p:nvSpPr>
          <p:cNvPr id="24578" name="Rectangle 2"/>
          <p:cNvSpPr>
            <a:spLocks/>
          </p:cNvSpPr>
          <p:nvPr/>
        </p:nvSpPr>
        <p:spPr bwMode="auto">
          <a:xfrm>
            <a:off x="1079376" y="2187773"/>
            <a:ext cx="3259336" cy="183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40000"/>
              </a:lnSpc>
            </a:pPr>
            <a:r>
              <a:rPr lang="en-US">
                <a:solidFill>
                  <a:srgbClr val="E5053A"/>
                </a:solidFill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personalised service</a:t>
            </a:r>
          </a:p>
          <a:p>
            <a:pPr algn="l">
              <a:lnSpc>
                <a:spcPct val="140000"/>
              </a:lnSpc>
            </a:pPr>
            <a:endParaRPr lang="en-US">
              <a:solidFill>
                <a:srgbClr val="E5053A"/>
              </a:solidFill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algn="l">
              <a:lnSpc>
                <a:spcPct val="140000"/>
              </a:lnSpc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scripted</a:t>
            </a:r>
          </a:p>
          <a:p>
            <a:pPr algn="l">
              <a:lnSpc>
                <a:spcPct val="140000"/>
              </a:lnSpc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quality measured</a:t>
            </a:r>
          </a:p>
          <a:p>
            <a:pPr algn="l">
              <a:lnSpc>
                <a:spcPct val="140000"/>
              </a:lnSpc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standardised?</a:t>
            </a:r>
          </a:p>
          <a:p>
            <a:pPr algn="l">
              <a:lnSpc>
                <a:spcPct val="140000"/>
              </a:lnSpc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central controlled / trained</a:t>
            </a:r>
          </a:p>
        </p:txBody>
      </p:sp>
      <p:sp>
        <p:nvSpPr>
          <p:cNvPr id="24579" name="Rectangle 3"/>
          <p:cNvSpPr>
            <a:spLocks/>
          </p:cNvSpPr>
          <p:nvPr/>
        </p:nvSpPr>
        <p:spPr bwMode="auto">
          <a:xfrm>
            <a:off x="5063133" y="2381994"/>
            <a:ext cx="2982516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40000"/>
              </a:lnSpc>
            </a:pPr>
            <a:r>
              <a:rPr lang="en-US">
                <a:solidFill>
                  <a:srgbClr val="E5053A"/>
                </a:solidFill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human service</a:t>
            </a:r>
          </a:p>
          <a:p>
            <a:pPr algn="l">
              <a:lnSpc>
                <a:spcPct val="140000"/>
              </a:lnSpc>
            </a:pPr>
            <a:endParaRPr lang="en-US">
              <a:solidFill>
                <a:srgbClr val="E5053A"/>
              </a:solidFill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algn="l">
              <a:lnSpc>
                <a:spcPct val="140000"/>
              </a:lnSpc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away from mass travel</a:t>
            </a:r>
          </a:p>
          <a:p>
            <a:pPr algn="l">
              <a:lnSpc>
                <a:spcPct val="140000"/>
              </a:lnSpc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genuine friendliness</a:t>
            </a:r>
          </a:p>
          <a:p>
            <a:pPr algn="l">
              <a:lnSpc>
                <a:spcPct val="140000"/>
              </a:lnSpc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smile</a:t>
            </a:r>
          </a:p>
          <a:p>
            <a:pPr algn="l">
              <a:lnSpc>
                <a:spcPct val="140000"/>
              </a:lnSpc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guest satisfaction</a:t>
            </a:r>
          </a:p>
          <a:p>
            <a:pPr algn="l">
              <a:lnSpc>
                <a:spcPct val="140000"/>
              </a:lnSpc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incentive</a:t>
            </a:r>
          </a:p>
          <a:p>
            <a:pPr algn="l">
              <a:lnSpc>
                <a:spcPct val="140000"/>
              </a:lnSpc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trusting individual staff</a:t>
            </a:r>
          </a:p>
          <a:p>
            <a:pPr algn="l">
              <a:lnSpc>
                <a:spcPct val="140000"/>
              </a:lnSpc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contribution</a:t>
            </a:r>
          </a:p>
          <a:p>
            <a:pPr algn="l">
              <a:lnSpc>
                <a:spcPct val="140000"/>
              </a:lnSpc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tripadvisor results</a:t>
            </a:r>
          </a:p>
        </p:txBody>
      </p:sp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685" y="4451449"/>
            <a:ext cx="3396630" cy="211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3916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 animBg="1" autoUpdateAnimBg="0"/>
      <p:bldP spid="24578" grpId="0" autoUpdateAnimBg="0"/>
      <p:bldP spid="2457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/>
          </p:cNvSpPr>
          <p:nvPr/>
        </p:nvSpPr>
        <p:spPr bwMode="auto">
          <a:xfrm>
            <a:off x="1794867" y="2812852"/>
            <a:ext cx="2294930" cy="1232297"/>
          </a:xfrm>
          <a:prstGeom prst="rect">
            <a:avLst/>
          </a:prstGeom>
          <a:solidFill>
            <a:srgbClr val="E5053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50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company</a:t>
            </a:r>
          </a:p>
          <a:p>
            <a:r>
              <a:rPr lang="en-US" sz="250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culture</a:t>
            </a:r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5124525" y="2500313"/>
            <a:ext cx="3700239" cy="184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196446" indent="-178587"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guest centric</a:t>
            </a:r>
          </a:p>
          <a:p>
            <a:pPr marL="196446" indent="-178587">
              <a:buSzPct val="75000"/>
              <a:buFont typeface="Chalet NewYorkNineteenSixty" charset="0"/>
              <a:buChar char="•"/>
            </a:pPr>
            <a:endParaRPr lang="en-US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marL="196446" indent="-178587"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intended experience</a:t>
            </a:r>
          </a:p>
          <a:p>
            <a:pPr marL="196446" indent="-178587">
              <a:buSzPct val="75000"/>
              <a:buFont typeface="Chalet NewYorkNineteenSixty" charset="0"/>
              <a:buChar char="•"/>
            </a:pPr>
            <a:endParaRPr lang="en-US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marL="196446" indent="-178587"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individual -&gt; environment</a:t>
            </a:r>
          </a:p>
          <a:p>
            <a:pPr marL="196446" indent="-178587">
              <a:buSzPct val="75000"/>
              <a:buFont typeface="Chalet NewYorkNineteenSixty" charset="0"/>
              <a:buChar char="•"/>
            </a:pPr>
            <a:endParaRPr lang="en-US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marL="196446" indent="-178587"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management style -&gt; manager</a:t>
            </a:r>
          </a:p>
          <a:p>
            <a:pPr marL="196446" indent="-178587">
              <a:buSzPct val="75000"/>
              <a:buFont typeface="Chalet NewYorkNineteenSixty" charset="0"/>
              <a:buChar char="•"/>
            </a:pPr>
            <a:endParaRPr lang="en-US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marL="196446" indent="-178587">
              <a:buSzPct val="75000"/>
              <a:buFont typeface="Chalet NewYorkNineteenSixty" charset="0"/>
              <a:buChar char="•"/>
            </a:pPr>
            <a:r>
              <a:rPr lang="en-US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culture = stability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1753568" y="4684738"/>
            <a:ext cx="4641205" cy="1377404"/>
          </a:xfrm>
        </p:spPr>
        <p:txBody>
          <a:bodyPr rIns="387177"/>
          <a:lstStyle/>
          <a:p>
            <a:pPr algn="just" eaLnBrk="1" hangingPunct="1"/>
            <a:r>
              <a:rPr lang="en-US" sz="2500">
                <a:solidFill>
                  <a:srgbClr val="E5053A"/>
                </a:solidFill>
                <a:latin typeface="Chalet NewYorkNineteenSixty" charset="0"/>
                <a:ea typeface="ヒラギノ角ゴ ProN W3" charset="0"/>
                <a:cs typeface="Chalet NewYorkNineteenSixty" charset="0"/>
                <a:sym typeface="Chalet NewYorkNineteenSixty" charset="0"/>
              </a:rPr>
              <a:t>reversed thinking process</a:t>
            </a:r>
            <a:endParaRPr lang="en-US" sz="2500">
              <a:solidFill>
                <a:srgbClr val="E5053A"/>
              </a:solidFill>
              <a:latin typeface="Chalet NewYorkNineteenSixty" charset="0"/>
              <a:ea typeface="ヒラギノ角ゴ ProN W6" charset="0"/>
              <a:cs typeface="ヒラギノ角ゴ ProN W6" charset="0"/>
              <a:sym typeface="Chalet NewYork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373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 animBg="1" autoUpdateAnimBg="0"/>
      <p:bldP spid="25602" grpId="0" autoUpdateAnimBg="0"/>
      <p:bldP spid="2560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/>
          </p:cNvSpPr>
          <p:nvPr/>
        </p:nvSpPr>
        <p:spPr bwMode="auto">
          <a:xfrm>
            <a:off x="1838400" y="947663"/>
            <a:ext cx="5857875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74198" bIns="0"/>
          <a:lstStyle/>
          <a:p>
            <a:pPr marL="320052" indent="-320052">
              <a:defRPr/>
            </a:pPr>
            <a:r>
              <a:rPr lang="en-US" sz="3100" dirty="0">
                <a:solidFill>
                  <a:srgbClr val="E5053A"/>
                </a:solidFill>
                <a:latin typeface="Chalet NewYorkNineteenSixty" charset="0"/>
                <a:ea typeface="+mj-ea"/>
                <a:cs typeface="Chalet NewYorkNineteenSixty" charset="0"/>
              </a:rPr>
              <a:t>I mean really guest centric…</a:t>
            </a:r>
          </a:p>
          <a:p>
            <a:pPr algn="just">
              <a:lnSpc>
                <a:spcPct val="130000"/>
              </a:lnSpc>
              <a:defRPr/>
            </a:pPr>
            <a:endParaRPr lang="en-US" sz="2500" dirty="0">
              <a:solidFill>
                <a:srgbClr val="E5053A"/>
              </a:solidFill>
              <a:latin typeface="Chalet NewYorkNineteenSixty" charset="0"/>
              <a:ea typeface="+mj-ea"/>
              <a:cs typeface="Chalet NewYorkNineteenSixty" charset="0"/>
            </a:endParaRPr>
          </a:p>
        </p:txBody>
      </p:sp>
      <p:sp>
        <p:nvSpPr>
          <p:cNvPr id="31747" name="Isosceles Triangle 1"/>
          <p:cNvSpPr>
            <a:spLocks noChangeArrowheads="1"/>
          </p:cNvSpPr>
          <p:nvPr/>
        </p:nvSpPr>
        <p:spPr bwMode="auto">
          <a:xfrm>
            <a:off x="471041" y="3023816"/>
            <a:ext cx="4252764" cy="3240360"/>
          </a:xfrm>
          <a:prstGeom prst="triangle">
            <a:avLst>
              <a:gd name="adj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8675" name="Straight Connector 6"/>
          <p:cNvCxnSpPr>
            <a:cxnSpLocks noChangeShapeType="1"/>
          </p:cNvCxnSpPr>
          <p:nvPr/>
        </p:nvCxnSpPr>
        <p:spPr bwMode="auto">
          <a:xfrm>
            <a:off x="824881" y="5758533"/>
            <a:ext cx="359531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76" name="Straight Connector 10"/>
          <p:cNvCxnSpPr>
            <a:cxnSpLocks noChangeShapeType="1"/>
          </p:cNvCxnSpPr>
          <p:nvPr/>
        </p:nvCxnSpPr>
        <p:spPr bwMode="auto">
          <a:xfrm>
            <a:off x="1433215" y="4846588"/>
            <a:ext cx="2328416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77" name="Straight Connector 11"/>
          <p:cNvCxnSpPr>
            <a:cxnSpLocks noChangeShapeType="1"/>
          </p:cNvCxnSpPr>
          <p:nvPr/>
        </p:nvCxnSpPr>
        <p:spPr bwMode="auto">
          <a:xfrm>
            <a:off x="1938859" y="4036219"/>
            <a:ext cx="1317129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78" name="Straight Connector 12"/>
          <p:cNvCxnSpPr>
            <a:cxnSpLocks noChangeShapeType="1"/>
          </p:cNvCxnSpPr>
          <p:nvPr/>
        </p:nvCxnSpPr>
        <p:spPr bwMode="auto">
          <a:xfrm flipV="1">
            <a:off x="1078260" y="5302002"/>
            <a:ext cx="298698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6" name="Isosceles Triangle 15"/>
          <p:cNvSpPr>
            <a:spLocks noChangeArrowheads="1"/>
          </p:cNvSpPr>
          <p:nvPr/>
        </p:nvSpPr>
        <p:spPr bwMode="auto">
          <a:xfrm rot="10800000">
            <a:off x="4572000" y="3023816"/>
            <a:ext cx="4151189" cy="3190131"/>
          </a:xfrm>
          <a:prstGeom prst="triangle">
            <a:avLst>
              <a:gd name="adj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flipV="1">
            <a:off x="6039818" y="5251773"/>
            <a:ext cx="1215553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flipV="1">
            <a:off x="5179219" y="3935760"/>
            <a:ext cx="298809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>
            <a:off x="5482828" y="4441404"/>
            <a:ext cx="2329533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flipV="1">
            <a:off x="4926955" y="3530576"/>
            <a:ext cx="344239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0205" y="2213447"/>
            <a:ext cx="1166440" cy="5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r>
              <a:rPr lang="en-US" sz="3100">
                <a:latin typeface="Chalet NewYorkNineteenSixty" charset="0"/>
                <a:ea typeface="ＭＳ Ｐゴシック" charset="0"/>
                <a:cs typeface="ＭＳ Ｐゴシック" charset="0"/>
              </a:rPr>
              <a:t>guest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039818" y="2213447"/>
            <a:ext cx="1167557" cy="5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r>
              <a:rPr lang="en-US" sz="3100">
                <a:latin typeface="Chalet NewYorkNineteenSixty" charset="0"/>
                <a:ea typeface="ＭＳ Ｐゴシック" charset="0"/>
                <a:cs typeface="ＭＳ Ｐゴシック" charset="0"/>
              </a:rPr>
              <a:t>guest</a:t>
            </a:r>
          </a:p>
        </p:txBody>
      </p:sp>
      <p:sp>
        <p:nvSpPr>
          <p:cNvPr id="31759" name="TextBox 22"/>
          <p:cNvSpPr txBox="1">
            <a:spLocks noChangeArrowheads="1"/>
          </p:cNvSpPr>
          <p:nvPr/>
        </p:nvSpPr>
        <p:spPr bwMode="auto">
          <a:xfrm>
            <a:off x="1875390" y="5745138"/>
            <a:ext cx="1348120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800" dirty="0"/>
              <a:t>line staff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635749" y="2922241"/>
            <a:ext cx="1848257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800" dirty="0"/>
              <a:t>ambassador</a:t>
            </a:r>
          </a:p>
        </p:txBody>
      </p:sp>
      <p:sp>
        <p:nvSpPr>
          <p:cNvPr id="31761" name="TextBox 23"/>
          <p:cNvSpPr txBox="1">
            <a:spLocks noChangeArrowheads="1"/>
          </p:cNvSpPr>
          <p:nvPr/>
        </p:nvSpPr>
        <p:spPr bwMode="auto">
          <a:xfrm>
            <a:off x="1483445" y="5251773"/>
            <a:ext cx="2009709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800" dirty="0"/>
              <a:t>division head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549913" y="3429000"/>
            <a:ext cx="2117561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800" dirty="0" smtClean="0"/>
              <a:t>mngr. on duty</a:t>
            </a:r>
            <a:endParaRPr lang="en-US" sz="2800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736209" y="3872136"/>
            <a:ext cx="1732841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800" dirty="0"/>
              <a:t>hotel </a:t>
            </a:r>
            <a:r>
              <a:rPr lang="en-US" sz="2800" dirty="0" err="1"/>
              <a:t>mngr</a:t>
            </a:r>
            <a:endParaRPr lang="en-US" sz="2800" dirty="0"/>
          </a:p>
        </p:txBody>
      </p:sp>
      <p:sp>
        <p:nvSpPr>
          <p:cNvPr id="31764" name="TextBox 28"/>
          <p:cNvSpPr txBox="1">
            <a:spLocks noChangeArrowheads="1"/>
          </p:cNvSpPr>
          <p:nvPr/>
        </p:nvSpPr>
        <p:spPr bwMode="auto">
          <a:xfrm flipH="1">
            <a:off x="1238995" y="4782964"/>
            <a:ext cx="2725787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800" dirty="0"/>
              <a:t>hotel </a:t>
            </a:r>
            <a:r>
              <a:rPr lang="en-US" sz="2800" dirty="0" err="1"/>
              <a:t>mngr</a:t>
            </a:r>
            <a:endParaRPr lang="en-US" sz="2800" dirty="0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968652" y="4328666"/>
            <a:ext cx="1273680" cy="9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800" dirty="0" smtClean="0"/>
              <a:t>support</a:t>
            </a:r>
            <a:endParaRPr lang="en-US" sz="2800" dirty="0"/>
          </a:p>
          <a:p>
            <a:pPr algn="ctr" eaLnBrk="1" hangingPunct="1"/>
            <a:r>
              <a:rPr lang="en-US" sz="2800" dirty="0"/>
              <a:t> office</a:t>
            </a:r>
          </a:p>
        </p:txBody>
      </p:sp>
      <p:sp>
        <p:nvSpPr>
          <p:cNvPr id="31766" name="TextBox 30"/>
          <p:cNvSpPr txBox="1">
            <a:spLocks noChangeArrowheads="1"/>
          </p:cNvSpPr>
          <p:nvPr/>
        </p:nvSpPr>
        <p:spPr bwMode="auto">
          <a:xfrm>
            <a:off x="1888629" y="3923482"/>
            <a:ext cx="1363449" cy="9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800" dirty="0"/>
              <a:t>head </a:t>
            </a:r>
          </a:p>
          <a:p>
            <a:pPr algn="ctr" eaLnBrk="1" hangingPunct="1"/>
            <a:r>
              <a:rPr lang="en-US" sz="2800" dirty="0"/>
              <a:t>quarters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141393" y="5137920"/>
            <a:ext cx="1087189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800" dirty="0"/>
              <a:t>board</a:t>
            </a:r>
          </a:p>
        </p:txBody>
      </p:sp>
      <p:sp>
        <p:nvSpPr>
          <p:cNvPr id="31768" name="TextBox 32"/>
          <p:cNvSpPr txBox="1">
            <a:spLocks noChangeArrowheads="1"/>
          </p:cNvSpPr>
          <p:nvPr/>
        </p:nvSpPr>
        <p:spPr bwMode="auto">
          <a:xfrm>
            <a:off x="2090664" y="3530576"/>
            <a:ext cx="980531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800" dirty="0"/>
              <a:t>board</a:t>
            </a:r>
          </a:p>
        </p:txBody>
      </p:sp>
      <p:sp>
        <p:nvSpPr>
          <p:cNvPr id="8" name="Down Arrow 7"/>
          <p:cNvSpPr/>
          <p:nvPr/>
        </p:nvSpPr>
        <p:spPr bwMode="auto">
          <a:xfrm>
            <a:off x="217661" y="3327425"/>
            <a:ext cx="253380" cy="2683371"/>
          </a:xfrm>
          <a:prstGeom prst="downArrow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pPr>
              <a:defRPr/>
            </a:pPr>
            <a:endParaRPr lang="en-US"/>
          </a:p>
        </p:txBody>
      </p:sp>
      <p:sp>
        <p:nvSpPr>
          <p:cNvPr id="33" name="Down Arrow 32"/>
          <p:cNvSpPr/>
          <p:nvPr/>
        </p:nvSpPr>
        <p:spPr bwMode="auto">
          <a:xfrm rot="10800000">
            <a:off x="8723189" y="3327425"/>
            <a:ext cx="253380" cy="2683371"/>
          </a:xfrm>
          <a:prstGeom prst="downArrow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4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nimBg="1"/>
      <p:bldP spid="16" grpId="0" animBg="1"/>
      <p:bldP spid="9" grpId="0"/>
      <p:bldP spid="22" grpId="0"/>
      <p:bldP spid="31759" grpId="0"/>
      <p:bldP spid="25" grpId="0"/>
      <p:bldP spid="31761" grpId="0"/>
      <p:bldP spid="27" grpId="0"/>
      <p:bldP spid="28" grpId="0"/>
      <p:bldP spid="31764" grpId="0"/>
      <p:bldP spid="30" grpId="0"/>
      <p:bldP spid="31766" grpId="0"/>
      <p:bldP spid="32" grpId="0"/>
      <p:bldP spid="31768" grpId="0"/>
      <p:bldP spid="8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4695" y="4286250"/>
            <a:ext cx="2991445" cy="189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60" y="2303859"/>
            <a:ext cx="2991445" cy="187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60" y="4339828"/>
            <a:ext cx="2991445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024" y="373931"/>
            <a:ext cx="2991445" cy="185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3953" y="2294930"/>
            <a:ext cx="2991445" cy="188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4339828"/>
            <a:ext cx="2991445" cy="187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88" y="321469"/>
            <a:ext cx="2991445" cy="188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0047" y="2277070"/>
            <a:ext cx="2991445" cy="188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188" y="4643438"/>
            <a:ext cx="2991445" cy="187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60" y="410766"/>
            <a:ext cx="299144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2430" y="1241227"/>
            <a:ext cx="2991445" cy="18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5172" y="3455789"/>
            <a:ext cx="2991445" cy="186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0961" y="3491508"/>
            <a:ext cx="2991445" cy="186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14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277" y="2168798"/>
            <a:ext cx="2991445" cy="187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15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97" y="4598789"/>
            <a:ext cx="2991445" cy="187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16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367" y="1259086"/>
            <a:ext cx="2991445" cy="18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Picture 17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0016" y="4455914"/>
            <a:ext cx="2991445" cy="190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8" name="Rectangle 18"/>
          <p:cNvSpPr>
            <a:spLocks/>
          </p:cNvSpPr>
          <p:nvPr/>
        </p:nvSpPr>
        <p:spPr bwMode="auto">
          <a:xfrm>
            <a:off x="2796707" y="3522762"/>
            <a:ext cx="4392290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our </a:t>
            </a:r>
            <a:r>
              <a:rPr lang="en-US" sz="32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ambassadors</a:t>
            </a:r>
          </a:p>
        </p:txBody>
      </p:sp>
    </p:spTree>
    <p:extLst>
      <p:ext uri="{BB962C8B-B14F-4D97-AF65-F5344CB8AC3E}">
        <p14:creationId xmlns:p14="http://schemas.microsoft.com/office/powerpoint/2010/main" val="3972529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2322083" y="1603446"/>
            <a:ext cx="4560374" cy="3861928"/>
          </a:xfrm>
          <a:prstGeom prst="rect">
            <a:avLst/>
          </a:prstGeom>
          <a:solidFill>
            <a:srgbClr val="E5053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w</a:t>
            </a:r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hat is your cost of</a:t>
            </a:r>
          </a:p>
          <a:p>
            <a:pPr algn="ctr"/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distribution</a:t>
            </a:r>
            <a:endParaRPr lang="en-US" sz="25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9277" y="911273"/>
            <a:ext cx="676899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so what is the </a:t>
            </a:r>
            <a:r>
              <a:rPr lang="en-US" sz="2500" dirty="0" smtClean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demand question all about…</a:t>
            </a:r>
            <a:endParaRPr lang="en-US" sz="2500" dirty="0">
              <a:solidFill>
                <a:srgbClr val="E5053A"/>
              </a:solidFill>
              <a:latin typeface="Chalet-NewYorkNineteenSixty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07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3420070" y="4848820"/>
            <a:ext cx="2294930" cy="1232297"/>
          </a:xfrm>
          <a:prstGeom prst="rect">
            <a:avLst/>
          </a:prstGeom>
          <a:solidFill>
            <a:srgbClr val="E5053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demand</a:t>
            </a:r>
          </a:p>
          <a:p>
            <a:pPr algn="ctr"/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management</a:t>
            </a:r>
          </a:p>
        </p:txBody>
      </p:sp>
      <p:sp>
        <p:nvSpPr>
          <p:cNvPr id="21506" name="Rectangle 2"/>
          <p:cNvSpPr>
            <a:spLocks/>
          </p:cNvSpPr>
          <p:nvPr/>
        </p:nvSpPr>
        <p:spPr bwMode="auto">
          <a:xfrm>
            <a:off x="521271" y="700980"/>
            <a:ext cx="8405068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500" dirty="0" err="1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pms</a:t>
            </a:r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-&gt; </a:t>
            </a:r>
            <a:r>
              <a:rPr lang="en-US" sz="2500" dirty="0" err="1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crs</a:t>
            </a:r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-&gt; distribution -&gt; channel management</a:t>
            </a:r>
          </a:p>
          <a:p>
            <a:pPr>
              <a:lnSpc>
                <a:spcPct val="140000"/>
              </a:lnSpc>
            </a:pPr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2018110" y="1638598"/>
            <a:ext cx="5107781" cy="7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revenue enhancement</a:t>
            </a:r>
          </a:p>
          <a:p>
            <a:pPr>
              <a:lnSpc>
                <a:spcPct val="140000"/>
              </a:lnSpc>
            </a:pPr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  <p:sp>
        <p:nvSpPr>
          <p:cNvPr id="21508" name="Rectangle 4"/>
          <p:cNvSpPr>
            <a:spLocks/>
          </p:cNvSpPr>
          <p:nvPr/>
        </p:nvSpPr>
        <p:spPr bwMode="auto">
          <a:xfrm>
            <a:off x="926455" y="2568402"/>
            <a:ext cx="7291090" cy="8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Internet transparency; rate and feed back </a:t>
            </a:r>
          </a:p>
          <a:p>
            <a:pPr>
              <a:lnSpc>
                <a:spcPct val="140000"/>
              </a:lnSpc>
            </a:pPr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  <p:sp>
        <p:nvSpPr>
          <p:cNvPr id="21509" name="Rectangle 5"/>
          <p:cNvSpPr>
            <a:spLocks/>
          </p:cNvSpPr>
          <p:nvPr/>
        </p:nvSpPr>
        <p:spPr bwMode="auto">
          <a:xfrm>
            <a:off x="1990205" y="3796234"/>
            <a:ext cx="510778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market influences</a:t>
            </a:r>
          </a:p>
          <a:p>
            <a:pPr algn="ctr">
              <a:lnSpc>
                <a:spcPct val="140000"/>
              </a:lnSpc>
            </a:pPr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 animBg="1" autoUpdateAnimBg="0"/>
      <p:bldP spid="21506" grpId="0" autoUpdateAnimBg="0"/>
      <p:bldP spid="21507" grpId="0" autoUpdateAnimBg="0"/>
      <p:bldP spid="21508" grpId="0" autoUpdateAnimBg="0"/>
      <p:bldP spid="2150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3420070" y="4848820"/>
            <a:ext cx="2294930" cy="1232297"/>
          </a:xfrm>
          <a:prstGeom prst="rect">
            <a:avLst/>
          </a:prstGeom>
          <a:solidFill>
            <a:srgbClr val="E5053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demand</a:t>
            </a:r>
          </a:p>
          <a:p>
            <a:pPr algn="ctr"/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management</a:t>
            </a:r>
          </a:p>
        </p:txBody>
      </p:sp>
      <p:sp>
        <p:nvSpPr>
          <p:cNvPr id="21506" name="Rectangle 2"/>
          <p:cNvSpPr>
            <a:spLocks/>
          </p:cNvSpPr>
          <p:nvPr/>
        </p:nvSpPr>
        <p:spPr bwMode="auto">
          <a:xfrm>
            <a:off x="392981" y="700980"/>
            <a:ext cx="8405068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g</a:t>
            </a:r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uest segmentation </a:t>
            </a:r>
            <a:endParaRPr lang="en-US" sz="25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>
              <a:lnSpc>
                <a:spcPct val="140000"/>
              </a:lnSpc>
            </a:pPr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1295744" y="1638598"/>
            <a:ext cx="6619858" cy="7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70% of inventory sold 6 months to year out</a:t>
            </a:r>
            <a:endParaRPr lang="en-US" sz="25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>
              <a:lnSpc>
                <a:spcPct val="140000"/>
              </a:lnSpc>
            </a:pPr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  <p:sp>
        <p:nvSpPr>
          <p:cNvPr id="21508" name="Rectangle 4"/>
          <p:cNvSpPr>
            <a:spLocks/>
          </p:cNvSpPr>
          <p:nvPr/>
        </p:nvSpPr>
        <p:spPr bwMode="auto">
          <a:xfrm>
            <a:off x="926455" y="2568402"/>
            <a:ext cx="7291090" cy="8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70% heavy discount -&gt; 30% left free sale</a:t>
            </a:r>
            <a:endParaRPr lang="en-US" sz="25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>
              <a:lnSpc>
                <a:spcPct val="140000"/>
              </a:lnSpc>
            </a:pPr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  <p:sp>
        <p:nvSpPr>
          <p:cNvPr id="21509" name="Rectangle 5"/>
          <p:cNvSpPr>
            <a:spLocks/>
          </p:cNvSpPr>
          <p:nvPr/>
        </p:nvSpPr>
        <p:spPr bwMode="auto">
          <a:xfrm>
            <a:off x="1565154" y="3796234"/>
            <a:ext cx="6033164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p</a:t>
            </a:r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erishable product sold year out against historic data vs. market price </a:t>
            </a:r>
            <a:endParaRPr lang="en-US" sz="25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algn="ctr">
              <a:lnSpc>
                <a:spcPct val="140000"/>
              </a:lnSpc>
            </a:pPr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62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 animBg="1" autoUpdateAnimBg="0"/>
      <p:bldP spid="21506" grpId="0" autoUpdateAnimBg="0"/>
      <p:bldP spid="21507" grpId="0" autoUpdateAnimBg="0"/>
      <p:bldP spid="21508" grpId="0" autoUpdateAnimBg="0"/>
      <p:bldP spid="2150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3420070" y="4848820"/>
            <a:ext cx="2294930" cy="1232297"/>
          </a:xfrm>
          <a:prstGeom prst="rect">
            <a:avLst/>
          </a:prstGeom>
          <a:solidFill>
            <a:srgbClr val="E5053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demand</a:t>
            </a:r>
          </a:p>
          <a:p>
            <a:pPr algn="ctr"/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management</a:t>
            </a:r>
          </a:p>
        </p:txBody>
      </p:sp>
      <p:sp>
        <p:nvSpPr>
          <p:cNvPr id="21506" name="Rectangle 2"/>
          <p:cNvSpPr>
            <a:spLocks/>
          </p:cNvSpPr>
          <p:nvPr/>
        </p:nvSpPr>
        <p:spPr bwMode="auto">
          <a:xfrm>
            <a:off x="392981" y="1206469"/>
            <a:ext cx="8405068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s</a:t>
            </a:r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elling against market demand,</a:t>
            </a:r>
          </a:p>
          <a:p>
            <a:pPr algn="ctr">
              <a:lnSpc>
                <a:spcPct val="140000"/>
              </a:lnSpc>
            </a:pPr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i</a:t>
            </a:r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n last window of opportunity </a:t>
            </a:r>
            <a:endParaRPr lang="en-US" sz="25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>
              <a:lnSpc>
                <a:spcPct val="140000"/>
              </a:lnSpc>
            </a:pPr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1184773" y="2230390"/>
            <a:ext cx="6921801" cy="7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w</a:t>
            </a:r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ork supply and demand like a stock broker</a:t>
            </a:r>
            <a:endParaRPr lang="en-US" sz="25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>
              <a:lnSpc>
                <a:spcPct val="140000"/>
              </a:lnSpc>
            </a:pPr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  <p:sp>
        <p:nvSpPr>
          <p:cNvPr id="21508" name="Rectangle 4"/>
          <p:cNvSpPr>
            <a:spLocks/>
          </p:cNvSpPr>
          <p:nvPr/>
        </p:nvSpPr>
        <p:spPr bwMode="auto">
          <a:xfrm>
            <a:off x="926455" y="2987588"/>
            <a:ext cx="7291090" cy="8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(real time) data at your finger tips</a:t>
            </a:r>
            <a:endParaRPr lang="en-US" sz="25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>
              <a:lnSpc>
                <a:spcPct val="140000"/>
              </a:lnSpc>
            </a:pPr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  <p:sp>
        <p:nvSpPr>
          <p:cNvPr id="21509" name="Rectangle 5"/>
          <p:cNvSpPr>
            <a:spLocks/>
          </p:cNvSpPr>
          <p:nvPr/>
        </p:nvSpPr>
        <p:spPr bwMode="auto">
          <a:xfrm>
            <a:off x="1565154" y="3796234"/>
            <a:ext cx="6033164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c</a:t>
            </a:r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hange business processes</a:t>
            </a:r>
            <a:endParaRPr lang="en-US" sz="25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algn="ctr">
              <a:lnSpc>
                <a:spcPct val="140000"/>
              </a:lnSpc>
            </a:pPr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 animBg="1" autoUpdateAnimBg="0"/>
      <p:bldP spid="21506" grpId="0" autoUpdateAnimBg="0"/>
      <p:bldP spid="21507" grpId="0" autoUpdateAnimBg="0"/>
      <p:bldP spid="21508" grpId="0" autoUpdateAnimBg="0"/>
      <p:bldP spid="2150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 idx="4294967295"/>
          </p:nvPr>
        </p:nvSpPr>
        <p:spPr>
          <a:xfrm>
            <a:off x="892969" y="498947"/>
            <a:ext cx="7358063" cy="1714500"/>
          </a:xfrm>
        </p:spPr>
        <p:txBody>
          <a:bodyPr lIns="91414" tIns="45707" rIns="91414" bIns="45707"/>
          <a:lstStyle/>
          <a:p>
            <a:pPr eaLnBrk="1" hangingPunct="1"/>
            <a:r>
              <a:rPr lang="en-US" sz="2500" dirty="0">
                <a:latin typeface="ChaletTT-NewYorkNineteenSixty" charset="0"/>
                <a:ea typeface="ヒラギノ角ゴ ProN W3" charset="0"/>
                <a:cs typeface="ヒラギノ角ゴ ProN W3" charset="0"/>
              </a:rPr>
              <a:t>c</a:t>
            </a:r>
            <a:r>
              <a:rPr lang="en-US" sz="2500" dirty="0" smtClean="0">
                <a:latin typeface="ChaletTT-NewYorkNineteenSixty" charset="0"/>
                <a:ea typeface="ヒラギノ角ゴ ProN W3" charset="0"/>
                <a:cs typeface="ヒラギノ角ゴ ProN W3" charset="0"/>
              </a:rPr>
              <a:t>onference questions that await answers</a:t>
            </a:r>
            <a:r>
              <a:rPr lang="nl-NL" sz="2500" dirty="0" smtClean="0">
                <a:latin typeface="ChaletTT-NewYorkNineteenSixty" charset="0"/>
                <a:ea typeface="ヒラギノ角ゴ ProN W3" charset="0"/>
                <a:cs typeface="ヒラギノ角ゴ ProN W3" charset="0"/>
              </a:rPr>
              <a:t>:   </a:t>
            </a:r>
            <a:endParaRPr lang="en-US" sz="2500" dirty="0">
              <a:latin typeface="ChaletTT-NewYorkNineteenSixty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890" name="Rectangle 8"/>
          <p:cNvSpPr txBox="1">
            <a:spLocks noChangeArrowheads="1"/>
          </p:cNvSpPr>
          <p:nvPr/>
        </p:nvSpPr>
        <p:spPr bwMode="auto">
          <a:xfrm>
            <a:off x="560058" y="1790607"/>
            <a:ext cx="8251031" cy="187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>
            <a:lvl1pPr marL="485775" indent="-485775" defTabSz="1300163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1300163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1300163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1300163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1300163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28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500" dirty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 marL="0" indent="0"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e</a:t>
            </a:r>
            <a:r>
              <a:rPr lang="en-US" sz="20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ducators current role, different demands and changes needed… </a:t>
            </a:r>
            <a:endParaRPr lang="en-US" sz="2000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  </a:t>
            </a:r>
          </a:p>
          <a:p>
            <a:pPr marL="0" indent="0"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w</a:t>
            </a:r>
            <a:r>
              <a:rPr lang="en-US" sz="20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hat does the industry need from (hotel school)students…</a:t>
            </a:r>
            <a:endParaRPr lang="en-US" sz="2000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   </a:t>
            </a:r>
          </a:p>
          <a:p>
            <a:pPr marL="0" indent="0" algn="l" eaLnBrk="1" hangingPunct="1">
              <a:spcBef>
                <a:spcPct val="20000"/>
              </a:spcBef>
            </a:pPr>
            <a:r>
              <a:rPr lang="en-US" sz="20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trends to look at and follow…</a:t>
            </a:r>
            <a:endParaRPr lang="en-US" sz="2000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 algn="l" eaLnBrk="1" hangingPunct="1">
              <a:spcBef>
                <a:spcPct val="20000"/>
              </a:spcBef>
            </a:pPr>
            <a:endParaRPr lang="en-US" sz="2500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2000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 eaLnBrk="1" hangingPunct="1">
              <a:spcBef>
                <a:spcPct val="20000"/>
              </a:spcBef>
            </a:pPr>
            <a:endParaRPr lang="en-US" dirty="0">
              <a:solidFill>
                <a:srgbClr val="E5053A"/>
              </a:solidFill>
            </a:endParaRPr>
          </a:p>
          <a:p>
            <a:pPr eaLnBrk="1" hangingPunct="1">
              <a:spcBef>
                <a:spcPct val="20000"/>
              </a:spcBef>
            </a:pPr>
            <a:endParaRPr lang="en-US" sz="1500" dirty="0">
              <a:solidFill>
                <a:schemeClr val="bg1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28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4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649358" y="141798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B050"/>
                </a:solidFill>
              </a:rPr>
              <a:t>revenue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941445" y="4406349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B050"/>
                </a:solidFill>
              </a:rPr>
              <a:t>PR</a:t>
            </a:r>
            <a:endParaRPr lang="en-US" sz="3200" b="1">
              <a:solidFill>
                <a:srgbClr val="00B05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69843" y="5327373"/>
            <a:ext cx="229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B050"/>
                </a:solidFill>
              </a:rPr>
              <a:t>revenue</a:t>
            </a:r>
            <a:endParaRPr lang="en-US" sz="3200" b="1">
              <a:solidFill>
                <a:srgbClr val="00B05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35495" y="3783496"/>
            <a:ext cx="3173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B050"/>
                </a:solidFill>
              </a:rPr>
              <a:t>occupancy</a:t>
            </a:r>
            <a:endParaRPr lang="en-US" sz="3200" b="1">
              <a:solidFill>
                <a:srgbClr val="00B05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340627" y="5062331"/>
            <a:ext cx="1802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B050"/>
                </a:solidFill>
              </a:rPr>
              <a:t>social media</a:t>
            </a:r>
            <a:endParaRPr lang="en-US" sz="3200" b="1">
              <a:solidFill>
                <a:srgbClr val="00B05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014871" y="5731565"/>
            <a:ext cx="2392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</a:rPr>
              <a:t>outperform 4 star hotels</a:t>
            </a:r>
            <a:endParaRPr lang="en-US" sz="2800" b="1">
              <a:solidFill>
                <a:srgbClr val="00B05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630020" y="768627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smtClean="0">
                <a:solidFill>
                  <a:srgbClr val="00B050"/>
                </a:solidFill>
              </a:rPr>
              <a:t>friendly sales</a:t>
            </a:r>
            <a:endParaRPr lang="en-US" sz="1100" b="1">
              <a:solidFill>
                <a:srgbClr val="00B05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977271" y="2961861"/>
            <a:ext cx="18619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</a:rPr>
              <a:t>dynamic corporate rates</a:t>
            </a:r>
            <a:endParaRPr lang="en-US" sz="2800" b="1">
              <a:solidFill>
                <a:srgbClr val="00B05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6983897" y="848139"/>
            <a:ext cx="193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B050"/>
                </a:solidFill>
              </a:rPr>
              <a:t>dynamic rates</a:t>
            </a:r>
            <a:endParaRPr lang="en-US" sz="3200" b="1">
              <a:solidFill>
                <a:srgbClr val="00B050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240157" y="2749826"/>
            <a:ext cx="1729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err="1" smtClean="0">
                <a:solidFill>
                  <a:srgbClr val="00B050"/>
                </a:solidFill>
              </a:rPr>
              <a:t>facebook</a:t>
            </a:r>
            <a:r>
              <a:rPr lang="en-US" sz="1400" b="1" smtClean="0">
                <a:solidFill>
                  <a:srgbClr val="00B050"/>
                </a:solidFill>
              </a:rPr>
              <a:t> advertising</a:t>
            </a:r>
            <a:endParaRPr lang="en-US" sz="1400" b="1">
              <a:solidFill>
                <a:srgbClr val="00B050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2716696" y="3379305"/>
            <a:ext cx="157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B050"/>
                </a:solidFill>
              </a:rPr>
              <a:t>agent model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3346174" y="4128052"/>
            <a:ext cx="5227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</a:rPr>
              <a:t>booking.com</a:t>
            </a:r>
            <a:endParaRPr lang="en-US" sz="4800" b="1">
              <a:solidFill>
                <a:srgbClr val="00B05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849218" y="781878"/>
            <a:ext cx="2199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distribution costs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4393096" y="2948609"/>
            <a:ext cx="2511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Google </a:t>
            </a:r>
            <a:r>
              <a:rPr lang="en-US" sz="4000" b="1" dirty="0" err="1" smtClean="0">
                <a:solidFill>
                  <a:srgbClr val="FF0000"/>
                </a:solidFill>
              </a:rPr>
              <a:t>adwords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450574" y="848139"/>
            <a:ext cx="219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 smtClean="0">
                <a:solidFill>
                  <a:srgbClr val="FF0000"/>
                </a:solidFill>
              </a:rPr>
              <a:t>expedia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549966" y="1914939"/>
            <a:ext cx="2199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err="1" smtClean="0">
                <a:solidFill>
                  <a:srgbClr val="FF0000"/>
                </a:solidFill>
              </a:rPr>
              <a:t>callcenter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902227" y="4837042"/>
            <a:ext cx="2199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voice reservations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4651512" y="2570922"/>
            <a:ext cx="219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fixed advertising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6751985" y="1848678"/>
            <a:ext cx="2199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labour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331305" y="4863548"/>
            <a:ext cx="2199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solidFill>
                  <a:srgbClr val="FF0000"/>
                </a:solidFill>
              </a:rPr>
              <a:t>opaque model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304801" y="2842592"/>
            <a:ext cx="21998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smtClean="0">
                <a:solidFill>
                  <a:srgbClr val="FF0000"/>
                </a:solidFill>
              </a:rPr>
              <a:t>merchant model</a:t>
            </a:r>
            <a:endParaRPr lang="en-US" sz="1100" b="1">
              <a:solidFill>
                <a:srgbClr val="FF000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96348" y="3538330"/>
            <a:ext cx="219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crew deals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5400262" y="6221895"/>
            <a:ext cx="219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tour operators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4187688" y="1895062"/>
            <a:ext cx="172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B050"/>
                </a:solidFill>
              </a:rPr>
              <a:t>retargeting banners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1901688" y="1477619"/>
            <a:ext cx="172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B050"/>
                </a:solidFill>
              </a:rPr>
              <a:t>digital </a:t>
            </a:r>
            <a:r>
              <a:rPr lang="en-US" b="1" err="1" smtClean="0">
                <a:solidFill>
                  <a:srgbClr val="00B050"/>
                </a:solidFill>
              </a:rPr>
              <a:t>bannering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225290" y="5870713"/>
            <a:ext cx="3419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</a:rPr>
              <a:t>hard sales</a:t>
            </a:r>
            <a:endParaRPr lang="en-US" sz="4400" b="1">
              <a:solidFill>
                <a:srgbClr val="FF0000"/>
              </a:solidFill>
            </a:endParaRPr>
          </a:p>
        </p:txBody>
      </p:sp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63029"/>
            <a:ext cx="8229600" cy="454025"/>
          </a:xfrm>
        </p:spPr>
        <p:txBody>
          <a:bodyPr>
            <a:normAutofit fontScale="90000"/>
          </a:bodyPr>
          <a:lstStyle/>
          <a:p>
            <a:r>
              <a:rPr lang="nl-NL" smtClean="0">
                <a:solidFill>
                  <a:srgbClr val="00B050"/>
                </a:solidFill>
              </a:rPr>
              <a:t>to do or</a:t>
            </a:r>
            <a:r>
              <a:rPr lang="nl-NL" smtClean="0"/>
              <a:t> </a:t>
            </a:r>
            <a:r>
              <a:rPr lang="nl-NL" err="1" smtClean="0">
                <a:solidFill>
                  <a:srgbClr val="FF0000"/>
                </a:solidFill>
              </a:rPr>
              <a:t>not</a:t>
            </a:r>
            <a:r>
              <a:rPr lang="nl-NL" smtClean="0">
                <a:solidFill>
                  <a:srgbClr val="FF0000"/>
                </a:solidFill>
              </a:rPr>
              <a:t> to do</a:t>
            </a:r>
            <a:endParaRPr lang="nl-NL">
              <a:solidFill>
                <a:srgbClr val="FF0000"/>
              </a:solidFill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6632687" y="4545494"/>
            <a:ext cx="2710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cost of distribution  &lt; 7%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5115340" y="768626"/>
            <a:ext cx="1861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max rooms revenue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1278835" y="2392017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err="1" smtClean="0">
                <a:solidFill>
                  <a:srgbClr val="00B050"/>
                </a:solidFill>
              </a:rPr>
              <a:t>labour</a:t>
            </a:r>
            <a:endParaRPr lang="en-US" sz="20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882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733" y="949255"/>
            <a:ext cx="8771951" cy="5472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so what is the big million dollar question…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pPr>
              <a:lnSpc>
                <a:spcPct val="140000"/>
              </a:lnSpc>
            </a:pPr>
            <a:r>
              <a:rPr lang="en-US" dirty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focus on gross revenue </a:t>
            </a:r>
            <a:r>
              <a:rPr lang="en-US" dirty="0" smtClean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first</a:t>
            </a:r>
            <a:r>
              <a:rPr lang="en-US" sz="1500" dirty="0">
                <a:latin typeface="Chalet NewYorkNineteenSixty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500" dirty="0" smtClean="0">
                <a:latin typeface="Chalet NewYorkNineteenSixty" charset="0"/>
                <a:ea typeface="ＭＳ Ｐゴシック" charset="0"/>
                <a:cs typeface="ＭＳ Ｐゴシック" charset="0"/>
              </a:rPr>
              <a:t>  </a:t>
            </a:r>
            <a:r>
              <a:rPr lang="en-US" dirty="0" smtClean="0">
                <a:latin typeface="Chalet NewYorkNineteenSixty" charset="0"/>
                <a:ea typeface="ＭＳ Ｐゴシック" charset="0"/>
                <a:cs typeface="ＭＳ Ｐゴシック" charset="0"/>
              </a:rPr>
              <a:t>-</a:t>
            </a:r>
            <a:r>
              <a:rPr lang="en-US" dirty="0">
                <a:latin typeface="Chalet NewYorkNineteenSixty" charset="0"/>
                <a:ea typeface="ＭＳ Ｐゴシック" charset="0"/>
                <a:cs typeface="ＭＳ Ｐゴシック" charset="0"/>
              </a:rPr>
              <a:t>&gt;  then on net revenue</a:t>
            </a:r>
          </a:p>
          <a:p>
            <a:pPr>
              <a:lnSpc>
                <a:spcPct val="140000"/>
              </a:lnSpc>
            </a:pPr>
            <a:endParaRPr lang="en-US" sz="1500" dirty="0">
              <a:latin typeface="Chalet NewYorkNineteenSixty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40000"/>
              </a:lnSpc>
            </a:pPr>
            <a:r>
              <a:rPr lang="en-US" dirty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variance = distribution cost </a:t>
            </a:r>
            <a:r>
              <a:rPr lang="en-US" dirty="0" smtClean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   </a:t>
            </a:r>
            <a:r>
              <a:rPr lang="en-US" dirty="0" smtClean="0">
                <a:latin typeface="Chalet NewYorkNineteenSixty" charset="0"/>
                <a:ea typeface="ＭＳ Ｐゴシック" charset="0"/>
                <a:cs typeface="ＭＳ Ｐゴシック" charset="0"/>
              </a:rPr>
              <a:t>-</a:t>
            </a:r>
            <a:r>
              <a:rPr lang="en-US" dirty="0">
                <a:latin typeface="Chalet NewYorkNineteenSixty" charset="0"/>
                <a:ea typeface="ＭＳ Ｐゴシック" charset="0"/>
                <a:cs typeface="ＭＳ Ｐゴシック" charset="0"/>
              </a:rPr>
              <a:t>&gt;  OTA cost, internet marketing, brand cost…</a:t>
            </a:r>
          </a:p>
          <a:p>
            <a:pPr>
              <a:lnSpc>
                <a:spcPct val="140000"/>
              </a:lnSpc>
            </a:pPr>
            <a:endParaRPr lang="en-US" sz="1500" dirty="0">
              <a:latin typeface="Chalet NewYorkNineteenSixty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40000"/>
              </a:lnSpc>
            </a:pPr>
            <a:r>
              <a:rPr lang="en-US" dirty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work with specialists </a:t>
            </a:r>
            <a:r>
              <a:rPr lang="en-US" dirty="0" smtClean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only</a:t>
            </a:r>
            <a:r>
              <a:rPr lang="en-US" sz="1500" dirty="0" smtClean="0">
                <a:latin typeface="Chalet NewYorkNineteenSixty" charset="0"/>
                <a:ea typeface="ＭＳ Ｐゴシック" charset="0"/>
                <a:cs typeface="ＭＳ Ｐゴシック" charset="0"/>
              </a:rPr>
              <a:t>       </a:t>
            </a:r>
            <a:r>
              <a:rPr lang="en-US" dirty="0" smtClean="0">
                <a:latin typeface="Chalet NewYorkNineteenSixty" charset="0"/>
                <a:ea typeface="ＭＳ Ｐゴシック" charset="0"/>
                <a:cs typeface="ＭＳ Ｐゴシック" charset="0"/>
              </a:rPr>
              <a:t>-</a:t>
            </a:r>
            <a:r>
              <a:rPr lang="en-US" dirty="0">
                <a:latin typeface="Chalet NewYorkNineteenSixty" charset="0"/>
                <a:ea typeface="ＭＳ Ｐゴシック" charset="0"/>
                <a:cs typeface="ＭＳ Ｐゴシック" charset="0"/>
              </a:rPr>
              <a:t>&gt;  internet marketing, website, social media</a:t>
            </a:r>
          </a:p>
          <a:p>
            <a:pPr>
              <a:lnSpc>
                <a:spcPct val="140000"/>
              </a:lnSpc>
            </a:pPr>
            <a:r>
              <a:rPr lang="en-US" sz="1500" dirty="0">
                <a:latin typeface="Chalet NewYorkNineteenSixty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140000"/>
              </a:lnSpc>
            </a:pPr>
            <a:r>
              <a:rPr lang="en-US" sz="1500" dirty="0">
                <a:latin typeface="Chalet NewYorkNineteenSixty" charset="0"/>
                <a:ea typeface="ＭＳ Ｐゴシック" charset="0"/>
                <a:cs typeface="ＭＳ Ｐゴシック" charset="0"/>
              </a:rPr>
              <a:t>                                          </a:t>
            </a:r>
            <a:r>
              <a:rPr lang="en-US" sz="1500" dirty="0" smtClean="0">
                <a:latin typeface="Chalet NewYorkNineteenSixty" charset="0"/>
                <a:ea typeface="ＭＳ Ｐゴシック" charset="0"/>
                <a:cs typeface="ＭＳ Ｐゴシック" charset="0"/>
              </a:rPr>
              <a:t>	       </a:t>
            </a:r>
            <a:r>
              <a:rPr lang="en-US" dirty="0">
                <a:latin typeface="Chalet NewYorkNineteenSixty" charset="0"/>
                <a:ea typeface="ＭＳ Ｐゴシック" charset="0"/>
                <a:cs typeface="ＭＳ Ｐゴシック" charset="0"/>
              </a:rPr>
              <a:t>-&gt;  consumer behaviorists, data </a:t>
            </a:r>
            <a:r>
              <a:rPr lang="en-US" dirty="0" smtClean="0">
                <a:latin typeface="Chalet NewYorkNineteenSixty" charset="0"/>
                <a:ea typeface="ＭＳ Ｐゴシック" charset="0"/>
                <a:cs typeface="ＭＳ Ｐゴシック" charset="0"/>
              </a:rPr>
              <a:t>analysts, </a:t>
            </a:r>
          </a:p>
          <a:p>
            <a:pPr>
              <a:lnSpc>
                <a:spcPct val="140000"/>
              </a:lnSpc>
            </a:pPr>
            <a:r>
              <a:rPr lang="en-US" dirty="0">
                <a:latin typeface="Chalet NewYorkNineteenSixty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halet NewYorkNineteenSixty" charset="0"/>
                <a:ea typeface="ＭＳ Ｐゴシック" charset="0"/>
                <a:cs typeface="ＭＳ Ｐゴシック" charset="0"/>
              </a:rPr>
              <a:t>                                                 way beyond hoteliers</a:t>
            </a:r>
            <a:endParaRPr lang="en-US" dirty="0">
              <a:latin typeface="Chalet NewYorkNineteenSixty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40000"/>
              </a:lnSpc>
            </a:pPr>
            <a:endParaRPr lang="en-US" dirty="0">
              <a:latin typeface="Chalet NewYorkNineteenSixty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40000"/>
              </a:lnSpc>
            </a:pPr>
            <a:r>
              <a:rPr lang="en-US" dirty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no traditional </a:t>
            </a:r>
            <a:r>
              <a:rPr lang="en-US" dirty="0" smtClean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marketing</a:t>
            </a:r>
            <a:r>
              <a:rPr lang="en-US" dirty="0" smtClean="0">
                <a:latin typeface="Chalet NewYorkNineteenSixty" charset="0"/>
                <a:ea typeface="ＭＳ Ｐゴシック" charset="0"/>
                <a:cs typeface="ＭＳ Ｐゴシック" charset="0"/>
              </a:rPr>
              <a:t>        -</a:t>
            </a:r>
            <a:r>
              <a:rPr lang="en-US" dirty="0">
                <a:latin typeface="Chalet NewYorkNineteenSixty" charset="0"/>
                <a:ea typeface="ＭＳ Ｐゴシック" charset="0"/>
                <a:cs typeface="ＭＳ Ｐゴシック" charset="0"/>
              </a:rPr>
              <a:t>&gt;  OTA’s as billboard  (be happy to pay for it…)</a:t>
            </a:r>
          </a:p>
          <a:p>
            <a:pPr>
              <a:lnSpc>
                <a:spcPct val="140000"/>
              </a:lnSpc>
            </a:pPr>
            <a:endParaRPr lang="en-US" dirty="0">
              <a:latin typeface="Chalet NewYorkNineteenSixty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40000"/>
              </a:lnSpc>
            </a:pPr>
            <a:r>
              <a:rPr lang="en-US" dirty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a</a:t>
            </a:r>
            <a:r>
              <a:rPr lang="en-US" dirty="0" smtClean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djust “uniform systems of accounts </a:t>
            </a:r>
            <a:r>
              <a:rPr lang="en-US" dirty="0" smtClean="0">
                <a:latin typeface="Chalet NewYorkNineteenSixty" charset="0"/>
                <a:ea typeface="ＭＳ Ｐゴシック" charset="0"/>
                <a:cs typeface="ＭＳ Ｐゴシック" charset="0"/>
              </a:rPr>
              <a:t>-</a:t>
            </a:r>
            <a:r>
              <a:rPr lang="en-US" dirty="0">
                <a:latin typeface="Chalet NewYorkNineteenSixty" charset="0"/>
                <a:ea typeface="ＭＳ Ｐゴシック" charset="0"/>
                <a:cs typeface="ＭＳ Ｐゴシック" charset="0"/>
              </a:rPr>
              <a:t>&gt;  </a:t>
            </a:r>
            <a:r>
              <a:rPr lang="en-US" dirty="0" smtClean="0">
                <a:latin typeface="Chalet NewYorkNineteenSixty" charset="0"/>
                <a:ea typeface="ＭＳ Ｐゴシック" charset="0"/>
                <a:cs typeface="ＭＳ Ｐゴシック" charset="0"/>
              </a:rPr>
              <a:t>KPI = demand cost as % and POR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08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610867" y="767440"/>
            <a:ext cx="8230415" cy="1141800"/>
          </a:xfrm>
        </p:spPr>
        <p:txBody>
          <a:bodyPr/>
          <a:lstStyle/>
          <a:p>
            <a:pPr>
              <a:defRPr/>
            </a:pPr>
            <a:r>
              <a:rPr lang="nl-NL" sz="3100" dirty="0">
                <a:latin typeface="Chalet NewYorkNineteenSixty" charset="0"/>
                <a:ea typeface="ヒラギノ角ゴ ProN W3" charset="0"/>
                <a:cs typeface="Chalet NewYorkNineteenSixty" charset="0"/>
              </a:rPr>
              <a:t>citizenM mission</a:t>
            </a:r>
            <a:endParaRPr lang="en-US" sz="3100" dirty="0">
              <a:latin typeface="Chalet NewYorkNineteenSixty" charset="0"/>
              <a:ea typeface="ヒラギノ角ゴ ProN W3" charset="0"/>
              <a:cs typeface="Chalet NewYorkNineteenSixty" charset="0"/>
            </a:endParaRPr>
          </a:p>
        </p:txBody>
      </p:sp>
      <p:sp>
        <p:nvSpPr>
          <p:cNvPr id="159746" name="Text Box 4"/>
          <p:cNvSpPr txBox="1">
            <a:spLocks noChangeArrowheads="1"/>
          </p:cNvSpPr>
          <p:nvPr/>
        </p:nvSpPr>
        <p:spPr bwMode="auto">
          <a:xfrm>
            <a:off x="570143" y="2509658"/>
            <a:ext cx="8230415" cy="91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 marL="485775" indent="-485775" defTabSz="1300163" eaLnBrk="0" hangingPunct="0"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1pPr>
            <a:lvl2pPr marL="742950" indent="-285750" defTabSz="1300163" eaLnBrk="0" hangingPunct="0"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2pPr>
            <a:lvl3pPr marL="1143000" indent="-228600" defTabSz="1300163" eaLnBrk="0" hangingPunct="0"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3pPr>
            <a:lvl4pPr marL="1600200" indent="-228600" defTabSz="1300163" eaLnBrk="0" hangingPunct="0"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4pPr>
            <a:lvl5pPr marL="2057400" indent="-228600" defTabSz="1300163" eaLnBrk="0" hangingPunct="0"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800">
                <a:solidFill>
                  <a:srgbClr val="E5053A"/>
                </a:solidFill>
                <a:ea typeface="ヒラギノ角ゴ ProN W3" charset="0"/>
                <a:cs typeface="ヒラギノ角ゴ ProN W3" charset="0"/>
                <a:sym typeface="Gill Sans" charset="0"/>
              </a:rPr>
              <a:t>to invent a luxury contemporary hotel </a:t>
            </a:r>
          </a:p>
          <a:p>
            <a:pPr algn="ctr">
              <a:spcBef>
                <a:spcPct val="20000"/>
              </a:spcBef>
            </a:pPr>
            <a:r>
              <a:rPr lang="en-US" sz="2800">
                <a:solidFill>
                  <a:srgbClr val="E5053A"/>
                </a:solidFill>
                <a:ea typeface="ヒラギノ角ゴ ProN W3" charset="0"/>
                <a:cs typeface="ヒラギノ角ゴ ProN W3" charset="0"/>
                <a:sym typeface="Gill Sans" charset="0"/>
              </a:rPr>
              <a:t>for the cost conscious traveler</a:t>
            </a:r>
          </a:p>
          <a:p>
            <a:pPr>
              <a:spcBef>
                <a:spcPct val="20000"/>
              </a:spcBef>
            </a:pPr>
            <a:endParaRPr lang="en-US" sz="2400">
              <a:solidFill>
                <a:schemeClr val="bg1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endParaRPr lang="en-GB" sz="1600">
              <a:solidFill>
                <a:schemeClr val="bg1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9747" name="Text Box 5"/>
          <p:cNvSpPr txBox="1">
            <a:spLocks noChangeArrowheads="1"/>
          </p:cNvSpPr>
          <p:nvPr/>
        </p:nvSpPr>
        <p:spPr bwMode="auto">
          <a:xfrm>
            <a:off x="1858394" y="4192840"/>
            <a:ext cx="6408673" cy="54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 defTabSz="1300163" eaLnBrk="0" hangingPunct="0"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1pPr>
            <a:lvl2pPr marL="742950" indent="-285750" defTabSz="1300163" eaLnBrk="0" hangingPunct="0"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2pPr>
            <a:lvl3pPr marL="1143000" indent="-228600" defTabSz="1300163" eaLnBrk="0" hangingPunct="0"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3pPr>
            <a:lvl4pPr marL="1600200" indent="-228600" defTabSz="1300163" eaLnBrk="0" hangingPunct="0"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4pPr>
            <a:lvl5pPr marL="2057400" indent="-228600" defTabSz="1300163" eaLnBrk="0" hangingPunct="0"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et NewYorkNineteenSixty" charset="0"/>
                <a:ea typeface="ヒラギノ角ゴ ProN W6" charset="0"/>
                <a:cs typeface="ヒラギノ角ゴ ProN W6" charset="0"/>
                <a:sym typeface="Chalet NewYorkNineteenSixty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rgbClr val="FFFFFF"/>
                </a:solidFill>
                <a:ea typeface="ヒラギノ角ゴ ProN W3" charset="0"/>
                <a:cs typeface="ヒラギノ角ゴ ProN W3" charset="0"/>
                <a:sym typeface="Gill Sans" charset="0"/>
              </a:rPr>
              <a:t>affordable luxury for the people</a:t>
            </a:r>
          </a:p>
        </p:txBody>
      </p:sp>
      <p:pic>
        <p:nvPicPr>
          <p:cNvPr id="159748" name="Picture 8" descr="vliegtui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952" y="5516062"/>
            <a:ext cx="1907262" cy="109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83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36" y="0"/>
            <a:ext cx="6505055" cy="689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Rectangle 3"/>
          <p:cNvSpPr>
            <a:spLocks/>
          </p:cNvSpPr>
          <p:nvPr/>
        </p:nvSpPr>
        <p:spPr bwMode="auto">
          <a:xfrm>
            <a:off x="7048048" y="2792918"/>
            <a:ext cx="1650224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74174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ea typeface="ＭＳ Ｐゴシック" charset="0"/>
                <a:cs typeface="ＭＳ Ｐゴシック" charset="0"/>
              </a:rPr>
              <a:t>multi-cultural</a:t>
            </a:r>
          </a:p>
        </p:txBody>
      </p:sp>
      <p:sp>
        <p:nvSpPr>
          <p:cNvPr id="161796" name="Rectangle 4"/>
          <p:cNvSpPr>
            <a:spLocks/>
          </p:cNvSpPr>
          <p:nvPr/>
        </p:nvSpPr>
        <p:spPr bwMode="auto">
          <a:xfrm>
            <a:off x="7048048" y="3864166"/>
            <a:ext cx="124525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74174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ea typeface="ＭＳ Ｐゴシック" charset="0"/>
                <a:cs typeface="ＭＳ Ｐゴシック" charset="0"/>
              </a:rPr>
              <a:t>informed</a:t>
            </a:r>
          </a:p>
        </p:txBody>
      </p:sp>
      <p:sp>
        <p:nvSpPr>
          <p:cNvPr id="161797" name="Rectangle 5"/>
          <p:cNvSpPr>
            <a:spLocks/>
          </p:cNvSpPr>
          <p:nvPr/>
        </p:nvSpPr>
        <p:spPr bwMode="auto">
          <a:xfrm>
            <a:off x="7048048" y="3507083"/>
            <a:ext cx="1354921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74174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ea typeface="ＭＳ Ｐゴシック" charset="0"/>
                <a:cs typeface="ＭＳ Ｐゴシック" charset="0"/>
              </a:rPr>
              <a:t>tech savvy</a:t>
            </a:r>
          </a:p>
        </p:txBody>
      </p:sp>
      <p:sp>
        <p:nvSpPr>
          <p:cNvPr id="161798" name="Rectangle 6"/>
          <p:cNvSpPr>
            <a:spLocks/>
          </p:cNvSpPr>
          <p:nvPr/>
        </p:nvSpPr>
        <p:spPr bwMode="auto">
          <a:xfrm>
            <a:off x="7048048" y="2435836"/>
            <a:ext cx="1852591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74174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ea typeface="ＭＳ Ｐゴシック" charset="0"/>
                <a:cs typeface="ＭＳ Ｐゴシック" charset="0"/>
              </a:rPr>
              <a:t>value conscious</a:t>
            </a:r>
          </a:p>
        </p:txBody>
      </p:sp>
      <p:sp>
        <p:nvSpPr>
          <p:cNvPr id="161799" name="Rectangle 7"/>
          <p:cNvSpPr>
            <a:spLocks/>
          </p:cNvSpPr>
          <p:nvPr/>
        </p:nvSpPr>
        <p:spPr bwMode="auto">
          <a:xfrm>
            <a:off x="7041261" y="4983043"/>
            <a:ext cx="13361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contemporary</a:t>
            </a:r>
          </a:p>
        </p:txBody>
      </p:sp>
      <p:sp>
        <p:nvSpPr>
          <p:cNvPr id="161800" name="Rectangle 8"/>
          <p:cNvSpPr>
            <a:spLocks/>
          </p:cNvSpPr>
          <p:nvPr/>
        </p:nvSpPr>
        <p:spPr bwMode="auto">
          <a:xfrm>
            <a:off x="7048048" y="4221248"/>
            <a:ext cx="903964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74174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ea typeface="ＭＳ Ｐゴシック" charset="0"/>
                <a:cs typeface="ＭＳ Ｐゴシック" charset="0"/>
              </a:rPr>
              <a:t>social</a:t>
            </a:r>
          </a:p>
        </p:txBody>
      </p:sp>
      <p:sp>
        <p:nvSpPr>
          <p:cNvPr id="161801" name="Rectangle 9"/>
          <p:cNvSpPr>
            <a:spLocks/>
          </p:cNvSpPr>
          <p:nvPr/>
        </p:nvSpPr>
        <p:spPr bwMode="auto">
          <a:xfrm>
            <a:off x="7048048" y="3150001"/>
            <a:ext cx="1540556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74174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ea typeface="ＭＳ Ｐゴシック" charset="0"/>
                <a:cs typeface="ＭＳ Ｐゴシック" charset="0"/>
              </a:rPr>
              <a:t>free-spirited</a:t>
            </a:r>
          </a:p>
        </p:txBody>
      </p:sp>
      <p:sp>
        <p:nvSpPr>
          <p:cNvPr id="161802" name="Rectangle 10"/>
          <p:cNvSpPr>
            <a:spLocks/>
          </p:cNvSpPr>
          <p:nvPr/>
        </p:nvSpPr>
        <p:spPr bwMode="auto">
          <a:xfrm>
            <a:off x="7048048" y="2078754"/>
            <a:ext cx="208342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74174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ea typeface="ＭＳ Ｐゴシック" charset="0"/>
                <a:cs typeface="ＭＳ Ｐゴシック" charset="0"/>
              </a:rPr>
              <a:t>frequent travelers</a:t>
            </a:r>
          </a:p>
        </p:txBody>
      </p:sp>
      <p:sp>
        <p:nvSpPr>
          <p:cNvPr id="161803" name="Rectangle 11"/>
          <p:cNvSpPr>
            <a:spLocks/>
          </p:cNvSpPr>
          <p:nvPr/>
        </p:nvSpPr>
        <p:spPr bwMode="auto">
          <a:xfrm>
            <a:off x="7045333" y="4636039"/>
            <a:ext cx="12138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international</a:t>
            </a:r>
          </a:p>
        </p:txBody>
      </p:sp>
      <p:sp>
        <p:nvSpPr>
          <p:cNvPr id="161804" name="Rectangle 12"/>
          <p:cNvSpPr>
            <a:spLocks/>
          </p:cNvSpPr>
          <p:nvPr/>
        </p:nvSpPr>
        <p:spPr bwMode="auto">
          <a:xfrm>
            <a:off x="7048048" y="5350204"/>
            <a:ext cx="5548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urban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034473" y="164143"/>
            <a:ext cx="2216769" cy="114324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100" dirty="0">
                <a:latin typeface="Chalet NewYorkNineteenSixty" charset="0"/>
                <a:ea typeface="ヒラギノ角ゴ ProN W3" charset="0"/>
                <a:cs typeface="Chalet NewYorkNineteenSixty" charset="0"/>
              </a:rPr>
              <a:t>target </a:t>
            </a:r>
            <a:br>
              <a:rPr lang="en-US" sz="3100" dirty="0">
                <a:latin typeface="Chalet NewYorkNineteenSixty" charset="0"/>
                <a:ea typeface="ヒラギノ角ゴ ProN W3" charset="0"/>
                <a:cs typeface="Chalet NewYorkNineteenSixty" charset="0"/>
              </a:rPr>
            </a:br>
            <a:r>
              <a:rPr lang="en-US" sz="3100" dirty="0">
                <a:latin typeface="Chalet NewYorkNineteenSixty" charset="0"/>
                <a:ea typeface="ヒラギノ角ゴ ProN W3" charset="0"/>
                <a:cs typeface="Chalet NewYorkNineteenSixty" charset="0"/>
              </a:rPr>
              <a:t>audience</a:t>
            </a:r>
          </a:p>
        </p:txBody>
      </p:sp>
    </p:spTree>
    <p:extLst>
      <p:ext uri="{BB962C8B-B14F-4D97-AF65-F5344CB8AC3E}">
        <p14:creationId xmlns:p14="http://schemas.microsoft.com/office/powerpoint/2010/main" val="2395946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/>
          </p:cNvSpPr>
          <p:nvPr/>
        </p:nvSpPr>
        <p:spPr bwMode="auto">
          <a:xfrm>
            <a:off x="614364" y="2714186"/>
            <a:ext cx="8201918" cy="61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500" dirty="0">
                <a:solidFill>
                  <a:srgbClr val="E5053A"/>
                </a:solidFill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from a blank page                    </a:t>
            </a:r>
            <a:r>
              <a:rPr lang="en-US" sz="2500" dirty="0" smtClean="0">
                <a:solidFill>
                  <a:srgbClr val="E5053A"/>
                </a:solidFill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   </a:t>
            </a:r>
            <a:r>
              <a:rPr lang="en-US" sz="2500" dirty="0">
                <a:solidFill>
                  <a:srgbClr val="E5053A"/>
                </a:solidFill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to life style brand   </a:t>
            </a:r>
          </a:p>
          <a:p>
            <a:pPr algn="l"/>
            <a:r>
              <a:rPr lang="en-US" sz="2500" dirty="0">
                <a:solidFill>
                  <a:srgbClr val="E5053A"/>
                </a:solidFill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                                </a:t>
            </a:r>
          </a:p>
          <a:p>
            <a:pPr algn="l"/>
            <a:r>
              <a:rPr lang="en-US" sz="2500" dirty="0">
                <a:solidFill>
                  <a:srgbClr val="E5053A"/>
                </a:solidFill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                                </a:t>
            </a:r>
            <a:r>
              <a:rPr lang="en-US" sz="2500" dirty="0" smtClean="0">
                <a:solidFill>
                  <a:srgbClr val="E5053A"/>
                </a:solidFill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</a:t>
            </a:r>
            <a:endParaRPr lang="en-US" sz="2500" dirty="0">
              <a:solidFill>
                <a:srgbClr val="E5053A"/>
              </a:solidFill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  <p:pic>
        <p:nvPicPr>
          <p:cNvPr id="39938" name="Picture 2" descr="smiley balloon JPE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6287" y="4808306"/>
            <a:ext cx="1260961" cy="176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394278" y="1654892"/>
            <a:ext cx="1499305" cy="22287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lIns="64291" tIns="32146" rIns="64291" bIns="32146"/>
          <a:lstStyle/>
          <a:p>
            <a:pPr>
              <a:defRPr/>
            </a:pPr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9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 idx="4294967295"/>
          </p:nvPr>
        </p:nvSpPr>
        <p:spPr>
          <a:xfrm>
            <a:off x="892969" y="498947"/>
            <a:ext cx="7358063" cy="1714500"/>
          </a:xfrm>
        </p:spPr>
        <p:txBody>
          <a:bodyPr lIns="91414" tIns="45707" rIns="91414" bIns="45707"/>
          <a:lstStyle/>
          <a:p>
            <a:pPr eaLnBrk="1" hangingPunct="1"/>
            <a:r>
              <a:rPr lang="nl-NL" sz="2500">
                <a:latin typeface="ChaletTT-NewYorkNineteenSixty" charset="0"/>
                <a:ea typeface="ヒラギノ角ゴ ProN W3" charset="0"/>
                <a:cs typeface="ヒラギノ角ゴ ProN W3" charset="0"/>
              </a:rPr>
              <a:t>industry challenges:   </a:t>
            </a:r>
            <a:endParaRPr lang="en-US" sz="2500">
              <a:latin typeface="ChaletTT-NewYorkNineteenSixty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890" name="Rectangle 8"/>
          <p:cNvSpPr txBox="1">
            <a:spLocks noChangeArrowheads="1"/>
          </p:cNvSpPr>
          <p:nvPr/>
        </p:nvSpPr>
        <p:spPr bwMode="auto">
          <a:xfrm>
            <a:off x="1303932" y="1815265"/>
            <a:ext cx="7363850" cy="187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>
            <a:lvl1pPr marL="485775" indent="-485775" defTabSz="1300163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1300163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1300163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1300163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1300163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28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500" dirty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high cost of construction </a:t>
            </a:r>
            <a:r>
              <a:rPr lang="en-US" sz="2000" dirty="0">
                <a:solidFill>
                  <a:schemeClr val="tx1"/>
                </a:solidFill>
                <a:latin typeface="Chalet NewYorkNineteenSixty" charset="0"/>
                <a:cs typeface="Chalet NewYorkNineteenSixty" charset="0"/>
              </a:rPr>
              <a:t>-&gt;</a:t>
            </a:r>
            <a:r>
              <a:rPr lang="en-US" sz="20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 </a:t>
            </a:r>
            <a:r>
              <a:rPr lang="en-US" sz="2000" dirty="0" smtClean="0">
                <a:latin typeface="Chalet NewYorkNineteenSixty" charset="0"/>
                <a:cs typeface="Chalet NewYorkNineteenSixty" charset="0"/>
              </a:rPr>
              <a:t>modular manufacturing</a:t>
            </a:r>
            <a:r>
              <a:rPr lang="en-US" sz="20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 </a:t>
            </a:r>
            <a:endParaRPr lang="en-US" sz="2000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  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high labor </a:t>
            </a:r>
            <a:r>
              <a:rPr lang="en-US" sz="20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cost                </a:t>
            </a:r>
            <a:r>
              <a:rPr lang="en-US" sz="2000" dirty="0" smtClean="0">
                <a:latin typeface="Chalet NewYorkNineteenSixty" charset="0"/>
                <a:cs typeface="Chalet NewYorkNineteenSixty" charset="0"/>
              </a:rPr>
              <a:t>-&gt; .</a:t>
            </a:r>
            <a:r>
              <a:rPr lang="en-US" sz="2000" dirty="0">
                <a:latin typeface="Chalet NewYorkNineteenSixty" charset="0"/>
                <a:cs typeface="Chalet NewYorkNineteenSixty" charset="0"/>
              </a:rPr>
              <a:t>2 FTE </a:t>
            </a:r>
            <a:r>
              <a:rPr lang="en-US" sz="2000" dirty="0" err="1">
                <a:latin typeface="Chalet NewYorkNineteenSixty" charset="0"/>
                <a:cs typeface="Chalet NewYorkNineteenSixty" charset="0"/>
              </a:rPr>
              <a:t>vs</a:t>
            </a:r>
            <a:r>
              <a:rPr lang="en-US" sz="2000" dirty="0">
                <a:latin typeface="Chalet NewYorkNineteenSixty" charset="0"/>
                <a:cs typeface="Chalet NewYorkNineteenSixty" charset="0"/>
              </a:rPr>
              <a:t> .5 FTE per </a:t>
            </a:r>
            <a:r>
              <a:rPr lang="en-US" sz="2000" dirty="0" smtClean="0">
                <a:latin typeface="Chalet NewYorkNineteenSixty" charset="0"/>
                <a:cs typeface="Chalet NewYorkNineteenSixty" charset="0"/>
              </a:rPr>
              <a:t>room</a:t>
            </a:r>
            <a:endParaRPr lang="en-US" sz="2000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   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high distribution cost </a:t>
            </a:r>
            <a:r>
              <a:rPr lang="en-US" sz="20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      </a:t>
            </a:r>
            <a:r>
              <a:rPr lang="en-US" sz="2000" dirty="0" smtClean="0">
                <a:latin typeface="Chalet NewYorkNineteenSixty" charset="0"/>
                <a:cs typeface="Chalet NewYorkNineteenSixty" charset="0"/>
              </a:rPr>
              <a:t>-&gt;</a:t>
            </a:r>
            <a:r>
              <a:rPr lang="en-US" sz="20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 </a:t>
            </a:r>
            <a:r>
              <a:rPr lang="en-US" sz="2000" dirty="0" smtClean="0">
                <a:latin typeface="Chalet NewYorkNineteenSixty" charset="0"/>
                <a:cs typeface="Chalet NewYorkNineteenSixty" charset="0"/>
              </a:rPr>
              <a:t>“demand management”</a:t>
            </a:r>
            <a:endParaRPr lang="en-US" sz="2000" dirty="0">
              <a:latin typeface="Chalet NewYorkNineteenSixty" charset="0"/>
              <a:cs typeface="Chalet NewYorkNineteenSixty" charset="0"/>
            </a:endParaRPr>
          </a:p>
          <a:p>
            <a:pPr algn="l" eaLnBrk="1" hangingPunct="1">
              <a:spcBef>
                <a:spcPct val="20000"/>
              </a:spcBef>
            </a:pPr>
            <a:endParaRPr lang="en-US" sz="2500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2000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 eaLnBrk="1" hangingPunct="1">
              <a:spcBef>
                <a:spcPct val="20000"/>
              </a:spcBef>
            </a:pPr>
            <a:endParaRPr lang="en-US" dirty="0">
              <a:solidFill>
                <a:srgbClr val="E5053A"/>
              </a:solidFill>
            </a:endParaRPr>
          </a:p>
          <a:p>
            <a:pPr eaLnBrk="1" hangingPunct="1">
              <a:spcBef>
                <a:spcPct val="20000"/>
              </a:spcBef>
            </a:pPr>
            <a:endParaRPr lang="en-US" sz="1500" dirty="0">
              <a:solidFill>
                <a:schemeClr val="bg1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28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15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54274" name="Picture 4" descr="Corus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8536" y="0"/>
            <a:ext cx="10332536" cy="687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rije vorm 4"/>
          <p:cNvSpPr/>
          <p:nvPr/>
        </p:nvSpPr>
        <p:spPr>
          <a:xfrm>
            <a:off x="4290715" y="4516190"/>
            <a:ext cx="1013520" cy="759023"/>
          </a:xfrm>
          <a:custGeom>
            <a:avLst/>
            <a:gdLst>
              <a:gd name="connsiteX0" fmla="*/ 42203 w 1012874"/>
              <a:gd name="connsiteY0" fmla="*/ 548640 h 801859"/>
              <a:gd name="connsiteX1" fmla="*/ 0 w 1012874"/>
              <a:gd name="connsiteY1" fmla="*/ 154745 h 801859"/>
              <a:gd name="connsiteX2" fmla="*/ 365760 w 1012874"/>
              <a:gd name="connsiteY2" fmla="*/ 0 h 801859"/>
              <a:gd name="connsiteX3" fmla="*/ 1012874 w 1012874"/>
              <a:gd name="connsiteY3" fmla="*/ 154745 h 801859"/>
              <a:gd name="connsiteX4" fmla="*/ 1012874 w 1012874"/>
              <a:gd name="connsiteY4" fmla="*/ 590843 h 801859"/>
              <a:gd name="connsiteX5" fmla="*/ 745588 w 1012874"/>
              <a:gd name="connsiteY5" fmla="*/ 801859 h 801859"/>
              <a:gd name="connsiteX6" fmla="*/ 42203 w 1012874"/>
              <a:gd name="connsiteY6" fmla="*/ 604911 h 801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2874" h="801859">
                <a:moveTo>
                  <a:pt x="42203" y="548640"/>
                </a:moveTo>
                <a:lnTo>
                  <a:pt x="0" y="154745"/>
                </a:lnTo>
                <a:lnTo>
                  <a:pt x="365760" y="0"/>
                </a:lnTo>
                <a:lnTo>
                  <a:pt x="1012874" y="154745"/>
                </a:lnTo>
                <a:lnTo>
                  <a:pt x="1012874" y="590843"/>
                </a:lnTo>
                <a:lnTo>
                  <a:pt x="745588" y="801859"/>
                </a:lnTo>
                <a:lnTo>
                  <a:pt x="42203" y="604911"/>
                </a:lnTo>
              </a:path>
            </a:pathLst>
          </a:cu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>
              <a:defRPr/>
            </a:pPr>
            <a:endParaRPr lang="nl-NL"/>
          </a:p>
        </p:txBody>
      </p:sp>
      <p:pic>
        <p:nvPicPr>
          <p:cNvPr id="54276" name="Picture 2" descr="C:\Documents and Settings\GKnevel\Desktop\GARMINSCHIJF\kamer1black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913" y="424160"/>
            <a:ext cx="3094137" cy="224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6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7" descr="CitizenM_Factory-006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309"/>
            <a:ext cx="9144000" cy="685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31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8" descr="CitizenM_Factory-006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309"/>
            <a:ext cx="9144000" cy="685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1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360" y="1783048"/>
            <a:ext cx="4226766" cy="357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37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500056"/>
              </p:ext>
            </p:extLst>
          </p:nvPr>
        </p:nvGraphicFramePr>
        <p:xfrm>
          <a:off x="4673575" y="1783048"/>
          <a:ext cx="4152154" cy="3566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1" name="Image" r:id="rId5" imgW="10704762" imgH="8673016" progId="">
                  <p:embed/>
                </p:oleObj>
              </mc:Choice>
              <mc:Fallback>
                <p:oleObj name="Image" r:id="rId5" imgW="10704762" imgH="8673016" progId="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3575" y="1783048"/>
                        <a:ext cx="4152154" cy="35669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912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572" y="782062"/>
            <a:ext cx="8667766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 smtClean="0">
                <a:latin typeface="Chalet NewYorkNineteenSixty" charset="0"/>
                <a:cs typeface="Chalet NewYorkNineteenSixty" charset="0"/>
              </a:rPr>
              <a:t>current </a:t>
            </a:r>
            <a:r>
              <a:rPr lang="en-US" sz="2200" dirty="0">
                <a:latin typeface="Chalet NewYorkNineteenSixty" charset="0"/>
                <a:cs typeface="Chalet NewYorkNineteenSixty" charset="0"/>
              </a:rPr>
              <a:t>role</a:t>
            </a:r>
            <a:r>
              <a:rPr lang="en-US" sz="2200" dirty="0" smtClean="0">
                <a:latin typeface="Chalet NewYorkNineteenSixty" charset="0"/>
                <a:cs typeface="Chalet NewYorkNineteenSixty" charset="0"/>
              </a:rPr>
              <a:t>, different demands / changes </a:t>
            </a:r>
            <a:r>
              <a:rPr lang="en-US" sz="2200" dirty="0">
                <a:latin typeface="Chalet NewYorkNineteenSixty" charset="0"/>
                <a:cs typeface="Chalet NewYorkNineteenSixty" charset="0"/>
              </a:rPr>
              <a:t>needed… </a:t>
            </a: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95909" y="2201025"/>
            <a:ext cx="8848091" cy="4358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b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rought educators -&gt;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small % students enters hospitality </a:t>
            </a:r>
            <a:endParaRPr lang="en-US" dirty="0">
              <a:solidFill>
                <a:srgbClr val="FFFFFF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  </a:t>
            </a: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h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ospitality educators for multiple industries -&gt;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solid base + specializations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rgbClr val="FFFFFF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s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pecializations -&gt;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hospitality in finance, </a:t>
            </a:r>
            <a:r>
              <a:rPr lang="en-US" dirty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hospitality in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real estate, </a:t>
            </a:r>
            <a:r>
              <a:rPr lang="en-US" dirty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hospitality in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    </a:t>
            </a: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                          technology, </a:t>
            </a:r>
            <a:r>
              <a:rPr lang="en-US" dirty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hospitality in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retail, </a:t>
            </a:r>
            <a:r>
              <a:rPr lang="en-US" dirty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hospitality in </a:t>
            </a:r>
            <a:r>
              <a:rPr lang="en-US" dirty="0" err="1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etc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 etc…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rgbClr val="FFFFFF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w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ho is ready to teach these classes </a:t>
            </a: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-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existing teachers base???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rgbClr val="FFFFFF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Talking about the existing teachers base </a:t>
            </a: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-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how do stay crisp… </a:t>
            </a: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																	  how do they migrate…      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																		  how do they get challenged…</a:t>
            </a: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																	  </a:t>
            </a:r>
            <a:endParaRPr lang="en-US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66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DSC0723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803" y="1144117"/>
            <a:ext cx="3683496" cy="491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 descr="DSC0725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38" y="1141884"/>
            <a:ext cx="3642196" cy="485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6620248" y="295797"/>
            <a:ext cx="3924139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London Bankside</a:t>
            </a:r>
          </a:p>
        </p:txBody>
      </p:sp>
    </p:spTree>
    <p:extLst>
      <p:ext uri="{BB962C8B-B14F-4D97-AF65-F5344CB8AC3E}">
        <p14:creationId xmlns:p14="http://schemas.microsoft.com/office/powerpoint/2010/main" val="182953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5" descr="borden citizenMa3-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9" y="910828"/>
            <a:ext cx="9101584" cy="398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2112" y="3737074"/>
            <a:ext cx="8362652" cy="657449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20%</a:t>
            </a:r>
          </a:p>
        </p:txBody>
      </p:sp>
      <p:sp>
        <p:nvSpPr>
          <p:cNvPr id="4" name="Rectangle 3"/>
          <p:cNvSpPr/>
          <p:nvPr/>
        </p:nvSpPr>
        <p:spPr>
          <a:xfrm>
            <a:off x="471041" y="1557115"/>
            <a:ext cx="8363769" cy="2158752"/>
          </a:xfrm>
          <a:prstGeom prst="rect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80%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331640" y="5174185"/>
            <a:ext cx="6765354" cy="16314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buFontTx/>
              <a:buNone/>
            </a:pPr>
            <a:r>
              <a:rPr lang="en-US" sz="2500" dirty="0">
                <a:solidFill>
                  <a:srgbClr val="FFFFFF"/>
                </a:solidFill>
                <a:latin typeface="Chalet NewYorkNineteenSixty" charset="0"/>
                <a:ea typeface="ヒラギノ角ゴ ProN W3" charset="0"/>
                <a:cs typeface="Chalet NewYorkNineteenSixty" charset="0"/>
              </a:rPr>
              <a:t>g</a:t>
            </a:r>
            <a:r>
              <a:rPr lang="en-US" sz="2500" dirty="0" smtClean="0">
                <a:solidFill>
                  <a:srgbClr val="FFFFFF"/>
                </a:solidFill>
                <a:latin typeface="Chalet NewYorkNineteenSixty" charset="0"/>
                <a:ea typeface="ヒラギノ角ゴ ProN W3" charset="0"/>
                <a:cs typeface="Chalet NewYorkNineteenSixty" charset="0"/>
              </a:rPr>
              <a:t>round breaking to opening</a:t>
            </a:r>
          </a:p>
          <a:p>
            <a:pPr algn="ctr">
              <a:lnSpc>
                <a:spcPct val="70000"/>
              </a:lnSpc>
              <a:buFontTx/>
              <a:buNone/>
            </a:pPr>
            <a:endParaRPr lang="en-US" sz="2500" dirty="0" smtClean="0">
              <a:solidFill>
                <a:srgbClr val="FFFFFF"/>
              </a:solidFill>
              <a:latin typeface="Chalet NewYorkNineteenSixty" charset="0"/>
              <a:ea typeface="ヒラギノ角ゴ ProN W3" charset="0"/>
              <a:cs typeface="Chalet NewYorkNineteenSixty" charset="0"/>
            </a:endParaRP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2500" dirty="0" smtClean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11 – 12 months</a:t>
            </a:r>
          </a:p>
          <a:p>
            <a:pPr>
              <a:lnSpc>
                <a:spcPct val="70000"/>
              </a:lnSpc>
              <a:buFontTx/>
              <a:buNone/>
            </a:pPr>
            <a:endParaRPr lang="nl-NL" dirty="0" smtClean="0">
              <a:solidFill>
                <a:srgbClr val="E5053A"/>
              </a:solidFill>
              <a:latin typeface="Chalet-NewYorkNineteenSixty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70000"/>
              </a:lnSpc>
              <a:buFontTx/>
              <a:buNone/>
            </a:pPr>
            <a:endParaRPr lang="en-US" sz="1700" dirty="0" smtClean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70000"/>
              </a:lnSpc>
              <a:buFontTx/>
              <a:buNone/>
            </a:pPr>
            <a:endParaRPr lang="en-US" sz="1700" dirty="0" smtClean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70000"/>
              </a:lnSpc>
              <a:buFontTx/>
              <a:buNone/>
            </a:pPr>
            <a:endParaRPr lang="en-US" sz="2000" dirty="0" smtClean="0">
              <a:solidFill>
                <a:schemeClr val="bg1"/>
              </a:solidFill>
              <a:latin typeface="Chalet-NewYorkNineteenSixty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70000"/>
              </a:lnSpc>
              <a:buFontTx/>
              <a:buNone/>
            </a:pPr>
            <a:endParaRPr lang="en-US" dirty="0">
              <a:solidFill>
                <a:srgbClr val="E5053A"/>
              </a:solidFill>
              <a:latin typeface="Chalet-NewYorkNineteenSixty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58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2"/>
          <p:cNvSpPr txBox="1">
            <a:spLocks noChangeArrowheads="1"/>
          </p:cNvSpPr>
          <p:nvPr/>
        </p:nvSpPr>
        <p:spPr bwMode="auto">
          <a:xfrm>
            <a:off x="7677299" y="281286"/>
            <a:ext cx="2056953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Glasgow</a:t>
            </a:r>
          </a:p>
        </p:txBody>
      </p:sp>
      <p:pic>
        <p:nvPicPr>
          <p:cNvPr id="72706" name="Picture 2" descr="C:\Documents and Settings\GKnevel\Desktop\GARMINSCHIJF\bovenaanzicht_1-bewerkt copy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580" y="3495973"/>
            <a:ext cx="8355955" cy="348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2" descr="hotelroom_from_to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192" y="814834"/>
            <a:ext cx="7844730" cy="275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67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Content Placeholder 2"/>
          <p:cNvSpPr>
            <a:spLocks noGrp="1"/>
          </p:cNvSpPr>
          <p:nvPr>
            <p:ph idx="1"/>
          </p:nvPr>
        </p:nvSpPr>
        <p:spPr>
          <a:xfrm>
            <a:off x="631775" y="1715617"/>
            <a:ext cx="8229824" cy="4308574"/>
          </a:xfrm>
        </p:spPr>
        <p:txBody>
          <a:bodyPr/>
          <a:lstStyle/>
          <a:p>
            <a:endParaRPr lang="nl-NL" sz="140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76802" name="Picture 2" descr="F:\001 CitizenM Corporate\005 Marketing &amp; PR\005 VISUALS\015 VISUALS DEVELOPMENT\Room London Banksite\JPG\Zij-L-3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29" y="1466701"/>
            <a:ext cx="9144000" cy="477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F:\001 CitizenM Corporate\005 Marketing &amp; PR\005 VISUALS\015 VISUALS DEVELOPMENT\Room London Banksite\JPG\Douche_Zij-L-3d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162" y="2707928"/>
            <a:ext cx="2160984" cy="26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reeform 25"/>
          <p:cNvSpPr/>
          <p:nvPr/>
        </p:nvSpPr>
        <p:spPr>
          <a:xfrm>
            <a:off x="64740" y="1131838"/>
            <a:ext cx="9395148" cy="1111746"/>
          </a:xfrm>
          <a:custGeom>
            <a:avLst/>
            <a:gdLst>
              <a:gd name="connsiteX0" fmla="*/ 108857 w 9394371"/>
              <a:gd name="connsiteY0" fmla="*/ 1110343 h 1110343"/>
              <a:gd name="connsiteX1" fmla="*/ 8697686 w 9394371"/>
              <a:gd name="connsiteY1" fmla="*/ 457200 h 1110343"/>
              <a:gd name="connsiteX2" fmla="*/ 8697686 w 9394371"/>
              <a:gd name="connsiteY2" fmla="*/ 653143 h 1110343"/>
              <a:gd name="connsiteX3" fmla="*/ 8795657 w 9394371"/>
              <a:gd name="connsiteY3" fmla="*/ 598715 h 1110343"/>
              <a:gd name="connsiteX4" fmla="*/ 9307286 w 9394371"/>
              <a:gd name="connsiteY4" fmla="*/ 566057 h 1110343"/>
              <a:gd name="connsiteX5" fmla="*/ 9394371 w 9394371"/>
              <a:gd name="connsiteY5" fmla="*/ 0 h 1110343"/>
              <a:gd name="connsiteX6" fmla="*/ 0 w 9394371"/>
              <a:gd name="connsiteY6" fmla="*/ 239486 h 1110343"/>
              <a:gd name="connsiteX7" fmla="*/ 108857 w 9394371"/>
              <a:gd name="connsiteY7" fmla="*/ 1110343 h 111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4371" h="1110343">
                <a:moveTo>
                  <a:pt x="108857" y="1110343"/>
                </a:moveTo>
                <a:lnTo>
                  <a:pt x="8697686" y="457200"/>
                </a:lnTo>
                <a:lnTo>
                  <a:pt x="8697686" y="653143"/>
                </a:lnTo>
                <a:lnTo>
                  <a:pt x="8795657" y="598715"/>
                </a:lnTo>
                <a:lnTo>
                  <a:pt x="9307286" y="566057"/>
                </a:lnTo>
                <a:lnTo>
                  <a:pt x="9394371" y="0"/>
                </a:lnTo>
                <a:lnTo>
                  <a:pt x="0" y="239486"/>
                </a:lnTo>
                <a:lnTo>
                  <a:pt x="108857" y="1110343"/>
                </a:lnTo>
                <a:close/>
              </a:path>
            </a:pathLst>
          </a:custGeom>
          <a:solidFill>
            <a:srgbClr val="16171A"/>
          </a:solidFill>
          <a:ln>
            <a:solidFill>
              <a:srgbClr val="1617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>
              <a:defRPr/>
            </a:pPr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11162" y="2057177"/>
            <a:ext cx="9491142" cy="4320852"/>
          </a:xfrm>
          <a:custGeom>
            <a:avLst/>
            <a:gdLst>
              <a:gd name="connsiteX0" fmla="*/ 293915 w 9492343"/>
              <a:gd name="connsiteY0" fmla="*/ 43543 h 4321629"/>
              <a:gd name="connsiteX1" fmla="*/ 359229 w 9492343"/>
              <a:gd name="connsiteY1" fmla="*/ 3276600 h 4321629"/>
              <a:gd name="connsiteX2" fmla="*/ 8665029 w 9492343"/>
              <a:gd name="connsiteY2" fmla="*/ 4071257 h 4321629"/>
              <a:gd name="connsiteX3" fmla="*/ 8654143 w 9492343"/>
              <a:gd name="connsiteY3" fmla="*/ 3842657 h 4321629"/>
              <a:gd name="connsiteX4" fmla="*/ 8752115 w 9492343"/>
              <a:gd name="connsiteY4" fmla="*/ 3918857 h 4321629"/>
              <a:gd name="connsiteX5" fmla="*/ 9492343 w 9492343"/>
              <a:gd name="connsiteY5" fmla="*/ 3973286 h 4321629"/>
              <a:gd name="connsiteX6" fmla="*/ 9361715 w 9492343"/>
              <a:gd name="connsiteY6" fmla="*/ 4321629 h 4321629"/>
              <a:gd name="connsiteX7" fmla="*/ 0 w 9492343"/>
              <a:gd name="connsiteY7" fmla="*/ 4278086 h 4321629"/>
              <a:gd name="connsiteX8" fmla="*/ 97972 w 9492343"/>
              <a:gd name="connsiteY8" fmla="*/ 0 h 4321629"/>
              <a:gd name="connsiteX9" fmla="*/ 293915 w 9492343"/>
              <a:gd name="connsiteY9" fmla="*/ 43543 h 432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92343" h="4321629">
                <a:moveTo>
                  <a:pt x="293915" y="43543"/>
                </a:moveTo>
                <a:lnTo>
                  <a:pt x="359229" y="3276600"/>
                </a:lnTo>
                <a:lnTo>
                  <a:pt x="8665029" y="4071257"/>
                </a:lnTo>
                <a:lnTo>
                  <a:pt x="8654143" y="3842657"/>
                </a:lnTo>
                <a:lnTo>
                  <a:pt x="8752115" y="3918857"/>
                </a:lnTo>
                <a:lnTo>
                  <a:pt x="9492343" y="3973286"/>
                </a:lnTo>
                <a:lnTo>
                  <a:pt x="9361715" y="4321629"/>
                </a:lnTo>
                <a:lnTo>
                  <a:pt x="0" y="4278086"/>
                </a:lnTo>
                <a:lnTo>
                  <a:pt x="97972" y="0"/>
                </a:lnTo>
                <a:lnTo>
                  <a:pt x="293915" y="43543"/>
                </a:lnTo>
                <a:close/>
              </a:path>
            </a:pathLst>
          </a:custGeom>
          <a:solidFill>
            <a:srgbClr val="16171A"/>
          </a:solidFill>
          <a:ln>
            <a:solidFill>
              <a:srgbClr val="1617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49" name="Group 33"/>
          <p:cNvGrpSpPr>
            <a:grpSpLocks/>
          </p:cNvGrpSpPr>
          <p:nvPr/>
        </p:nvGrpSpPr>
        <p:grpSpPr bwMode="auto">
          <a:xfrm>
            <a:off x="179710" y="1845098"/>
            <a:ext cx="8933036" cy="3760514"/>
            <a:chOff x="179388" y="1844675"/>
            <a:chExt cx="8932862" cy="3762126"/>
          </a:xfrm>
        </p:grpSpPr>
        <p:pic>
          <p:nvPicPr>
            <p:cNvPr id="78866" name="Picture 2" descr="F:\001 CitizenM Corporate\005 Marketing &amp; PR\005 VISUALS\015 VISUALS DEVELOPMENT\Room London Banksite\JPG\Zij-R_V2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844675"/>
              <a:ext cx="8932862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7" name="Picture 2" descr="http://image.made-in-china.com/2f0j00NMhTJYktbBoG/Hotel-Minibar-Mini-Fridge-with-Glass-Door-JC-46A-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750" y="4110038"/>
              <a:ext cx="4381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995850" y="4094804"/>
              <a:ext cx="449825" cy="539361"/>
            </a:xfrm>
            <a:prstGeom prst="rect">
              <a:avLst/>
            </a:prstGeom>
            <a:solidFill>
              <a:schemeClr val="bg1">
                <a:lumMod val="50000"/>
                <a:alpha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nl-NL">
                <a:solidFill>
                  <a:srgbClr val="FFFFFF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5400000" flipH="1" flipV="1">
              <a:off x="7524375" y="5390722"/>
              <a:ext cx="43215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870" name="Picture 2" descr="http://image.made-in-china.com/2f0j00NMhTJYktbBoG/Hotel-Minibar-Mini-Fridge-with-Glass-Door-JC-46A-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391" y="4110524"/>
              <a:ext cx="438309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995850" y="4092570"/>
              <a:ext cx="449825" cy="540478"/>
            </a:xfrm>
            <a:prstGeom prst="rect">
              <a:avLst/>
            </a:prstGeom>
            <a:solidFill>
              <a:schemeClr val="bg1">
                <a:lumMod val="50000"/>
                <a:alpha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nl-NL">
                <a:solidFill>
                  <a:srgbClr val="FF0000"/>
                </a:solidFill>
              </a:endParaRPr>
            </a:p>
          </p:txBody>
        </p:sp>
      </p:grpSp>
      <p:pic>
        <p:nvPicPr>
          <p:cNvPr id="24" name="Picture 23" descr="FountainOfYouthMap.jpg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370" y="2770802"/>
            <a:ext cx="248090" cy="354414"/>
          </a:xfrm>
          <a:prstGeom prst="rect">
            <a:avLst/>
          </a:prstGeom>
          <a:ln w="127000" cap="sq">
            <a:solidFill>
              <a:srgbClr val="29292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8852" name="Freeform 30"/>
          <p:cNvSpPr>
            <a:spLocks/>
          </p:cNvSpPr>
          <p:nvPr/>
        </p:nvSpPr>
        <p:spPr bwMode="auto">
          <a:xfrm>
            <a:off x="4431358" y="2669977"/>
            <a:ext cx="430857" cy="539130"/>
          </a:xfrm>
          <a:custGeom>
            <a:avLst/>
            <a:gdLst>
              <a:gd name="T0" fmla="*/ 575788 w 614188"/>
              <a:gd name="T1" fmla="*/ 20727 h 857314"/>
              <a:gd name="T2" fmla="*/ 463003 w 614188"/>
              <a:gd name="T3" fmla="*/ 54700 h 857314"/>
              <a:gd name="T4" fmla="*/ 460035 w 614188"/>
              <a:gd name="T5" fmla="*/ 153418 h 857314"/>
              <a:gd name="T6" fmla="*/ 121687 w 614188"/>
              <a:gd name="T7" fmla="*/ 154701 h 857314"/>
              <a:gd name="T8" fmla="*/ 0 w 614188"/>
              <a:gd name="T9" fmla="*/ 179700 h 857314"/>
              <a:gd name="T10" fmla="*/ 584693 w 614188"/>
              <a:gd name="T11" fmla="*/ 179059 h 857314"/>
              <a:gd name="T12" fmla="*/ 575788 w 614188"/>
              <a:gd name="T13" fmla="*/ 20727 h 8573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4188"/>
              <a:gd name="T22" fmla="*/ 0 h 857314"/>
              <a:gd name="T23" fmla="*/ 614188 w 614188"/>
              <a:gd name="T24" fmla="*/ 857314 h 8573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4188" h="857314">
                <a:moveTo>
                  <a:pt x="593290" y="98882"/>
                </a:moveTo>
                <a:cubicBezTo>
                  <a:pt x="572392" y="0"/>
                  <a:pt x="515815" y="206938"/>
                  <a:pt x="477078" y="260966"/>
                </a:cubicBezTo>
                <a:cubicBezTo>
                  <a:pt x="476059" y="417953"/>
                  <a:pt x="475039" y="574941"/>
                  <a:pt x="474020" y="731928"/>
                </a:cubicBezTo>
                <a:lnTo>
                  <a:pt x="125386" y="738045"/>
                </a:lnTo>
                <a:lnTo>
                  <a:pt x="0" y="857314"/>
                </a:lnTo>
                <a:lnTo>
                  <a:pt x="602464" y="854256"/>
                </a:lnTo>
                <a:cubicBezTo>
                  <a:pt x="601445" y="604503"/>
                  <a:pt x="614188" y="197764"/>
                  <a:pt x="593290" y="98882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7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4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429500" cy="1714500"/>
          </a:xfrm>
        </p:spPr>
        <p:txBody>
          <a:bodyPr rIns="387177"/>
          <a:lstStyle/>
          <a:p>
            <a:pPr algn="just" eaLnBrk="1" hangingPunct="1"/>
            <a:r>
              <a:rPr lang="en-GB" sz="2500" b="1">
                <a:solidFill>
                  <a:srgbClr val="E5053A"/>
                </a:solidFill>
                <a:latin typeface="Chalet NewYorkNineteenSixty" charset="0"/>
                <a:ea typeface="ヒラギノ角ゴ ProN W6" charset="0"/>
                <a:cs typeface="ヒラギノ角ゴ ProN W6" charset="0"/>
              </a:rPr>
              <a:t>secured portfolio</a:t>
            </a:r>
            <a:endParaRPr lang="en-US" sz="2500">
              <a:solidFill>
                <a:srgbClr val="E5053A"/>
              </a:solidFill>
              <a:latin typeface="Chalet NewYorkNineteenSixty" charset="0"/>
              <a:ea typeface="ヒラギノ角ゴ ProN W6" charset="0"/>
              <a:cs typeface="ヒラギノ角ゴ ProN W6" charset="0"/>
            </a:endParaRPr>
          </a:p>
        </p:txBody>
      </p:sp>
      <p:pic>
        <p:nvPicPr>
          <p:cNvPr id="193538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891" y="705445"/>
            <a:ext cx="8608219" cy="543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Oval 1"/>
          <p:cNvSpPr>
            <a:spLocks noChangeArrowheads="1"/>
          </p:cNvSpPr>
          <p:nvPr/>
        </p:nvSpPr>
        <p:spPr bwMode="auto">
          <a:xfrm>
            <a:off x="6648152" y="3074045"/>
            <a:ext cx="2495848" cy="3545086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93540" name="Rectangle 3"/>
          <p:cNvSpPr>
            <a:spLocks noChangeArrowheads="1"/>
          </p:cNvSpPr>
          <p:nvPr/>
        </p:nvSpPr>
        <p:spPr bwMode="auto">
          <a:xfrm>
            <a:off x="7762131" y="2112988"/>
            <a:ext cx="1265783" cy="91082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r>
              <a:rPr lang="en-US" sz="2000" dirty="0">
                <a:solidFill>
                  <a:srgbClr val="FF0000"/>
                </a:solidFill>
              </a:rPr>
              <a:t>Asia Pacific</a:t>
            </a:r>
          </a:p>
          <a:p>
            <a:r>
              <a:rPr lang="en-US" sz="2000" dirty="0" smtClean="0">
                <a:solidFill>
                  <a:srgbClr val="4F271C"/>
                </a:solidFill>
              </a:rPr>
              <a:t>Taipei</a:t>
            </a:r>
            <a:endParaRPr lang="en-US" sz="2000" dirty="0">
              <a:solidFill>
                <a:srgbClr val="4F271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98838" y="3723355"/>
            <a:ext cx="1664507" cy="7520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</a:rPr>
              <a:t>3.Tour Gamma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-602972" y="0"/>
            <a:ext cx="9741690" cy="6848650"/>
            <a:chOff x="0" y="0"/>
            <a:chExt cx="7376" cy="4002"/>
          </a:xfrm>
        </p:grpSpPr>
        <p:pic>
          <p:nvPicPr>
            <p:cNvPr id="80900" name="Picture 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376" cy="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01" name="Rectangle 2"/>
            <p:cNvSpPr>
              <a:spLocks/>
            </p:cNvSpPr>
            <p:nvPr/>
          </p:nvSpPr>
          <p:spPr bwMode="auto">
            <a:xfrm>
              <a:off x="1431" y="2179"/>
              <a:ext cx="1224" cy="208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World Trade Centre</a:t>
              </a:r>
            </a:p>
          </p:txBody>
        </p:sp>
        <p:sp>
          <p:nvSpPr>
            <p:cNvPr id="80902" name="Rectangle 3"/>
            <p:cNvSpPr>
              <a:spLocks/>
            </p:cNvSpPr>
            <p:nvPr/>
          </p:nvSpPr>
          <p:spPr bwMode="auto">
            <a:xfrm>
              <a:off x="3643" y="141"/>
              <a:ext cx="815" cy="227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Gates H + M</a:t>
              </a:r>
            </a:p>
          </p:txBody>
        </p:sp>
        <p:sp>
          <p:nvSpPr>
            <p:cNvPr id="80903" name="Rectangle 4"/>
            <p:cNvSpPr>
              <a:spLocks/>
            </p:cNvSpPr>
            <p:nvPr/>
          </p:nvSpPr>
          <p:spPr bwMode="auto">
            <a:xfrm>
              <a:off x="4909" y="2672"/>
              <a:ext cx="976" cy="224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Terminals 1 + 2</a:t>
              </a:r>
            </a:p>
          </p:txBody>
        </p:sp>
        <p:sp>
          <p:nvSpPr>
            <p:cNvPr id="80904" name="Rectangle 5"/>
            <p:cNvSpPr>
              <a:spLocks/>
            </p:cNvSpPr>
            <p:nvPr/>
          </p:nvSpPr>
          <p:spPr bwMode="auto">
            <a:xfrm>
              <a:off x="2495" y="3236"/>
              <a:ext cx="910" cy="227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Sheraton Hotel</a:t>
              </a:r>
            </a:p>
          </p:txBody>
        </p:sp>
        <p:sp>
          <p:nvSpPr>
            <p:cNvPr id="80905" name="Rectangle 6"/>
            <p:cNvSpPr>
              <a:spLocks/>
            </p:cNvSpPr>
            <p:nvPr/>
          </p:nvSpPr>
          <p:spPr bwMode="auto">
            <a:xfrm>
              <a:off x="632" y="1740"/>
              <a:ext cx="456" cy="224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Hilton Hotel</a:t>
              </a:r>
            </a:p>
          </p:txBody>
        </p:sp>
      </p:grpSp>
      <p:pic>
        <p:nvPicPr>
          <p:cNvPr id="73736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0661" y="1384328"/>
            <a:ext cx="587127" cy="40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6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isCharlesDeGaulle_EXT_07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22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-702792" y="1"/>
            <a:ext cx="9845356" cy="6949222"/>
            <a:chOff x="0" y="0"/>
            <a:chExt cx="7384" cy="4003"/>
          </a:xfrm>
        </p:grpSpPr>
        <p:pic>
          <p:nvPicPr>
            <p:cNvPr id="82948" name="Picture 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384" cy="3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49" name="Rectangle 2"/>
            <p:cNvSpPr>
              <a:spLocks/>
            </p:cNvSpPr>
            <p:nvPr/>
          </p:nvSpPr>
          <p:spPr bwMode="auto">
            <a:xfrm>
              <a:off x="1761" y="972"/>
              <a:ext cx="936" cy="240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62909" bIns="0"/>
            <a:lstStyle/>
            <a:p>
              <a:pPr marL="42415"/>
              <a:r>
                <a:rPr lang="en-US" sz="1000" dirty="0" err="1">
                  <a:latin typeface="Chalet NewYorkNineteenSixty" charset="0"/>
                  <a:sym typeface="Chalet NewYorkNineteenSixty" charset="0"/>
                </a:rPr>
                <a:t>Beatrixpark</a:t>
              </a:r>
              <a:endParaRPr lang="en-US" sz="1000" dirty="0">
                <a:latin typeface="Chalet NewYorkNineteenSixty" charset="0"/>
                <a:sym typeface="Chalet NewYorkNineteenSixty" charset="0"/>
              </a:endParaRPr>
            </a:p>
          </p:txBody>
        </p:sp>
        <p:sp>
          <p:nvSpPr>
            <p:cNvPr id="82950" name="Rectangle 3"/>
            <p:cNvSpPr>
              <a:spLocks/>
            </p:cNvSpPr>
            <p:nvPr/>
          </p:nvSpPr>
          <p:spPr bwMode="auto">
            <a:xfrm>
              <a:off x="2240" y="397"/>
              <a:ext cx="1440" cy="208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62909" bIns="0"/>
            <a:lstStyle/>
            <a:p>
              <a:pPr marL="42415"/>
              <a:r>
                <a:rPr lang="en-US" sz="1000">
                  <a:latin typeface="Chalet NewYorkNineteenSixty" charset="0"/>
                  <a:sym typeface="Chalet NewYorkNineteenSixty" charset="0"/>
                </a:rPr>
                <a:t>RAI Convention Centre</a:t>
              </a:r>
            </a:p>
          </p:txBody>
        </p:sp>
        <p:sp>
          <p:nvSpPr>
            <p:cNvPr id="82951" name="Rectangle 4"/>
            <p:cNvSpPr>
              <a:spLocks/>
            </p:cNvSpPr>
            <p:nvPr/>
          </p:nvSpPr>
          <p:spPr bwMode="auto">
            <a:xfrm>
              <a:off x="5568" y="2176"/>
              <a:ext cx="578" cy="204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62909" bIns="0"/>
            <a:lstStyle/>
            <a:p>
              <a:pPr marL="42415"/>
              <a:r>
                <a:rPr lang="en-US" sz="1000">
                  <a:latin typeface="Chalet NewYorkNineteenSixty" charset="0"/>
                  <a:sym typeface="Chalet NewYorkNineteenSixty" charset="0"/>
                </a:rPr>
                <a:t>Zuidas</a:t>
              </a:r>
            </a:p>
          </p:txBody>
        </p:sp>
        <p:sp>
          <p:nvSpPr>
            <p:cNvPr id="82952" name="Rectangle 5"/>
            <p:cNvSpPr>
              <a:spLocks/>
            </p:cNvSpPr>
            <p:nvPr/>
          </p:nvSpPr>
          <p:spPr bwMode="auto">
            <a:xfrm>
              <a:off x="3137" y="2094"/>
              <a:ext cx="568" cy="204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62909" bIns="0"/>
            <a:lstStyle/>
            <a:p>
              <a:pPr marL="42415"/>
              <a:r>
                <a:rPr lang="en-US" sz="1000">
                  <a:latin typeface="Chalet NewYorkNineteenSixty" charset="0"/>
                  <a:sym typeface="Chalet NewYorkNineteenSixty" charset="0"/>
                </a:rPr>
                <a:t>Zuidas</a:t>
              </a:r>
            </a:p>
          </p:txBody>
        </p:sp>
        <p:sp>
          <p:nvSpPr>
            <p:cNvPr id="82953" name="Rectangle 6"/>
            <p:cNvSpPr>
              <a:spLocks/>
            </p:cNvSpPr>
            <p:nvPr/>
          </p:nvSpPr>
          <p:spPr bwMode="auto">
            <a:xfrm>
              <a:off x="2962" y="1540"/>
              <a:ext cx="491" cy="204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62909" bIns="0"/>
            <a:lstStyle/>
            <a:p>
              <a:pPr marL="42415"/>
              <a:r>
                <a:rPr lang="en-US" sz="1000">
                  <a:latin typeface="Chalet NewYorkNineteenSixty" charset="0"/>
                  <a:sym typeface="Chalet NewYorkNineteenSixty" charset="0"/>
                </a:rPr>
                <a:t>WTC</a:t>
              </a:r>
            </a:p>
          </p:txBody>
        </p:sp>
        <p:sp>
          <p:nvSpPr>
            <p:cNvPr id="82954" name="Rectangle 7"/>
            <p:cNvSpPr>
              <a:spLocks/>
            </p:cNvSpPr>
            <p:nvPr/>
          </p:nvSpPr>
          <p:spPr bwMode="auto">
            <a:xfrm>
              <a:off x="5543" y="218"/>
              <a:ext cx="809" cy="204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62909" bIns="0"/>
            <a:lstStyle/>
            <a:p>
              <a:pPr marL="42415"/>
              <a:r>
                <a:rPr lang="en-US" sz="1000">
                  <a:latin typeface="Chalet NewYorkNineteenSixty" charset="0"/>
                  <a:sym typeface="Chalet NewYorkNineteenSixty" charset="0"/>
                </a:rPr>
                <a:t>Amstelpark</a:t>
              </a:r>
            </a:p>
          </p:txBody>
        </p:sp>
        <p:sp>
          <p:nvSpPr>
            <p:cNvPr id="82955" name="Rectangle 8"/>
            <p:cNvSpPr>
              <a:spLocks/>
            </p:cNvSpPr>
            <p:nvPr/>
          </p:nvSpPr>
          <p:spPr bwMode="auto">
            <a:xfrm>
              <a:off x="3444" y="3799"/>
              <a:ext cx="414" cy="204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62909" bIns="0"/>
            <a:lstStyle/>
            <a:p>
              <a:pPr marL="42415"/>
              <a:r>
                <a:rPr lang="en-US" sz="1000">
                  <a:latin typeface="Chalet NewYorkNineteenSixty" charset="0"/>
                  <a:sym typeface="Chalet NewYorkNineteenSixty" charset="0"/>
                </a:rPr>
                <a:t>A10</a:t>
              </a:r>
            </a:p>
          </p:txBody>
        </p:sp>
        <p:sp>
          <p:nvSpPr>
            <p:cNvPr id="82956" name="Rectangle 9"/>
            <p:cNvSpPr>
              <a:spLocks/>
            </p:cNvSpPr>
            <p:nvPr/>
          </p:nvSpPr>
          <p:spPr bwMode="auto">
            <a:xfrm>
              <a:off x="4644" y="3792"/>
              <a:ext cx="452" cy="204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62909" bIns="0"/>
            <a:lstStyle/>
            <a:p>
              <a:pPr marL="42415"/>
              <a:r>
                <a:rPr lang="en-US" sz="1000">
                  <a:latin typeface="Chalet NewYorkNineteenSixty" charset="0"/>
                  <a:sym typeface="Chalet NewYorkNineteenSixty" charset="0"/>
                </a:rPr>
                <a:t>A10</a:t>
              </a:r>
            </a:p>
          </p:txBody>
        </p:sp>
        <p:sp>
          <p:nvSpPr>
            <p:cNvPr id="82957" name="Rectangle 10"/>
            <p:cNvSpPr>
              <a:spLocks/>
            </p:cNvSpPr>
            <p:nvPr/>
          </p:nvSpPr>
          <p:spPr bwMode="auto">
            <a:xfrm>
              <a:off x="3974" y="2271"/>
              <a:ext cx="584" cy="640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62909" bIns="0"/>
            <a:lstStyle/>
            <a:p>
              <a:pPr marL="42415"/>
              <a:r>
                <a:rPr lang="en-US" sz="1000">
                  <a:latin typeface="Chalet NewYorkNineteenSixty" charset="0"/>
                  <a:sym typeface="Chalet NewYorkNineteenSixty" charset="0"/>
                </a:rPr>
                <a:t>Train + Metro + Tram </a:t>
              </a:r>
              <a:br>
                <a:rPr lang="en-US" sz="1000">
                  <a:latin typeface="Chalet NewYorkNineteenSixty" charset="0"/>
                  <a:sym typeface="Chalet NewYorkNineteenSixty" charset="0"/>
                </a:rPr>
              </a:br>
              <a:r>
                <a:rPr lang="en-US" sz="1000">
                  <a:latin typeface="Chalet NewYorkNineteenSixty" charset="0"/>
                  <a:sym typeface="Chalet NewYorkNineteenSixty" charset="0"/>
                </a:rPr>
                <a:t>Station</a:t>
              </a:r>
            </a:p>
          </p:txBody>
        </p:sp>
        <p:sp>
          <p:nvSpPr>
            <p:cNvPr id="82958" name="Rectangle 11"/>
            <p:cNvSpPr>
              <a:spLocks/>
            </p:cNvSpPr>
            <p:nvPr/>
          </p:nvSpPr>
          <p:spPr bwMode="auto">
            <a:xfrm>
              <a:off x="133" y="1605"/>
              <a:ext cx="1069" cy="204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62909" bIns="0"/>
            <a:lstStyle/>
            <a:p>
              <a:pPr marL="42415"/>
              <a:r>
                <a:rPr lang="en-US" sz="1000">
                  <a:latin typeface="Chalet NewYorkNineteenSixty" charset="0"/>
                  <a:sym typeface="Chalet NewYorkNineteenSixty" charset="0"/>
                </a:rPr>
                <a:t>Beethovenstraat</a:t>
              </a:r>
            </a:p>
          </p:txBody>
        </p:sp>
      </p:grpSp>
      <p:pic>
        <p:nvPicPr>
          <p:cNvPr id="75789" name="Picture 1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125" y="2773686"/>
            <a:ext cx="651867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9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9" y="-351985"/>
            <a:ext cx="9127065" cy="73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1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572" y="782062"/>
            <a:ext cx="8667766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industry </a:t>
            </a:r>
            <a:r>
              <a:rPr lang="en-US" sz="2200" dirty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need from </a:t>
            </a:r>
            <a:r>
              <a:rPr lang="en-US" sz="2200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hotel schools </a:t>
            </a:r>
            <a:r>
              <a:rPr lang="en-US" sz="2200" dirty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/ </a:t>
            </a:r>
            <a:r>
              <a:rPr lang="en-US" sz="2200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students</a:t>
            </a:r>
            <a:r>
              <a:rPr lang="en-US" sz="2200" dirty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…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  </a:t>
            </a:r>
            <a:endParaRPr lang="en-US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1539" y="2201025"/>
            <a:ext cx="8347193" cy="3028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s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olid base knowledge -&gt;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for brought / structured thinking, case studies </a:t>
            </a:r>
            <a:endParaRPr lang="en-US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  </a:t>
            </a: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s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tudents to grow to be themselves -&gt;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maximize their individual potential</a:t>
            </a:r>
            <a:endParaRPr lang="en-US" dirty="0" smtClean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endParaRPr lang="en-US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s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pecialization -&gt;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let them follow their interest, provide depth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rgbClr val="FFFFFF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responsibility </a:t>
            </a: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-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understanding what life / business requires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rgbClr val="FFFFFF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r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eady to have lots of fun </a:t>
            </a: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-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energized, spirited, happy</a:t>
            </a:r>
            <a:endParaRPr lang="en-US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53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-1158990" y="1"/>
            <a:ext cx="10295921" cy="6837042"/>
            <a:chOff x="0" y="0"/>
            <a:chExt cx="7394" cy="3572"/>
          </a:xfrm>
        </p:grpSpPr>
        <p:pic>
          <p:nvPicPr>
            <p:cNvPr id="87044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394" cy="3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5" name="Rectangle 2"/>
            <p:cNvSpPr>
              <a:spLocks/>
            </p:cNvSpPr>
            <p:nvPr/>
          </p:nvSpPr>
          <p:spPr bwMode="auto">
            <a:xfrm>
              <a:off x="2302" y="2024"/>
              <a:ext cx="827" cy="205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Tate Modern</a:t>
              </a:r>
            </a:p>
          </p:txBody>
        </p:sp>
        <p:sp>
          <p:nvSpPr>
            <p:cNvPr id="87046" name="Rectangle 3"/>
            <p:cNvSpPr>
              <a:spLocks/>
            </p:cNvSpPr>
            <p:nvPr/>
          </p:nvSpPr>
          <p:spPr bwMode="auto">
            <a:xfrm>
              <a:off x="24" y="1309"/>
              <a:ext cx="751" cy="314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St Paul</a:t>
              </a:r>
              <a:r>
                <a:rPr lang="ja-JP" altLang="en-US" sz="1000">
                  <a:latin typeface="Arial" charset="0"/>
                  <a:sym typeface="Chalet NewYorkNineteenSixty" charset="0"/>
                </a:rPr>
                <a:t>’</a:t>
              </a:r>
              <a:r>
                <a:rPr lang="en-US" altLang="ja-JP" sz="1000">
                  <a:latin typeface="Chalet NewYorkNineteenSixty" charset="0"/>
                  <a:sym typeface="Chalet NewYorkNineteenSixty" charset="0"/>
                </a:rPr>
                <a:t>s Cathedral</a:t>
              </a:r>
              <a:endParaRPr lang="en-US" sz="1000">
                <a:latin typeface="Chalet NewYorkNineteenSixty" charset="0"/>
                <a:sym typeface="Chalet NewYorkNineteenSixty" charset="0"/>
              </a:endParaRPr>
            </a:p>
          </p:txBody>
        </p:sp>
        <p:sp>
          <p:nvSpPr>
            <p:cNvPr id="87047" name="Rectangle 4"/>
            <p:cNvSpPr>
              <a:spLocks/>
            </p:cNvSpPr>
            <p:nvPr/>
          </p:nvSpPr>
          <p:spPr bwMode="auto">
            <a:xfrm>
              <a:off x="1336" y="1601"/>
              <a:ext cx="1209" cy="208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Millennium Bridge</a:t>
              </a:r>
            </a:p>
          </p:txBody>
        </p:sp>
        <p:sp>
          <p:nvSpPr>
            <p:cNvPr id="87048" name="Rectangle 5"/>
            <p:cNvSpPr>
              <a:spLocks/>
            </p:cNvSpPr>
            <p:nvPr/>
          </p:nvSpPr>
          <p:spPr bwMode="auto">
            <a:xfrm>
              <a:off x="6345" y="893"/>
              <a:ext cx="840" cy="488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Shard </a:t>
              </a:r>
            </a:p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(under construction)</a:t>
              </a:r>
            </a:p>
          </p:txBody>
        </p:sp>
        <p:sp>
          <p:nvSpPr>
            <p:cNvPr id="87049" name="Rectangle 6"/>
            <p:cNvSpPr>
              <a:spLocks/>
            </p:cNvSpPr>
            <p:nvPr/>
          </p:nvSpPr>
          <p:spPr bwMode="auto">
            <a:xfrm>
              <a:off x="477" y="1973"/>
              <a:ext cx="632" cy="185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Thames</a:t>
              </a:r>
            </a:p>
          </p:txBody>
        </p:sp>
        <p:sp>
          <p:nvSpPr>
            <p:cNvPr id="87050" name="Rectangle 7"/>
            <p:cNvSpPr>
              <a:spLocks/>
            </p:cNvSpPr>
            <p:nvPr/>
          </p:nvSpPr>
          <p:spPr bwMode="auto">
            <a:xfrm>
              <a:off x="3587" y="2205"/>
              <a:ext cx="1024" cy="208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Bankside 1/2/3</a:t>
              </a:r>
            </a:p>
          </p:txBody>
        </p:sp>
        <p:sp>
          <p:nvSpPr>
            <p:cNvPr id="87051" name="Rectangle 8"/>
            <p:cNvSpPr>
              <a:spLocks/>
            </p:cNvSpPr>
            <p:nvPr/>
          </p:nvSpPr>
          <p:spPr bwMode="auto">
            <a:xfrm>
              <a:off x="5238" y="1284"/>
              <a:ext cx="632" cy="328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Borough Market</a:t>
              </a:r>
            </a:p>
          </p:txBody>
        </p:sp>
        <p:sp>
          <p:nvSpPr>
            <p:cNvPr id="87052" name="Rectangle 9"/>
            <p:cNvSpPr>
              <a:spLocks/>
            </p:cNvSpPr>
            <p:nvPr/>
          </p:nvSpPr>
          <p:spPr bwMode="auto">
            <a:xfrm>
              <a:off x="3187" y="1160"/>
              <a:ext cx="1024" cy="208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City of London</a:t>
              </a:r>
            </a:p>
          </p:txBody>
        </p:sp>
        <p:sp>
          <p:nvSpPr>
            <p:cNvPr id="87053" name="Rectangle 10"/>
            <p:cNvSpPr>
              <a:spLocks/>
            </p:cNvSpPr>
            <p:nvPr/>
          </p:nvSpPr>
          <p:spPr bwMode="auto">
            <a:xfrm>
              <a:off x="5667" y="528"/>
              <a:ext cx="608" cy="314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Tower of London</a:t>
              </a:r>
            </a:p>
          </p:txBody>
        </p:sp>
        <p:sp>
          <p:nvSpPr>
            <p:cNvPr id="87054" name="Rectangle 11"/>
            <p:cNvSpPr>
              <a:spLocks/>
            </p:cNvSpPr>
            <p:nvPr/>
          </p:nvSpPr>
          <p:spPr bwMode="auto">
            <a:xfrm>
              <a:off x="4421" y="1838"/>
              <a:ext cx="408" cy="216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RBS</a:t>
              </a:r>
            </a:p>
          </p:txBody>
        </p:sp>
      </p:grpSp>
      <p:pic>
        <p:nvPicPr>
          <p:cNvPr id="81933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0205" y="3863260"/>
            <a:ext cx="453182" cy="31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8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donBankside_EXT_01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334" y="0"/>
            <a:ext cx="5773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-456198" y="1"/>
            <a:ext cx="9623339" cy="6846430"/>
            <a:chOff x="0" y="0"/>
            <a:chExt cx="6936" cy="4376"/>
          </a:xfrm>
        </p:grpSpPr>
        <p:pic>
          <p:nvPicPr>
            <p:cNvPr id="92164" name="Picture 1"/>
            <p:cNvPicPr>
              <a:picLocks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" y="0"/>
              <a:ext cx="6904" cy="4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65" name="Rectangle 2"/>
            <p:cNvSpPr>
              <a:spLocks/>
            </p:cNvSpPr>
            <p:nvPr/>
          </p:nvSpPr>
          <p:spPr bwMode="auto">
            <a:xfrm>
              <a:off x="39" y="1010"/>
              <a:ext cx="872" cy="456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Shard </a:t>
              </a:r>
            </a:p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(under construction)</a:t>
              </a:r>
            </a:p>
          </p:txBody>
        </p:sp>
        <p:sp>
          <p:nvSpPr>
            <p:cNvPr id="92166" name="Rectangle 3"/>
            <p:cNvSpPr>
              <a:spLocks/>
            </p:cNvSpPr>
            <p:nvPr/>
          </p:nvSpPr>
          <p:spPr bwMode="auto">
            <a:xfrm>
              <a:off x="0" y="1560"/>
              <a:ext cx="584" cy="464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London Bridge Station</a:t>
              </a:r>
            </a:p>
          </p:txBody>
        </p:sp>
        <p:sp>
          <p:nvSpPr>
            <p:cNvPr id="92167" name="Rectangle 4"/>
            <p:cNvSpPr>
              <a:spLocks/>
            </p:cNvSpPr>
            <p:nvPr/>
          </p:nvSpPr>
          <p:spPr bwMode="auto">
            <a:xfrm>
              <a:off x="946" y="2767"/>
              <a:ext cx="914" cy="217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GLA City Hall</a:t>
              </a:r>
            </a:p>
          </p:txBody>
        </p:sp>
        <p:sp>
          <p:nvSpPr>
            <p:cNvPr id="92168" name="Rectangle 5"/>
            <p:cNvSpPr>
              <a:spLocks/>
            </p:cNvSpPr>
            <p:nvPr/>
          </p:nvSpPr>
          <p:spPr bwMode="auto">
            <a:xfrm>
              <a:off x="1187" y="1593"/>
              <a:ext cx="794" cy="342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More London</a:t>
              </a:r>
            </a:p>
          </p:txBody>
        </p:sp>
        <p:sp>
          <p:nvSpPr>
            <p:cNvPr id="92169" name="Rectangle 6"/>
            <p:cNvSpPr>
              <a:spLocks/>
            </p:cNvSpPr>
            <p:nvPr/>
          </p:nvSpPr>
          <p:spPr bwMode="auto">
            <a:xfrm>
              <a:off x="2452" y="3300"/>
              <a:ext cx="892" cy="218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Tower Bridge</a:t>
              </a:r>
            </a:p>
          </p:txBody>
        </p:sp>
        <p:sp>
          <p:nvSpPr>
            <p:cNvPr id="92170" name="Rectangle 7"/>
            <p:cNvSpPr>
              <a:spLocks/>
            </p:cNvSpPr>
            <p:nvPr/>
          </p:nvSpPr>
          <p:spPr bwMode="auto">
            <a:xfrm>
              <a:off x="4766" y="2801"/>
              <a:ext cx="648" cy="360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Tower of London</a:t>
              </a:r>
            </a:p>
          </p:txBody>
        </p:sp>
        <p:sp>
          <p:nvSpPr>
            <p:cNvPr id="92171" name="Rectangle 8"/>
            <p:cNvSpPr>
              <a:spLocks/>
            </p:cNvSpPr>
            <p:nvPr/>
          </p:nvSpPr>
          <p:spPr bwMode="auto">
            <a:xfrm>
              <a:off x="5672" y="3962"/>
              <a:ext cx="1264" cy="216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St. Katharine Docks</a:t>
              </a:r>
            </a:p>
          </p:txBody>
        </p:sp>
        <p:sp>
          <p:nvSpPr>
            <p:cNvPr id="92172" name="Rectangle 9"/>
            <p:cNvSpPr>
              <a:spLocks/>
            </p:cNvSpPr>
            <p:nvPr/>
          </p:nvSpPr>
          <p:spPr bwMode="auto">
            <a:xfrm>
              <a:off x="6280" y="1210"/>
              <a:ext cx="584" cy="217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Gherkin</a:t>
              </a:r>
            </a:p>
          </p:txBody>
        </p:sp>
        <p:sp>
          <p:nvSpPr>
            <p:cNvPr id="92173" name="Rectangle 10"/>
            <p:cNvSpPr>
              <a:spLocks/>
            </p:cNvSpPr>
            <p:nvPr/>
          </p:nvSpPr>
          <p:spPr bwMode="auto">
            <a:xfrm>
              <a:off x="5198" y="566"/>
              <a:ext cx="648" cy="217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Tower 42</a:t>
              </a:r>
            </a:p>
          </p:txBody>
        </p:sp>
        <p:sp>
          <p:nvSpPr>
            <p:cNvPr id="92174" name="Rectangle 11"/>
            <p:cNvSpPr>
              <a:spLocks/>
            </p:cNvSpPr>
            <p:nvPr/>
          </p:nvSpPr>
          <p:spPr bwMode="auto">
            <a:xfrm>
              <a:off x="2665" y="382"/>
              <a:ext cx="1190" cy="217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St Paul</a:t>
              </a:r>
              <a:r>
                <a:rPr lang="ja-JP" altLang="en-US" sz="1000">
                  <a:latin typeface="Arial" charset="0"/>
                  <a:sym typeface="Chalet NewYorkNineteenSixty" charset="0"/>
                </a:rPr>
                <a:t>’</a:t>
              </a:r>
              <a:r>
                <a:rPr lang="en-US" altLang="ja-JP" sz="1000">
                  <a:latin typeface="Chalet NewYorkNineteenSixty" charset="0"/>
                  <a:sym typeface="Chalet NewYorkNineteenSixty" charset="0"/>
                </a:rPr>
                <a:t>s Cathedral</a:t>
              </a:r>
              <a:endParaRPr lang="en-US" sz="1000">
                <a:latin typeface="Chalet NewYorkNineteenSixty" charset="0"/>
                <a:sym typeface="Chalet NewYorkNineteenSixty" charset="0"/>
              </a:endParaRPr>
            </a:p>
          </p:txBody>
        </p:sp>
        <p:sp>
          <p:nvSpPr>
            <p:cNvPr id="92175" name="Rectangle 12"/>
            <p:cNvSpPr>
              <a:spLocks/>
            </p:cNvSpPr>
            <p:nvPr/>
          </p:nvSpPr>
          <p:spPr bwMode="auto">
            <a:xfrm>
              <a:off x="2325" y="2258"/>
              <a:ext cx="574" cy="217"/>
            </a:xfrm>
            <a:prstGeom prst="rect">
              <a:avLst/>
            </a:prstGeom>
            <a:solidFill>
              <a:srgbClr val="34343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23" bIns="0"/>
            <a:lstStyle/>
            <a:p>
              <a:pPr marL="35717"/>
              <a:r>
                <a:rPr lang="en-US" sz="1000">
                  <a:latin typeface="Chalet NewYorkNineteenSixty" charset="0"/>
                  <a:sym typeface="Chalet NewYorkNineteenSixty" charset="0"/>
                </a:rPr>
                <a:t>Thames</a:t>
              </a:r>
            </a:p>
          </p:txBody>
        </p:sp>
      </p:grpSp>
      <p:pic>
        <p:nvPicPr>
          <p:cNvPr id="83982" name="Picture 1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311" y="3634588"/>
            <a:ext cx="491133" cy="34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7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3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7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YorkTimesSquare_EXT_04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0617" y="18556"/>
            <a:ext cx="10255961" cy="683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Bankside_INT_28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ndonBankside_INT_26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2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Bankside_INT_27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2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Bankside_INT_25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ndonBankside_INT_24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572" y="782062"/>
            <a:ext cx="8667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what </a:t>
            </a:r>
            <a:r>
              <a:rPr lang="en-US" sz="2200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trends to </a:t>
            </a:r>
            <a:r>
              <a:rPr lang="en-US" sz="2200" dirty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look at / </a:t>
            </a:r>
            <a:r>
              <a:rPr lang="en-US" sz="2200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follow…</a:t>
            </a:r>
            <a:endParaRPr lang="en-US" sz="2200" dirty="0">
              <a:solidFill>
                <a:srgbClr val="FFFFFF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sz="2200" dirty="0" smtClean="0">
                <a:latin typeface="Chalet NewYorkNineteenSixty" charset="0"/>
                <a:cs typeface="Chalet NewYorkNineteenSixty" charset="0"/>
              </a:rPr>
              <a:t> </a:t>
            </a:r>
            <a:endParaRPr lang="en-US" sz="2200" dirty="0"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431539" y="2201025"/>
            <a:ext cx="8347193" cy="4690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10 year rule -&gt; </a:t>
            </a:r>
            <a:r>
              <a:rPr lang="en-US" dirty="0">
                <a:solidFill>
                  <a:srgbClr val="FFFFFF"/>
                </a:solidFill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2y build curriculum, 4y school, 4y career to be productive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all of them -&gt;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follow any dot on the horizon and assign a teacher to it</a:t>
            </a:r>
            <a:endParaRPr lang="en-US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  </a:t>
            </a: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d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iscuss and monitor -&gt;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development, importance, impact, speed</a:t>
            </a:r>
            <a:endParaRPr lang="en-US" dirty="0" smtClean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endParaRPr lang="en-US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d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ecide action -&gt;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structural, curriculum, staffing, expertise, help needed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rgbClr val="FFFFFF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b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e bold </a:t>
            </a: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-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early adaption is late in this game, be on the frontiers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rgbClr val="FFFFFF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b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e willing to drop </a:t>
            </a:r>
            <a:r>
              <a:rPr lang="en-US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-</a:t>
            </a:r>
            <a:r>
              <a:rPr lang="en-US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</a:rPr>
              <a:t>&gt; </a:t>
            </a: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many dots don’t make it, so what…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rgbClr val="FFFFFF"/>
              </a:solidFill>
              <a:latin typeface="Chalet NewYorkNineteenSixty" charset="0"/>
              <a:cs typeface="Chalet NewYorkNineteenSixty" charset="0"/>
            </a:endParaRPr>
          </a:p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FFFFFF"/>
                </a:solidFill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			</a:t>
            </a:r>
            <a:endParaRPr lang="en-US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>
              <a:spcBef>
                <a:spcPct val="20000"/>
              </a:spcBef>
            </a:pPr>
            <a:endParaRPr lang="en-US" dirty="0">
              <a:solidFill>
                <a:srgbClr val="E5053A"/>
              </a:solidFill>
              <a:latin typeface="Chalet NewYorkNineteenSixty" charset="0"/>
              <a:cs typeface="Chalet NewYork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53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273815" cy="683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7141720" y="1507693"/>
            <a:ext cx="2132094" cy="193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l</a:t>
            </a:r>
            <a:r>
              <a:rPr lang="en-US" sz="1400" dirty="0" smtClean="0">
                <a:latin typeface="Chalet NewYorkNineteenSixty" charset="0"/>
                <a:cs typeface="Chalet NewYorkNineteenSixty" charset="0"/>
                <a:sym typeface="Chalet NewYorkNineteenSixty" charset="0"/>
              </a:rPr>
              <a:t>ighting </a:t>
            </a:r>
            <a:endParaRPr lang="en-US" sz="1400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  <a:p>
            <a:pPr algn="l">
              <a:lnSpc>
                <a:spcPct val="150000"/>
              </a:lnSpc>
            </a:pPr>
            <a:r>
              <a:rPr lang="en-US" sz="1400" dirty="0" smtClean="0">
                <a:latin typeface="Chalet NewYorkNineteenSixty" charset="0"/>
                <a:cs typeface="Chalet NewYorkNineteenSixty" charset="0"/>
                <a:sym typeface="Chalet NewYorkNineteenSixty" charset="0"/>
              </a:rPr>
              <a:t>window treatments</a:t>
            </a:r>
            <a:endParaRPr lang="en-US" sz="1400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  <a:p>
            <a:pPr algn="l">
              <a:lnSpc>
                <a:spcPct val="150000"/>
              </a:lnSpc>
            </a:pPr>
            <a:r>
              <a:rPr lang="en-US" sz="1400" dirty="0" smtClean="0">
                <a:latin typeface="Chalet NewYorkNineteenSixty" charset="0"/>
                <a:cs typeface="Chalet NewYorkNineteenSixty" charset="0"/>
                <a:sym typeface="Chalet NewYorkNineteenSixty" charset="0"/>
              </a:rPr>
              <a:t>HVAC controls</a:t>
            </a:r>
            <a:endParaRPr lang="en-US" sz="1400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  <a:p>
            <a:pPr algn="l">
              <a:lnSpc>
                <a:spcPct val="150000"/>
              </a:lnSpc>
            </a:pPr>
            <a:r>
              <a:rPr lang="en-US" sz="14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m</a:t>
            </a:r>
            <a:r>
              <a:rPr lang="en-US" sz="1400" dirty="0" smtClean="0">
                <a:latin typeface="Chalet NewYorkNineteenSixty" charset="0"/>
                <a:cs typeface="Chalet NewYorkNineteenSixty" charset="0"/>
                <a:sym typeface="Chalet NewYorkNineteenSixty" charset="0"/>
              </a:rPr>
              <a:t>usic</a:t>
            </a:r>
            <a:endParaRPr lang="en-US" sz="1400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  <a:p>
            <a:pPr algn="l">
              <a:lnSpc>
                <a:spcPct val="150000"/>
              </a:lnSpc>
            </a:pPr>
            <a:r>
              <a:rPr lang="en-US" sz="1400" dirty="0" smtClean="0">
                <a:latin typeface="Chalet NewYorkNineteenSixty" charset="0"/>
                <a:cs typeface="Chalet NewYorkNineteenSixty" charset="0"/>
                <a:sym typeface="Chalet NewYorkNineteenSixty" charset="0"/>
              </a:rPr>
              <a:t>TV / VOD / own content</a:t>
            </a:r>
            <a:endParaRPr lang="en-US" sz="1400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  <a:p>
            <a:pPr algn="l">
              <a:lnSpc>
                <a:spcPct val="150000"/>
              </a:lnSpc>
            </a:pPr>
            <a:r>
              <a:rPr lang="en-US" sz="14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w</a:t>
            </a:r>
            <a:r>
              <a:rPr lang="en-US" sz="1400" dirty="0" smtClean="0">
                <a:latin typeface="Chalet NewYorkNineteenSixty" charset="0"/>
                <a:cs typeface="Chalet NewYorkNineteenSixty" charset="0"/>
                <a:sym typeface="Chalet NewYorkNineteenSixty" charset="0"/>
              </a:rPr>
              <a:t>ake up calls</a:t>
            </a:r>
          </a:p>
          <a:p>
            <a:pPr algn="l">
              <a:lnSpc>
                <a:spcPct val="150000"/>
              </a:lnSpc>
            </a:pPr>
            <a:r>
              <a:rPr lang="en-US" sz="14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d</a:t>
            </a:r>
            <a:r>
              <a:rPr lang="en-US" sz="1400" dirty="0" smtClean="0">
                <a:latin typeface="Chalet NewYorkNineteenSixty" charset="0"/>
                <a:cs typeface="Chalet NewYorkNineteenSixty" charset="0"/>
                <a:sym typeface="Chalet NewYorkNineteenSixty" charset="0"/>
              </a:rPr>
              <a:t>igital art screen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>
                <a:latin typeface="Chalet NewYorkNineteenSixty" charset="0"/>
                <a:cs typeface="Chalet NewYorkNineteenSixty" charset="0"/>
                <a:sym typeface="Chalet NewYorkNineteenSixty" charset="0"/>
              </a:rPr>
              <a:t>+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Chalet NewYorkNineteenSixty" charset="0"/>
                <a:cs typeface="Chalet NewYorkNineteenSixty" charset="0"/>
                <a:sym typeface="Chalet NewYorkNineteenSixty" charset="0"/>
              </a:rPr>
              <a:t>VoIP</a:t>
            </a:r>
          </a:p>
          <a:p>
            <a:pPr>
              <a:lnSpc>
                <a:spcPct val="150000"/>
              </a:lnSpc>
            </a:pPr>
            <a:endParaRPr lang="en-US" sz="1700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  <a:p>
            <a:pPr>
              <a:lnSpc>
                <a:spcPct val="150000"/>
              </a:lnSpc>
            </a:pPr>
            <a:endParaRPr lang="en-US" sz="1700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  <a:p>
            <a:pPr algn="l">
              <a:lnSpc>
                <a:spcPct val="150000"/>
              </a:lnSpc>
            </a:pPr>
            <a:endParaRPr lang="en-US" sz="1700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isCharlesDeGaulle_INT_11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6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Bankside_INT_04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832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YorkTimesSquare_INT_10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0308" y="-348"/>
            <a:ext cx="10284308" cy="6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YorkTimesSquare_INT_25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2215" y="1"/>
            <a:ext cx="10266215" cy="684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0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isCharlesDeGaulle_INT_15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isCharlesDeGaulle_INT_08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75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asgow_INT_12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0910" y="0"/>
            <a:ext cx="9434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Bankside_INT_03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014" y="1"/>
            <a:ext cx="9286733" cy="58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Bankside_INT_23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591825" y="178594"/>
            <a:ext cx="8051282" cy="1714500"/>
          </a:xfrm>
        </p:spPr>
        <p:txBody>
          <a:bodyPr rIns="387177"/>
          <a:lstStyle/>
          <a:p>
            <a:pPr algn="just" eaLnBrk="1" hangingPunct="1"/>
            <a:r>
              <a:rPr lang="en-US" sz="2500" dirty="0">
                <a:solidFill>
                  <a:srgbClr val="E5053A"/>
                </a:solidFill>
                <a:latin typeface="Chalet NewYorkNineteenSixty" charset="0"/>
                <a:ea typeface="ヒラギノ角ゴ ProN W3" charset="0"/>
                <a:cs typeface="Chalet NewYorkNineteenSixty" charset="0"/>
                <a:sym typeface="Chalet NewYorkNineteenSixty" charset="0"/>
              </a:rPr>
              <a:t>citizenM says: </a:t>
            </a:r>
            <a:r>
              <a:rPr lang="en-US" sz="2500" dirty="0" smtClean="0">
                <a:latin typeface="Chalet NewYorkNineteenSixty" charset="0"/>
                <a:ea typeface="ヒラギノ角ゴ ProN W3" charset="0"/>
                <a:cs typeface="Chalet NewYorkNineteenSixty" charset="0"/>
                <a:sym typeface="Chalet NewYorkNineteenSixty" charset="0"/>
              </a:rPr>
              <a:t>2 trends that are a must to follow…</a:t>
            </a:r>
            <a:endParaRPr lang="en-US" sz="2500" dirty="0">
              <a:latin typeface="Chalet NewYorkNineteenSixty" charset="0"/>
              <a:ea typeface="ヒラギノ角ゴ ProN W6" charset="0"/>
              <a:cs typeface="ヒラギノ角ゴ ProN W6" charset="0"/>
              <a:sym typeface="Chalet NewYorkNineteenSixty" charset="0"/>
            </a:endParaRPr>
          </a:p>
        </p:txBody>
      </p:sp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3337" y="4137794"/>
            <a:ext cx="1920999" cy="256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498314" y="2318931"/>
            <a:ext cx="4613743" cy="197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algn="ctr"/>
            <a:r>
              <a:rPr lang="en-US" sz="3100" dirty="0" smtClean="0">
                <a:latin typeface="Chalet NewYorkNineteenSixty" charset="0"/>
                <a:ea typeface="ヒラギノ角ゴ ProN W3" charset="0"/>
                <a:cs typeface="Chalet NewYorkNineteenSixty" charset="0"/>
              </a:rPr>
              <a:t>”experience economy”</a:t>
            </a:r>
            <a:endParaRPr lang="en-US" altLang="ja-JP" sz="3100" dirty="0">
              <a:latin typeface="Chalet NewYorkNineteenSixty" charset="0"/>
              <a:ea typeface="ヒラギノ角ゴ ProN W3" charset="0"/>
              <a:cs typeface="Chalet NewYorkNineteenSixty" charset="0"/>
            </a:endParaRPr>
          </a:p>
          <a:p>
            <a:pPr algn="ctr"/>
            <a:endParaRPr lang="en-US" sz="3100" dirty="0"/>
          </a:p>
          <a:p>
            <a:pPr algn="ctr"/>
            <a:r>
              <a:rPr lang="en-US" sz="3100" dirty="0" smtClean="0">
                <a:latin typeface="Chalet NewYorkNineteenSixty" charset="0"/>
                <a:ea typeface="ヒラギノ角ゴ ProN W3" charset="0"/>
                <a:cs typeface="Chalet NewYorkNineteenSixty" charset="0"/>
              </a:rPr>
              <a:t>”demand management”</a:t>
            </a:r>
            <a:endParaRPr lang="en-US" altLang="ja-JP" sz="3100" dirty="0">
              <a:latin typeface="Chalet NewYorkNineteenSixty" charset="0"/>
              <a:ea typeface="ヒラギノ角ゴ ProN W3" charset="0"/>
              <a:cs typeface="Chalet NewYorkNineteenSixty" charset="0"/>
            </a:endParaRPr>
          </a:p>
          <a:p>
            <a:pPr algn="ctr"/>
            <a:r>
              <a:rPr lang="en-US" sz="31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 </a:t>
            </a:r>
            <a:r>
              <a:rPr lang="en-US" sz="31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27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isCharlesDeGaulle_INT_14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7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9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Bankside_INT_18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donBankside_INT_17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102" y="0"/>
            <a:ext cx="5147786" cy="6858000"/>
          </a:xfrm>
          <a:prstGeom prst="rect">
            <a:avLst/>
          </a:prstGeom>
        </p:spPr>
      </p:pic>
      <p:pic>
        <p:nvPicPr>
          <p:cNvPr id="4" name="Picture 3" descr="LondonBankside_INT_16_low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4436" y="0"/>
            <a:ext cx="5147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Bankside_INT_11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0" y="0"/>
            <a:ext cx="9068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Bankside_INT_10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871" y="-9958"/>
            <a:ext cx="10203095" cy="686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asgow_INT_SocM_34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529" y="-166759"/>
            <a:ext cx="9955373" cy="702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asgow_INT_13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Bankside_INT_38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ndonBankside_INT_13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764" y="-9640"/>
            <a:ext cx="10668177" cy="6867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852" y="1"/>
            <a:ext cx="6321562" cy="1316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037" y="180409"/>
            <a:ext cx="2237815" cy="751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807" y="607169"/>
            <a:ext cx="1934765" cy="6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YorkTimesSquare_INT_19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550"/>
            <a:ext cx="10286111" cy="68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/>
          </p:cNvSpPr>
          <p:nvPr/>
        </p:nvSpPr>
        <p:spPr bwMode="auto">
          <a:xfrm>
            <a:off x="1211786" y="3070846"/>
            <a:ext cx="6568227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2500" dirty="0" smtClean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algn="l"/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w</a:t>
            </a:r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hat is happening around us…</a:t>
            </a:r>
          </a:p>
          <a:p>
            <a:pPr algn="l"/>
            <a:endParaRPr lang="en-US" sz="25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algn="l"/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e</a:t>
            </a:r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xperience and demand</a:t>
            </a:r>
          </a:p>
          <a:p>
            <a:pPr algn="l"/>
            <a:endParaRPr lang="en-US" sz="25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r>
              <a:rPr lang="en-US" sz="2500" dirty="0">
                <a:solidFill>
                  <a:srgbClr val="E5053A"/>
                </a:solidFill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citizenM </a:t>
            </a:r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… story </a:t>
            </a:r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(</a:t>
            </a:r>
            <a:r>
              <a:rPr lang="en-US" sz="2500" dirty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quickly)</a:t>
            </a:r>
          </a:p>
          <a:p>
            <a:pPr algn="l"/>
            <a:endParaRPr lang="en-US" sz="2500" dirty="0" smtClean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algn="l"/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8880" y="4136188"/>
            <a:ext cx="2025471" cy="262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56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YorkTimesSquareRooftop_INT_04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" y="1"/>
            <a:ext cx="1028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YorkTimesSquareRooftop_INT_05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3180" y="0"/>
            <a:ext cx="10262030" cy="68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YorkTimesSquareRooftop_INT_01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6586" y="1"/>
            <a:ext cx="1028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/>
          </p:cNvSpPr>
          <p:nvPr/>
        </p:nvSpPr>
        <p:spPr bwMode="auto">
          <a:xfrm>
            <a:off x="2568058" y="3096432"/>
            <a:ext cx="4163950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25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r>
              <a:rPr lang="en-US" sz="2500" dirty="0">
                <a:solidFill>
                  <a:srgbClr val="E5053A"/>
                </a:solidFill>
                <a:latin typeface="Chalet NewYorkNineteenSixty" charset="0"/>
                <a:ea typeface="ヒラギノ角ゴ ProN W3" charset="0"/>
                <a:cs typeface="Chalet NewYorkNineteenSixty" charset="0"/>
                <a:sym typeface="Chalet NewYorkNineteenSixty" charset="0"/>
              </a:rPr>
              <a:t>r</a:t>
            </a:r>
            <a:r>
              <a:rPr lang="en-US" sz="2500" dirty="0" smtClean="0">
                <a:solidFill>
                  <a:srgbClr val="E5053A"/>
                </a:solidFill>
                <a:latin typeface="Chalet NewYorkNineteenSixty" charset="0"/>
                <a:ea typeface="ヒラギノ角ゴ ProN W3" charset="0"/>
                <a:cs typeface="Chalet NewYorkNineteenSixty" charset="0"/>
                <a:sym typeface="Chalet NewYorkNineteenSixty" charset="0"/>
              </a:rPr>
              <a:t>emember to have </a:t>
            </a:r>
            <a:r>
              <a:rPr lang="en-US" sz="2500" dirty="0" smtClean="0">
                <a:solidFill>
                  <a:srgbClr val="FFFFFF"/>
                </a:solidFill>
                <a:latin typeface="Chalet NewYorkNineteenSixty" charset="0"/>
                <a:ea typeface="ヒラギノ角ゴ ProN W3" charset="0"/>
                <a:cs typeface="Chalet NewYorkNineteenSixty" charset="0"/>
                <a:sym typeface="Chalet NewYorkNineteenSixty" charset="0"/>
              </a:rPr>
              <a:t>fun… </a:t>
            </a:r>
            <a:endParaRPr lang="en-US" sz="2500" dirty="0" smtClean="0">
              <a:solidFill>
                <a:srgbClr val="FFFFFF"/>
              </a:solidFill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algn="l"/>
            <a:endParaRPr lang="en-US" sz="2500" dirty="0" smtClean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algn="l"/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8880" y="4136188"/>
            <a:ext cx="2025471" cy="262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8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YorkTimesSquareRooftop_EXT_03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0400" y="0"/>
            <a:ext cx="102837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0747" y="0"/>
            <a:ext cx="10235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7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64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4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7" y="0"/>
            <a:ext cx="9132203" cy="700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8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/>
          </p:cNvSpPr>
          <p:nvPr/>
        </p:nvSpPr>
        <p:spPr bwMode="auto">
          <a:xfrm>
            <a:off x="2568058" y="3096432"/>
            <a:ext cx="4163950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25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r>
              <a:rPr lang="en-US" sz="2500" dirty="0" smtClean="0">
                <a:solidFill>
                  <a:srgbClr val="E5053A"/>
                </a:solidFill>
                <a:latin typeface="Chalet NewYorkNineteenSixty" charset="0"/>
                <a:ea typeface="ヒラギノ角ゴ ProN W3" charset="0"/>
                <a:cs typeface="Chalet NewYorkNineteenSixty" charset="0"/>
                <a:sym typeface="Chalet NewYorkNineteenSixty" charset="0"/>
              </a:rPr>
              <a:t>citizenM </a:t>
            </a:r>
            <a:r>
              <a:rPr lang="en-US" sz="2500" dirty="0" smtClean="0">
                <a:latin typeface="Chalet NewYorkNineteenSixty" charset="0"/>
                <a:ea typeface="ヒラギノ角ゴ ProN W3" charset="0"/>
                <a:cs typeface="Chalet NewYorkNineteenSixty" charset="0"/>
                <a:sym typeface="Chalet NewYorkNineteenSixty" charset="0"/>
              </a:rPr>
              <a:t>intro movie…</a:t>
            </a:r>
            <a:r>
              <a:rPr lang="en-US" sz="2500" dirty="0" smtClean="0">
                <a:latin typeface="Chalet NewYorkNineteenSixty" charset="0"/>
                <a:ea typeface="ＭＳ Ｐゴシック" charset="0"/>
                <a:cs typeface="ＭＳ Ｐゴシック" charset="0"/>
                <a:sym typeface="Chalet NewYorkNineteenSixty" charset="0"/>
              </a:rPr>
              <a:t> </a:t>
            </a:r>
          </a:p>
          <a:p>
            <a:pPr algn="l"/>
            <a:endParaRPr lang="en-US" sz="2500" dirty="0" smtClean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  <a:p>
            <a:pPr algn="l"/>
            <a:endParaRPr lang="en-US" sz="1700" dirty="0">
              <a:latin typeface="Chalet NewYorkNineteenSixty" charset="0"/>
              <a:ea typeface="ＭＳ Ｐゴシック" charset="0"/>
              <a:cs typeface="ＭＳ Ｐゴシック" charset="0"/>
              <a:sym typeface="Chalet NewYorkNineteenSixty" charset="0"/>
            </a:endParaRPr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8880" y="4136188"/>
            <a:ext cx="2025471" cy="262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55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8" y="178594"/>
            <a:ext cx="5395169" cy="1714500"/>
          </a:xfrm>
        </p:spPr>
        <p:txBody>
          <a:bodyPr rIns="387177"/>
          <a:lstStyle/>
          <a:p>
            <a:pPr algn="just" eaLnBrk="1" hangingPunct="1"/>
            <a:r>
              <a:rPr lang="en-US" sz="2500" dirty="0">
                <a:solidFill>
                  <a:srgbClr val="E5053A"/>
                </a:solidFill>
                <a:latin typeface="Chalet NewYorkNineteenSixty" charset="0"/>
                <a:ea typeface="ヒラギノ角ゴ ProN W3" charset="0"/>
                <a:cs typeface="Chalet NewYorkNineteenSixty" charset="0"/>
                <a:sym typeface="Chalet NewYorkNineteenSixty" charset="0"/>
              </a:rPr>
              <a:t>citizenM says: </a:t>
            </a:r>
            <a:r>
              <a:rPr lang="en-US" sz="2500" dirty="0" smtClean="0">
                <a:latin typeface="Chalet NewYorkNineteenSixty" charset="0"/>
                <a:ea typeface="ヒラギノ角ゴ ProN W3" charset="0"/>
                <a:cs typeface="Chalet NewYorkNineteenSixty" charset="0"/>
                <a:sym typeface="Chalet NewYorkNineteenSixty" charset="0"/>
              </a:rPr>
              <a:t>think different</a:t>
            </a:r>
            <a:r>
              <a:rPr lang="en-US" sz="2500" dirty="0">
                <a:latin typeface="Chalet NewYorkNineteenSixty" charset="0"/>
                <a:ea typeface="ヒラギノ角ゴ ProN W3" charset="0"/>
                <a:cs typeface="Chalet NewYorkNineteenSixty" charset="0"/>
                <a:sym typeface="Chalet NewYorkNineteenSixty" charset="0"/>
              </a:rPr>
              <a:t>!</a:t>
            </a:r>
            <a:endParaRPr lang="en-US" sz="2500" dirty="0">
              <a:latin typeface="Chalet NewYorkNineteenSixty" charset="0"/>
              <a:ea typeface="ヒラギノ角ゴ ProN W6" charset="0"/>
              <a:cs typeface="ヒラギノ角ゴ ProN W6" charset="0"/>
              <a:sym typeface="Chalet NewYorkNineteenSixty" charset="0"/>
            </a:endParaRPr>
          </a:p>
        </p:txBody>
      </p:sp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3337" y="4137794"/>
            <a:ext cx="1920999" cy="256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731534" y="1924403"/>
            <a:ext cx="7731606" cy="251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r>
              <a:rPr lang="en-US" sz="2500" dirty="0" smtClean="0">
                <a:latin typeface="Chalet NewYorkNineteenSixty" charset="0"/>
                <a:ea typeface="ヒラギノ角ゴ ProN W3" charset="0"/>
                <a:cs typeface="Chalet NewYorkNineteenSixty" charset="0"/>
              </a:rPr>
              <a:t>”break discussions”</a:t>
            </a:r>
            <a:endParaRPr lang="en-US" altLang="ja-JP" sz="2500" dirty="0">
              <a:latin typeface="Chalet NewYorkNineteenSixty" charset="0"/>
              <a:ea typeface="ヒラギノ角ゴ ProN W3" charset="0"/>
              <a:cs typeface="Chalet NewYorkNineteenSixty" charset="0"/>
            </a:endParaRPr>
          </a:p>
          <a:p>
            <a:pPr algn="ctr"/>
            <a:endParaRPr lang="en-US" sz="3100" dirty="0"/>
          </a:p>
          <a:p>
            <a:pPr algn="ctr"/>
            <a:r>
              <a:rPr lang="en-US" sz="2400" dirty="0" smtClean="0">
                <a:latin typeface="Chalet NewYorkNineteenSixty" charset="0"/>
                <a:cs typeface="Chalet NewYorkNineteenSixty" charset="0"/>
                <a:sym typeface="Chalet NewYorkNineteenSixty" charset="0"/>
              </a:rPr>
              <a:t>1) </a:t>
            </a:r>
            <a:r>
              <a:rPr lang="en-US" sz="24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experience, yes that requires a different approach</a:t>
            </a:r>
          </a:p>
          <a:p>
            <a:pPr algn="ctr"/>
            <a:endParaRPr lang="en-US" sz="2400" dirty="0">
              <a:solidFill>
                <a:srgbClr val="E5053A"/>
              </a:solidFill>
              <a:latin typeface="Chalet NewYorkNineteenSixty" charset="0"/>
              <a:cs typeface="Chalet NewYorkNineteenSixty" charset="0"/>
              <a:sym typeface="Chalet NewYorkNineteenSixty" charset="0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2) </a:t>
            </a:r>
            <a:r>
              <a:rPr lang="en-US" sz="24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demand management a different cattle of fish</a:t>
            </a:r>
          </a:p>
          <a:p>
            <a:pPr algn="ctr"/>
            <a:r>
              <a:rPr lang="en-US" sz="3100" dirty="0" smtClean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 </a:t>
            </a:r>
            <a:r>
              <a:rPr lang="en-US" sz="31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49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4"/>
          <p:cNvSpPr txBox="1">
            <a:spLocks noChangeArrowheads="1"/>
          </p:cNvSpPr>
          <p:nvPr/>
        </p:nvSpPr>
        <p:spPr bwMode="auto">
          <a:xfrm>
            <a:off x="3190131" y="4842123"/>
            <a:ext cx="184175" cy="69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10" rIns="91419" bIns="45710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3900" b="1">
              <a:solidFill>
                <a:schemeClr val="bg1"/>
              </a:solidFill>
              <a:latin typeface="Chalet-NewYorkNineteenSixty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7410" name="Picture 6" descr="global citize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705" y="593824"/>
            <a:ext cx="3417838" cy="409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331640" y="4742670"/>
            <a:ext cx="6765354" cy="2061641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sz="2500" dirty="0">
                <a:solidFill>
                  <a:srgbClr val="FFFFFF"/>
                </a:solidFill>
                <a:latin typeface="Chalet NewYorkNineteenSixty" charset="0"/>
                <a:ea typeface="ヒラギノ角ゴ ProN W3" charset="0"/>
                <a:cs typeface="Chalet NewYorkNineteenSixty" charset="0"/>
              </a:rPr>
              <a:t>for those that have been sleeping: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sz="2500" dirty="0">
              <a:solidFill>
                <a:srgbClr val="FFFFFF"/>
              </a:solidFill>
              <a:latin typeface="Chalet NewYorkNineteenSixty" charset="0"/>
              <a:ea typeface="ヒラギノ角ゴ ProN W3" charset="0"/>
              <a:cs typeface="Chalet NewYorkNineteenSixty" charset="0"/>
            </a:endParaRP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sz="2500" dirty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the world has been on fire and has 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sz="2500" dirty="0">
                <a:solidFill>
                  <a:srgbClr val="E5053A"/>
                </a:solidFill>
                <a:latin typeface="Chalet-NewYorkNineteenSixty" charset="0"/>
                <a:ea typeface="ＭＳ Ｐゴシック" charset="0"/>
                <a:cs typeface="ＭＳ Ｐゴシック" charset="0"/>
              </a:rPr>
              <a:t>changed how we do business forever!!!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nl-NL" dirty="0">
              <a:solidFill>
                <a:srgbClr val="E5053A"/>
              </a:solidFill>
              <a:latin typeface="Chalet-NewYorkNineteenSixty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17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17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2000" dirty="0">
              <a:solidFill>
                <a:schemeClr val="bg1"/>
              </a:solidFill>
              <a:latin typeface="Chalet-NewYorkNineteenSixty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dirty="0">
              <a:solidFill>
                <a:srgbClr val="E5053A"/>
              </a:solidFill>
              <a:latin typeface="Chalet-NewYorkNineteenSixty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1"/>
          <p:cNvSpPr>
            <a:spLocks/>
          </p:cNvSpPr>
          <p:nvPr/>
        </p:nvSpPr>
        <p:spPr bwMode="auto">
          <a:xfrm>
            <a:off x="2510566" y="3364010"/>
            <a:ext cx="5183155" cy="4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67221" indent="-321457">
              <a:lnSpc>
                <a:spcPct val="150000"/>
              </a:lnSpc>
            </a:pPr>
            <a:r>
              <a:rPr lang="en-GB" sz="2500" dirty="0">
                <a:solidFill>
                  <a:srgbClr val="FFFFFF"/>
                </a:solidFill>
                <a:latin typeface="Chalet NewYorkNineteenSixty" charset="0"/>
                <a:cs typeface="Chalet NewYorkNineteenSixty" charset="0"/>
              </a:rPr>
              <a:t>thank you…</a:t>
            </a:r>
          </a:p>
        </p:txBody>
      </p:sp>
      <p:pic>
        <p:nvPicPr>
          <p:cNvPr id="194562" name="Picture 3" descr="pen_GR39L-smal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977" y="1486539"/>
            <a:ext cx="2533799" cy="240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/>
          </p:cNvSpPr>
          <p:nvPr/>
        </p:nvSpPr>
        <p:spPr bwMode="auto">
          <a:xfrm>
            <a:off x="3328888" y="4761638"/>
            <a:ext cx="2441545" cy="4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67221" indent="-321457">
              <a:lnSpc>
                <a:spcPct val="150000"/>
              </a:lnSpc>
            </a:pPr>
            <a:endParaRPr lang="en-GB" sz="2500" dirty="0">
              <a:solidFill>
                <a:srgbClr val="FFFFFF"/>
              </a:solidFill>
              <a:latin typeface="Chalet NewYorkNineteenSixty" charset="0"/>
              <a:cs typeface="Chalet NewYork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83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885" y="258369"/>
            <a:ext cx="6410694" cy="635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/>
          <p:cNvSpPr>
            <a:spLocks/>
          </p:cNvSpPr>
          <p:nvPr/>
        </p:nvSpPr>
        <p:spPr bwMode="auto">
          <a:xfrm>
            <a:off x="7001991" y="277937"/>
            <a:ext cx="2098477" cy="36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87177" bIns="0" anchor="ctr"/>
          <a:lstStyle/>
          <a:p>
            <a:pPr algn="l">
              <a:lnSpc>
                <a:spcPct val="150000"/>
              </a:lnSpc>
            </a:pPr>
            <a:r>
              <a:rPr lang="en-US" sz="17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old luxury </a:t>
            </a:r>
          </a:p>
        </p:txBody>
      </p:sp>
      <p:sp>
        <p:nvSpPr>
          <p:cNvPr id="34822" name="Rectangle 6"/>
          <p:cNvSpPr>
            <a:spLocks/>
          </p:cNvSpPr>
          <p:nvPr/>
        </p:nvSpPr>
        <p:spPr bwMode="auto">
          <a:xfrm>
            <a:off x="7099102" y="4579814"/>
            <a:ext cx="1232297" cy="193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gender</a:t>
            </a:r>
          </a:p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age</a:t>
            </a:r>
          </a:p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income</a:t>
            </a:r>
          </a:p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origin</a:t>
            </a:r>
          </a:p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education</a:t>
            </a:r>
          </a:p>
          <a:p>
            <a:pPr algn="l">
              <a:lnSpc>
                <a:spcPct val="150000"/>
              </a:lnSpc>
            </a:pPr>
            <a:endParaRPr lang="en-US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</p:txBody>
      </p:sp>
      <p:sp>
        <p:nvSpPr>
          <p:cNvPr id="34823" name="Rectangle 7"/>
          <p:cNvSpPr>
            <a:spLocks/>
          </p:cNvSpPr>
          <p:nvPr/>
        </p:nvSpPr>
        <p:spPr bwMode="auto">
          <a:xfrm>
            <a:off x="7072313" y="3596611"/>
            <a:ext cx="2428875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87177" bIns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7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traditional </a:t>
            </a:r>
          </a:p>
          <a:p>
            <a:pPr algn="l">
              <a:lnSpc>
                <a:spcPct val="150000"/>
              </a:lnSpc>
            </a:pPr>
            <a:r>
              <a:rPr lang="en-US" sz="1700" dirty="0">
                <a:solidFill>
                  <a:srgbClr val="E5053A"/>
                </a:solidFill>
                <a:latin typeface="Chalet NewYorkNineteenSixty" charset="0"/>
                <a:cs typeface="Chalet NewYorkNineteenSixty" charset="0"/>
                <a:sym typeface="Chalet NewYorkNineteenSixty" charset="0"/>
              </a:rPr>
              <a:t>marketing</a:t>
            </a:r>
            <a:endParaRPr lang="en-US" sz="1700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Gill Sans" charset="0"/>
            </a:endParaRPr>
          </a:p>
        </p:txBody>
      </p:sp>
      <p:sp>
        <p:nvSpPr>
          <p:cNvPr id="21509" name="Rectangle 6"/>
          <p:cNvSpPr>
            <a:spLocks/>
          </p:cNvSpPr>
          <p:nvPr/>
        </p:nvSpPr>
        <p:spPr bwMode="auto">
          <a:xfrm>
            <a:off x="7001991" y="832693"/>
            <a:ext cx="2040434" cy="193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50000"/>
              </a:lnSpc>
            </a:pPr>
            <a:r>
              <a:rPr lang="en-US" sz="1700" dirty="0" smtClean="0">
                <a:latin typeface="Chalet NewYorkNineteenSixty" charset="0"/>
                <a:cs typeface="Chalet NewYorkNineteenSixty" charset="0"/>
                <a:sym typeface="Chalet NewYorkNineteenSixty" charset="0"/>
              </a:rPr>
              <a:t>crystal </a:t>
            </a: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chandelier</a:t>
            </a:r>
          </a:p>
          <a:p>
            <a:pPr algn="l">
              <a:lnSpc>
                <a:spcPct val="150000"/>
              </a:lnSpc>
            </a:pPr>
            <a:endParaRPr lang="nl-NL" sz="1700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  <a:p>
            <a:pPr algn="l">
              <a:lnSpc>
                <a:spcPct val="150000"/>
              </a:lnSpc>
            </a:pPr>
            <a:r>
              <a:rPr lang="en-US" sz="1700" dirty="0">
                <a:latin typeface="Chalet NewYorkNineteenSixty" charset="0"/>
                <a:cs typeface="Chalet NewYorkNineteenSixty" charset="0"/>
                <a:sym typeface="Chalet NewYorkNineteenSixty" charset="0"/>
              </a:rPr>
              <a:t>white glove</a:t>
            </a:r>
          </a:p>
          <a:p>
            <a:pPr algn="l">
              <a:lnSpc>
                <a:spcPct val="150000"/>
              </a:lnSpc>
            </a:pPr>
            <a:endParaRPr lang="en-US" sz="1700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  <a:p>
            <a:pPr algn="l">
              <a:lnSpc>
                <a:spcPct val="150000"/>
              </a:lnSpc>
            </a:pPr>
            <a:endParaRPr lang="en-US" dirty="0">
              <a:latin typeface="Chalet NewYorkNineteenSixty" charset="0"/>
              <a:cs typeface="Chalet NewYorkNineteenSixty" charset="0"/>
              <a:sym typeface="Chalet NewYork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072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  <p:bldP spid="348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4607</TotalTime>
  <Words>1032</Words>
  <Application>Microsoft Office PowerPoint</Application>
  <PresentationFormat>Diavoorstelling (4:3)</PresentationFormat>
  <Paragraphs>348</Paragraphs>
  <Slides>80</Slides>
  <Notes>19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80</vt:i4>
      </vt:variant>
    </vt:vector>
  </HeadingPairs>
  <TitlesOfParts>
    <vt:vector size="92" baseType="lpstr">
      <vt:lpstr>ＭＳ Ｐゴシック</vt:lpstr>
      <vt:lpstr>Arial</vt:lpstr>
      <vt:lpstr>Calibri</vt:lpstr>
      <vt:lpstr>Chalet NewYorkNineteenSixty</vt:lpstr>
      <vt:lpstr>Chalet-NewYorkNineteenSixty</vt:lpstr>
      <vt:lpstr>ChaletTT-NewYorkNineteenSixty</vt:lpstr>
      <vt:lpstr>Gill Sans</vt:lpstr>
      <vt:lpstr>ヒラギノ角ゴ Pro W3</vt:lpstr>
      <vt:lpstr>ヒラギノ角ゴ ProN W3</vt:lpstr>
      <vt:lpstr>ヒラギノ角ゴ ProN W6</vt:lpstr>
      <vt:lpstr>Office Theme</vt:lpstr>
      <vt:lpstr>Image</vt:lpstr>
      <vt:lpstr>citizenM says: hello!</vt:lpstr>
      <vt:lpstr>conference questions that await answers:   </vt:lpstr>
      <vt:lpstr>PowerPoint-presentatie</vt:lpstr>
      <vt:lpstr>PowerPoint-presentatie</vt:lpstr>
      <vt:lpstr>PowerPoint-presentatie</vt:lpstr>
      <vt:lpstr>citizenM says: 2 trends that are a must to follow…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reversed thinking process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to do or not to do</vt:lpstr>
      <vt:lpstr>PowerPoint-presentatie</vt:lpstr>
      <vt:lpstr>citizenM mission</vt:lpstr>
      <vt:lpstr>target  audience</vt:lpstr>
      <vt:lpstr>PowerPoint-presentatie</vt:lpstr>
      <vt:lpstr>industry challenges: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secured portfolio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citizenM says: think different!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citizenM says: hello!</dc:title>
  <dc:creator>Michael Levie</dc:creator>
  <cp:lastModifiedBy>J.W. de Vries</cp:lastModifiedBy>
  <cp:revision>91</cp:revision>
  <dcterms:created xsi:type="dcterms:W3CDTF">2014-07-07T15:03:47Z</dcterms:created>
  <dcterms:modified xsi:type="dcterms:W3CDTF">2017-05-15T09:44:53Z</dcterms:modified>
</cp:coreProperties>
</file>