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97" r:id="rId4"/>
    <p:sldId id="260" r:id="rId5"/>
    <p:sldId id="261" r:id="rId6"/>
    <p:sldId id="273" r:id="rId7"/>
    <p:sldId id="263" r:id="rId8"/>
    <p:sldId id="262" r:id="rId9"/>
    <p:sldId id="296" r:id="rId10"/>
    <p:sldId id="292" r:id="rId11"/>
    <p:sldId id="293" r:id="rId12"/>
    <p:sldId id="294" r:id="rId13"/>
    <p:sldId id="295" r:id="rId14"/>
    <p:sldId id="298" r:id="rId15"/>
    <p:sldId id="276" r:id="rId16"/>
    <p:sldId id="264" r:id="rId17"/>
    <p:sldId id="265" r:id="rId18"/>
    <p:sldId id="277" r:id="rId19"/>
    <p:sldId id="278" r:id="rId20"/>
    <p:sldId id="266" r:id="rId21"/>
    <p:sldId id="308" r:id="rId22"/>
    <p:sldId id="303" r:id="rId23"/>
    <p:sldId id="305" r:id="rId24"/>
    <p:sldId id="299" r:id="rId25"/>
    <p:sldId id="270" r:id="rId26"/>
    <p:sldId id="271" r:id="rId27"/>
    <p:sldId id="307" r:id="rId28"/>
    <p:sldId id="306" r:id="rId29"/>
    <p:sldId id="301" r:id="rId30"/>
    <p:sldId id="302" r:id="rId31"/>
    <p:sldId id="279" r:id="rId32"/>
    <p:sldId id="287" r:id="rId33"/>
    <p:sldId id="289" r:id="rId34"/>
    <p:sldId id="291" r:id="rId35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tels. Ter Duinen" initials="H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B5"/>
    <a:srgbClr val="1E9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68" autoAdjust="0"/>
  </p:normalViewPr>
  <p:slideViewPr>
    <p:cSldViewPr>
      <p:cViewPr>
        <p:scale>
          <a:sx n="66" d="100"/>
          <a:sy n="66" d="100"/>
        </p:scale>
        <p:origin x="-209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ck%20Van%20Rossem\Documents\EUHOFA\spss\stat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ck%20Van%20Rossem\Documents\EUHOFA\spss\stat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ck%20Van%20Rossem\Documents\EUHOFA\spss\stat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ck%20Van%20Rossem\Documents\EUHOFA\spss\stat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ck%20Van%20Rossem\Documents\EUHOFA\spss\stat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ck%20Van%20Rossem\Documents\EUHOFA\spss\stat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Blad1!$A$42:$A$48</c:f>
              <c:strCache>
                <c:ptCount val="7"/>
                <c:pt idx="0">
                  <c:v>Elishout Anderlecht</c:v>
                </c:pt>
                <c:pt idx="1">
                  <c:v>Hotel- en Toerismeschool Spermalie Brugge</c:v>
                </c:pt>
                <c:pt idx="2">
                  <c:v>Hotelschool Ter Duinen Koksijde</c:v>
                </c:pt>
                <c:pt idx="3">
                  <c:v>Hotelschool Hasselt</c:v>
                </c:pt>
                <c:pt idx="4">
                  <c:v>Hotelschool Gent</c:v>
                </c:pt>
                <c:pt idx="5">
                  <c:v>KHBO Brugge</c:v>
                </c:pt>
                <c:pt idx="6">
                  <c:v>Provinciaal Instituut PIVA Antwerpen</c:v>
                </c:pt>
              </c:strCache>
            </c:strRef>
          </c:cat>
          <c:val>
            <c:numRef>
              <c:f>Blad1!$B$42:$B$48</c:f>
              <c:numCache>
                <c:formatCode>0.00%</c:formatCode>
                <c:ptCount val="7"/>
                <c:pt idx="0">
                  <c:v>7.352941176470589E-3</c:v>
                </c:pt>
                <c:pt idx="1">
                  <c:v>0.25</c:v>
                </c:pt>
                <c:pt idx="2">
                  <c:v>0.19852941176470587</c:v>
                </c:pt>
                <c:pt idx="3">
                  <c:v>0.12867647058823528</c:v>
                </c:pt>
                <c:pt idx="4">
                  <c:v>4.4117647058823532E-2</c:v>
                </c:pt>
                <c:pt idx="5">
                  <c:v>0.19485294117647059</c:v>
                </c:pt>
                <c:pt idx="6">
                  <c:v>0.11764705882352942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84768"/>
        <c:axId val="34786304"/>
      </c:barChart>
      <c:catAx>
        <c:axId val="34784768"/>
        <c:scaling>
          <c:orientation val="minMax"/>
        </c:scaling>
        <c:delete val="0"/>
        <c:axPos val="l"/>
        <c:majorTickMark val="out"/>
        <c:minorTickMark val="none"/>
        <c:tickLblPos val="nextTo"/>
        <c:crossAx val="34786304"/>
        <c:crosses val="autoZero"/>
        <c:auto val="1"/>
        <c:lblAlgn val="ctr"/>
        <c:lblOffset val="100"/>
        <c:noMultiLvlLbl val="0"/>
      </c:catAx>
      <c:valAx>
        <c:axId val="34786304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34784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Blad1!$C$79:$C$84</c:f>
              <c:strCache>
                <c:ptCount val="6"/>
                <c:pt idx="0">
                  <c:v>6 TSO Hotel</c:v>
                </c:pt>
                <c:pt idx="1">
                  <c:v>6 TSO Toerisme</c:v>
                </c:pt>
                <c:pt idx="2">
                  <c:v>6 TSO Hospitality</c:v>
                </c:pt>
                <c:pt idx="3">
                  <c:v>Se-n-Se Hotelbeheer en -management</c:v>
                </c:pt>
                <c:pt idx="4">
                  <c:v>Se-n-Se Toerisme</c:v>
                </c:pt>
                <c:pt idx="5">
                  <c:v>COOVI Hotelmanagement</c:v>
                </c:pt>
              </c:strCache>
            </c:strRef>
          </c:cat>
          <c:val>
            <c:numRef>
              <c:f>Blad1!$D$79:$D$84</c:f>
              <c:numCache>
                <c:formatCode>0.00%</c:formatCode>
                <c:ptCount val="6"/>
                <c:pt idx="0">
                  <c:v>0.47426470588235298</c:v>
                </c:pt>
                <c:pt idx="1">
                  <c:v>8.4558823529411756E-2</c:v>
                </c:pt>
                <c:pt idx="2">
                  <c:v>7.3529411764705885E-2</c:v>
                </c:pt>
                <c:pt idx="3">
                  <c:v>6.985294117647059E-2</c:v>
                </c:pt>
                <c:pt idx="4">
                  <c:v>4.4117647058823532E-2</c:v>
                </c:pt>
                <c:pt idx="5">
                  <c:v>0.19485294117647059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899840"/>
        <c:axId val="36926208"/>
      </c:barChart>
      <c:catAx>
        <c:axId val="36899840"/>
        <c:scaling>
          <c:orientation val="minMax"/>
        </c:scaling>
        <c:delete val="0"/>
        <c:axPos val="l"/>
        <c:majorTickMark val="none"/>
        <c:minorTickMark val="none"/>
        <c:tickLblPos val="nextTo"/>
        <c:crossAx val="36926208"/>
        <c:crosses val="autoZero"/>
        <c:auto val="1"/>
        <c:lblAlgn val="ctr"/>
        <c:lblOffset val="100"/>
        <c:noMultiLvlLbl val="0"/>
      </c:catAx>
      <c:valAx>
        <c:axId val="3692620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6899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Age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Blad1!$C$187:$C$195</c:f>
              <c:strCache>
                <c:ptCount val="9"/>
                <c:pt idx="0">
                  <c:v>16,00</c:v>
                </c:pt>
                <c:pt idx="1">
                  <c:v>17,00</c:v>
                </c:pt>
                <c:pt idx="2">
                  <c:v>18,00</c:v>
                </c:pt>
                <c:pt idx="3">
                  <c:v>19,00</c:v>
                </c:pt>
                <c:pt idx="4">
                  <c:v>20,00</c:v>
                </c:pt>
                <c:pt idx="5">
                  <c:v>21,00</c:v>
                </c:pt>
                <c:pt idx="6">
                  <c:v>22,00</c:v>
                </c:pt>
                <c:pt idx="7">
                  <c:v>30,00</c:v>
                </c:pt>
                <c:pt idx="8">
                  <c:v>51,00</c:v>
                </c:pt>
              </c:strCache>
            </c:strRef>
          </c:cat>
          <c:val>
            <c:numRef>
              <c:f>Blad1!$D$187:$D$195</c:f>
              <c:numCache>
                <c:formatCode>General</c:formatCode>
                <c:ptCount val="9"/>
                <c:pt idx="0">
                  <c:v>1</c:v>
                </c:pt>
                <c:pt idx="1">
                  <c:v>88</c:v>
                </c:pt>
                <c:pt idx="2">
                  <c:v>78</c:v>
                </c:pt>
                <c:pt idx="3">
                  <c:v>42</c:v>
                </c:pt>
                <c:pt idx="4">
                  <c:v>19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938496"/>
        <c:axId val="36940032"/>
      </c:barChart>
      <c:catAx>
        <c:axId val="36938496"/>
        <c:scaling>
          <c:orientation val="minMax"/>
        </c:scaling>
        <c:delete val="0"/>
        <c:axPos val="l"/>
        <c:majorTickMark val="none"/>
        <c:minorTickMark val="none"/>
        <c:tickLblPos val="nextTo"/>
        <c:crossAx val="36940032"/>
        <c:crosses val="autoZero"/>
        <c:auto val="1"/>
        <c:lblAlgn val="ctr"/>
        <c:lblOffset val="100"/>
        <c:noMultiLvlLbl val="0"/>
      </c:catAx>
      <c:valAx>
        <c:axId val="36940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93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Option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Blad1!$C$274:$C$284</c:f>
              <c:strCache>
                <c:ptCount val="11"/>
                <c:pt idx="0">
                  <c:v>Hotel management</c:v>
                </c:pt>
                <c:pt idx="1">
                  <c:v>patisserie/chocolat</c:v>
                </c:pt>
                <c:pt idx="2">
                  <c:v>Languages:Communication</c:v>
                </c:pt>
                <c:pt idx="3">
                  <c:v>Diet</c:v>
                </c:pt>
                <c:pt idx="4">
                  <c:v>Restaurant</c:v>
                </c:pt>
                <c:pt idx="5">
                  <c:v>Tourism</c:v>
                </c:pt>
                <c:pt idx="6">
                  <c:v>Oenology</c:v>
                </c:pt>
                <c:pt idx="7">
                  <c:v>Economy-Management</c:v>
                </c:pt>
                <c:pt idx="8">
                  <c:v>Other</c:v>
                </c:pt>
                <c:pt idx="9">
                  <c:v>7th</c:v>
                </c:pt>
                <c:pt idx="10">
                  <c:v>Event</c:v>
                </c:pt>
              </c:strCache>
            </c:strRef>
          </c:cat>
          <c:val>
            <c:numRef>
              <c:f>Blad1!$D$274:$D$284</c:f>
              <c:numCache>
                <c:formatCode>0.00%</c:formatCode>
                <c:ptCount val="11"/>
                <c:pt idx="0">
                  <c:v>0.11029411764705882</c:v>
                </c:pt>
                <c:pt idx="1">
                  <c:v>5.1470588235294122E-2</c:v>
                </c:pt>
                <c:pt idx="2">
                  <c:v>2.5735294117647061E-2</c:v>
                </c:pt>
                <c:pt idx="3">
                  <c:v>7.352941176470589E-3</c:v>
                </c:pt>
                <c:pt idx="4">
                  <c:v>1.4705882352941178E-2</c:v>
                </c:pt>
                <c:pt idx="5">
                  <c:v>6.25E-2</c:v>
                </c:pt>
                <c:pt idx="6">
                  <c:v>2.5735294117647061E-2</c:v>
                </c:pt>
                <c:pt idx="7">
                  <c:v>4.044117647058823E-2</c:v>
                </c:pt>
                <c:pt idx="8">
                  <c:v>5.8823529411764712E-2</c:v>
                </c:pt>
                <c:pt idx="9">
                  <c:v>1.4705882352941178E-2</c:v>
                </c:pt>
                <c:pt idx="10">
                  <c:v>1.4705882352941178E-2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571968"/>
        <c:axId val="37573760"/>
      </c:barChart>
      <c:catAx>
        <c:axId val="37571968"/>
        <c:scaling>
          <c:orientation val="minMax"/>
        </c:scaling>
        <c:delete val="0"/>
        <c:axPos val="l"/>
        <c:majorTickMark val="none"/>
        <c:minorTickMark val="none"/>
        <c:tickLblPos val="nextTo"/>
        <c:crossAx val="37573760"/>
        <c:crosses val="autoZero"/>
        <c:auto val="1"/>
        <c:lblAlgn val="ctr"/>
        <c:lblOffset val="100"/>
        <c:noMultiLvlLbl val="0"/>
      </c:catAx>
      <c:valAx>
        <c:axId val="3757376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7571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Failed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Blad1!$C$153:$C$162</c:f>
              <c:strCache>
                <c:ptCount val="10"/>
                <c:pt idx="0">
                  <c:v>6th year</c:v>
                </c:pt>
                <c:pt idx="1">
                  <c:v>5th year</c:v>
                </c:pt>
                <c:pt idx="2">
                  <c:v>5th &amp; 6th year</c:v>
                </c:pt>
                <c:pt idx="3">
                  <c:v>4th year</c:v>
                </c:pt>
                <c:pt idx="4">
                  <c:v>3rd year</c:v>
                </c:pt>
                <c:pt idx="6">
                  <c:v>2nd year</c:v>
                </c:pt>
                <c:pt idx="7">
                  <c:v>1st year</c:v>
                </c:pt>
                <c:pt idx="8">
                  <c:v>1st and 6th year</c:v>
                </c:pt>
                <c:pt idx="9">
                  <c:v>1st and 2nd year</c:v>
                </c:pt>
              </c:strCache>
            </c:strRef>
          </c:cat>
          <c:val>
            <c:numRef>
              <c:f>Blad1!$D$153:$D$162</c:f>
              <c:numCache>
                <c:formatCode>General</c:formatCode>
                <c:ptCount val="10"/>
                <c:pt idx="0">
                  <c:v>8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6">
                  <c:v>3</c:v>
                </c:pt>
                <c:pt idx="7">
                  <c:v>11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467328"/>
        <c:axId val="42468864"/>
      </c:barChart>
      <c:catAx>
        <c:axId val="42467328"/>
        <c:scaling>
          <c:orientation val="minMax"/>
        </c:scaling>
        <c:delete val="0"/>
        <c:axPos val="l"/>
        <c:majorTickMark val="none"/>
        <c:minorTickMark val="none"/>
        <c:tickLblPos val="nextTo"/>
        <c:crossAx val="42468864"/>
        <c:crosses val="autoZero"/>
        <c:auto val="1"/>
        <c:lblAlgn val="ctr"/>
        <c:lblOffset val="100"/>
        <c:noMultiLvlLbl val="0"/>
      </c:catAx>
      <c:valAx>
        <c:axId val="4246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467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Future Job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Blad1!$A$376:$A$386</c:f>
              <c:strCache>
                <c:ptCount val="11"/>
                <c:pt idx="0">
                  <c:v>Cook</c:v>
                </c:pt>
                <c:pt idx="1">
                  <c:v>Maitre</c:v>
                </c:pt>
                <c:pt idx="2">
                  <c:v>Restaurant owner</c:v>
                </c:pt>
                <c:pt idx="3">
                  <c:v>Receptionst</c:v>
                </c:pt>
                <c:pt idx="4">
                  <c:v>Travel agency manager</c:v>
                </c:pt>
                <c:pt idx="5">
                  <c:v>Animator</c:v>
                </c:pt>
                <c:pt idx="6">
                  <c:v>Host/hostess</c:v>
                </c:pt>
                <c:pt idx="7">
                  <c:v>Event manager</c:v>
                </c:pt>
                <c:pt idx="8">
                  <c:v>Sales manager</c:v>
                </c:pt>
                <c:pt idx="9">
                  <c:v>Hotel manager</c:v>
                </c:pt>
                <c:pt idx="10">
                  <c:v>Other</c:v>
                </c:pt>
              </c:strCache>
            </c:strRef>
          </c:cat>
          <c:val>
            <c:numRef>
              <c:f>Blad1!$B$376:$B$386</c:f>
              <c:numCache>
                <c:formatCode>0.00%</c:formatCode>
                <c:ptCount val="11"/>
                <c:pt idx="0">
                  <c:v>0.21</c:v>
                </c:pt>
                <c:pt idx="1">
                  <c:v>0.11</c:v>
                </c:pt>
                <c:pt idx="2">
                  <c:v>0.17</c:v>
                </c:pt>
                <c:pt idx="3">
                  <c:v>0.13</c:v>
                </c:pt>
                <c:pt idx="4">
                  <c:v>0.06</c:v>
                </c:pt>
                <c:pt idx="5">
                  <c:v>0.09</c:v>
                </c:pt>
                <c:pt idx="6">
                  <c:v>0.15</c:v>
                </c:pt>
                <c:pt idx="7">
                  <c:v>0.21</c:v>
                </c:pt>
                <c:pt idx="8">
                  <c:v>0.09</c:v>
                </c:pt>
                <c:pt idx="9">
                  <c:v>0.39</c:v>
                </c:pt>
                <c:pt idx="10">
                  <c:v>0.38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515456"/>
        <c:axId val="42545920"/>
      </c:barChart>
      <c:catAx>
        <c:axId val="42515456"/>
        <c:scaling>
          <c:orientation val="minMax"/>
        </c:scaling>
        <c:delete val="0"/>
        <c:axPos val="l"/>
        <c:majorTickMark val="none"/>
        <c:minorTickMark val="none"/>
        <c:tickLblPos val="nextTo"/>
        <c:crossAx val="42545920"/>
        <c:crosses val="autoZero"/>
        <c:auto val="1"/>
        <c:lblAlgn val="ctr"/>
        <c:lblOffset val="100"/>
        <c:noMultiLvlLbl val="0"/>
      </c:catAx>
      <c:valAx>
        <c:axId val="4254592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2515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36B85-4850-4868-A2CD-1EBE55CB315A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E9875-8488-434A-A414-639E3A3351D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9435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9FB2-5642-45BD-9960-0D7F3831A0DD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BAF1-EE87-4692-9E16-961D45FE0FC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5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representative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09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social relation</a:t>
            </a:r>
            <a:r>
              <a:rPr lang="en-US" dirty="0" smtClean="0"/>
              <a:t> 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learn new things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improve society-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improve world (better place)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cultivate oneself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be rich -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prestige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influence -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use capacities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be admired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work is an obligation -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who not work are lazy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only at work that one can fully develop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embarrassing to get money without doing any work</a:t>
            </a:r>
            <a:r>
              <a:rPr lang="en-US" dirty="0" smtClean="0"/>
              <a:t> -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should always be put the first place</a:t>
            </a:r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1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Intention</a:t>
            </a:r>
            <a:r>
              <a:rPr lang="nl-BE" dirty="0" smtClean="0"/>
              <a:t> Special option, </a:t>
            </a:r>
            <a:r>
              <a:rPr lang="nl-BE" dirty="0" err="1" smtClean="0"/>
              <a:t>motivation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r>
              <a:rPr lang="nl-BE" dirty="0" smtClean="0"/>
              <a:t> </a:t>
            </a:r>
            <a:r>
              <a:rPr lang="nl-BE" dirty="0" err="1" smtClean="0"/>
              <a:t>further</a:t>
            </a:r>
            <a:endParaRPr lang="nl-BE" dirty="0" smtClean="0"/>
          </a:p>
          <a:p>
            <a:r>
              <a:rPr lang="nl-BE" b="1" dirty="0" smtClean="0">
                <a:solidFill>
                  <a:srgbClr val="FF0000"/>
                </a:solidFill>
              </a:rPr>
              <a:t>No</a:t>
            </a:r>
            <a:r>
              <a:rPr lang="nl-BE" dirty="0" smtClean="0"/>
              <a:t> significant </a:t>
            </a:r>
            <a:r>
              <a:rPr lang="nl-BE" dirty="0" err="1" smtClean="0"/>
              <a:t>difference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male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female</a:t>
            </a:r>
            <a:endParaRPr lang="nl-BE" dirty="0" smtClean="0"/>
          </a:p>
          <a:p>
            <a:r>
              <a:rPr lang="nl-BE" dirty="0" err="1" smtClean="0"/>
              <a:t>Tourism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hotel management </a:t>
            </a:r>
            <a:r>
              <a:rPr lang="nl-BE" dirty="0" err="1" smtClean="0"/>
              <a:t>seem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the most </a:t>
            </a:r>
            <a:r>
              <a:rPr lang="nl-BE" dirty="0" err="1" smtClean="0"/>
              <a:t>popular</a:t>
            </a:r>
            <a:r>
              <a:rPr lang="nl-BE" dirty="0" smtClean="0"/>
              <a:t> options, </a:t>
            </a:r>
            <a:r>
              <a:rPr lang="nl-BE" dirty="0" err="1" smtClean="0"/>
              <a:t>followed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Choclat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patissere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err="1" smtClean="0"/>
              <a:t>Other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wanted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become</a:t>
            </a:r>
            <a:r>
              <a:rPr lang="nl-BE" baseline="0" dirty="0" smtClean="0"/>
              <a:t> a professional </a:t>
            </a:r>
            <a:r>
              <a:rPr lang="nl-BE" baseline="0" dirty="0" err="1" smtClean="0"/>
              <a:t>sailer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some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others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wanted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aestetcic</a:t>
            </a:r>
            <a:r>
              <a:rPr lang="nl-BE" baseline="0" dirty="0" smtClean="0"/>
              <a:t> beauty, </a:t>
            </a:r>
            <a:r>
              <a:rPr lang="nl-BE" baseline="0" dirty="0" err="1" smtClean="0"/>
              <a:t>others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university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law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criminology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Failed</a:t>
            </a:r>
            <a:r>
              <a:rPr lang="nl-BE" dirty="0" smtClean="0"/>
              <a:t>..</a:t>
            </a:r>
          </a:p>
          <a:p>
            <a:endParaRPr lang="nl-BE" dirty="0" smtClean="0"/>
          </a:p>
          <a:p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tells</a:t>
            </a:r>
            <a:r>
              <a:rPr lang="nl-BE" dirty="0" smtClean="0"/>
              <a:t> </a:t>
            </a:r>
            <a:r>
              <a:rPr lang="nl-BE" dirty="0" err="1" smtClean="0"/>
              <a:t>us</a:t>
            </a:r>
            <a:r>
              <a:rPr lang="nl-BE" dirty="0" smtClean="0"/>
              <a:t> </a:t>
            </a:r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something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motivation</a:t>
            </a:r>
            <a:r>
              <a:rPr lang="nl-BE" dirty="0" smtClean="0"/>
              <a:t>, as we </a:t>
            </a:r>
            <a:r>
              <a:rPr lang="nl-BE" dirty="0" err="1" smtClean="0"/>
              <a:t>see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so</a:t>
            </a:r>
            <a:r>
              <a:rPr lang="nl-BE" dirty="0" smtClean="0"/>
              <a:t> </a:t>
            </a:r>
            <a:r>
              <a:rPr lang="nl-BE" dirty="0" err="1" smtClean="0"/>
              <a:t>many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doubled</a:t>
            </a:r>
            <a:r>
              <a:rPr lang="nl-BE" dirty="0" smtClean="0"/>
              <a:t> (33 of the 272 </a:t>
            </a:r>
            <a:r>
              <a:rPr lang="nl-BE" dirty="0" err="1" smtClean="0"/>
              <a:t>indicated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have </a:t>
            </a:r>
            <a:r>
              <a:rPr lang="nl-BE" dirty="0" err="1" smtClean="0"/>
              <a:t>doubled</a:t>
            </a:r>
            <a:r>
              <a:rPr lang="nl-BE" dirty="0" smtClean="0"/>
              <a:t>); </a:t>
            </a:r>
            <a:r>
              <a:rPr lang="nl-BE" dirty="0" err="1" smtClean="0"/>
              <a:t>there</a:t>
            </a:r>
            <a:r>
              <a:rPr lang="nl-BE" dirty="0" smtClean="0"/>
              <a:t> was no </a:t>
            </a:r>
            <a:r>
              <a:rPr lang="nl-BE" dirty="0" err="1" smtClean="0"/>
              <a:t>signifcant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difference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between</a:t>
            </a:r>
            <a:r>
              <a:rPr lang="nl-BE" baseline="0" dirty="0" smtClean="0"/>
              <a:t> male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female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doubeld</a:t>
            </a:r>
            <a:r>
              <a:rPr lang="nl-BE" baseline="0" dirty="0" smtClean="0"/>
              <a:t> most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did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first or last </a:t>
            </a:r>
            <a:r>
              <a:rPr lang="nl-BE" baseline="0" dirty="0" err="1" smtClean="0"/>
              <a:t>year</a:t>
            </a:r>
            <a:r>
              <a:rPr lang="nl-BE" baseline="0" dirty="0" smtClean="0"/>
              <a:t>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29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were</a:t>
            </a:r>
            <a:r>
              <a:rPr lang="nl-BE" dirty="0" smtClean="0"/>
              <a:t> massage, architect, </a:t>
            </a:r>
            <a:r>
              <a:rPr lang="nl-BE" dirty="0" err="1" smtClean="0"/>
              <a:t>sports</a:t>
            </a:r>
            <a:r>
              <a:rPr lang="nl-BE" dirty="0" smtClean="0"/>
              <a:t>,</a:t>
            </a:r>
            <a:r>
              <a:rPr lang="nl-BE" baseline="0" dirty="0" smtClean="0"/>
              <a:t> </a:t>
            </a:r>
            <a:r>
              <a:rPr lang="nl-BE" baseline="0" dirty="0" err="1" smtClean="0"/>
              <a:t>Journalists</a:t>
            </a:r>
            <a:r>
              <a:rPr lang="nl-BE" baseline="0" dirty="0" smtClean="0"/>
              <a:t>, top manager</a:t>
            </a:r>
          </a:p>
          <a:p>
            <a:r>
              <a:rPr lang="nl-BE" baseline="0" dirty="0" smtClean="0"/>
              <a:t>Hotel manager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event manager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popular</a:t>
            </a:r>
            <a:r>
              <a:rPr lang="nl-BE" baseline="0" dirty="0" smtClean="0"/>
              <a:t> </a:t>
            </a:r>
          </a:p>
          <a:p>
            <a:r>
              <a:rPr lang="nl-BE" baseline="0" dirty="0" smtClean="0"/>
              <a:t>But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many</a:t>
            </a:r>
            <a:r>
              <a:rPr lang="nl-BE" baseline="0" dirty="0" smtClean="0"/>
              <a:t> want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become</a:t>
            </a:r>
            <a:r>
              <a:rPr lang="nl-BE" baseline="0" dirty="0" smtClean="0"/>
              <a:t> a real chef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own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restaurlant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88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Time </a:t>
            </a:r>
            <a:r>
              <a:rPr lang="nl-BE" dirty="0" err="1" smtClean="0"/>
              <a:t>spent</a:t>
            </a:r>
            <a:r>
              <a:rPr lang="nl-BE" dirty="0" smtClean="0"/>
              <a:t> per</a:t>
            </a:r>
            <a:r>
              <a:rPr lang="nl-BE" baseline="0" dirty="0" smtClean="0"/>
              <a:t> week </a:t>
            </a:r>
            <a:r>
              <a:rPr lang="nl-BE" baseline="0" dirty="0" err="1" smtClean="0"/>
              <a:t>during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scholarly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year</a:t>
            </a:r>
            <a:r>
              <a:rPr lang="nl-BE" baseline="0" dirty="0" smtClean="0"/>
              <a:t> </a:t>
            </a:r>
          </a:p>
          <a:p>
            <a:endParaRPr lang="nl-BE" baseline="0" dirty="0" smtClean="0"/>
          </a:p>
          <a:p>
            <a:r>
              <a:rPr lang="nl-BE" baseline="0" dirty="0" smtClean="0"/>
              <a:t>Girls report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spent</a:t>
            </a:r>
            <a:r>
              <a:rPr lang="nl-BE" baseline="0" dirty="0" smtClean="0"/>
              <a:t> significant </a:t>
            </a:r>
            <a:r>
              <a:rPr lang="nl-BE" baseline="0" dirty="0" err="1" smtClean="0"/>
              <a:t>ore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hours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study</a:t>
            </a:r>
            <a:endParaRPr lang="nl-BE" baseline="0" dirty="0" smtClean="0"/>
          </a:p>
          <a:p>
            <a:r>
              <a:rPr lang="nl-BE" baseline="0" dirty="0" err="1" smtClean="0"/>
              <a:t>And</a:t>
            </a:r>
            <a:r>
              <a:rPr lang="nl-BE" baseline="0" dirty="0" smtClean="0"/>
              <a:t> boys </a:t>
            </a:r>
            <a:r>
              <a:rPr lang="nl-BE" baseline="0" dirty="0" err="1" smtClean="0"/>
              <a:t>involve</a:t>
            </a:r>
            <a:r>
              <a:rPr lang="nl-BE" baseline="0" dirty="0" smtClean="0"/>
              <a:t> more in sport </a:t>
            </a:r>
            <a:r>
              <a:rPr lang="nl-BE" baseline="0" dirty="0" err="1" smtClean="0"/>
              <a:t>activities</a:t>
            </a:r>
            <a:r>
              <a:rPr lang="nl-BE" baseline="0" dirty="0" smtClean="0"/>
              <a:t> </a:t>
            </a:r>
          </a:p>
          <a:p>
            <a:r>
              <a:rPr lang="nl-BE" baseline="0" dirty="0" smtClean="0"/>
              <a:t>No significant </a:t>
            </a:r>
            <a:r>
              <a:rPr lang="nl-BE" baseline="0" dirty="0" err="1" smtClean="0"/>
              <a:t>difference</a:t>
            </a:r>
            <a:r>
              <a:rPr lang="nl-BE" baseline="0" dirty="0" smtClean="0"/>
              <a:t> male/</a:t>
            </a:r>
            <a:r>
              <a:rPr lang="nl-BE" baseline="0" dirty="0" err="1" smtClean="0"/>
              <a:t>female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work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en-US" baseline="0" noProof="0" dirty="0" smtClean="0"/>
              <a:t>Satisfaction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On a </a:t>
            </a:r>
            <a:r>
              <a:rPr lang="en-US" baseline="0" noProof="0" dirty="0" err="1" smtClean="0"/>
              <a:t>likert</a:t>
            </a:r>
            <a:r>
              <a:rPr lang="en-US" baseline="0" noProof="0" dirty="0" smtClean="0"/>
              <a:t> scale</a:t>
            </a:r>
          </a:p>
          <a:p>
            <a:r>
              <a:rPr lang="en-US" baseline="0" noProof="0" dirty="0" smtClean="0"/>
              <a:t>Zero absolutely not satisfied, 7 very satisfied</a:t>
            </a:r>
          </a:p>
          <a:p>
            <a:r>
              <a:rPr lang="en-US" baseline="0" noProof="0" dirty="0" smtClean="0"/>
              <a:t>High means for job and pay, NO significant difference between gender, but they would rather to continue doing this job after their study (5 point </a:t>
            </a:r>
            <a:r>
              <a:rPr lang="en-US" baseline="0" noProof="0" dirty="0" err="1" smtClean="0"/>
              <a:t>likert</a:t>
            </a:r>
            <a:r>
              <a:rPr lang="en-US" baseline="0" noProof="0" dirty="0" smtClean="0"/>
              <a:t>), but is </a:t>
            </a:r>
            <a:r>
              <a:rPr lang="en-US" baseline="0" noProof="0" dirty="0" err="1" smtClean="0"/>
              <a:t>is</a:t>
            </a:r>
            <a:r>
              <a:rPr lang="en-US" baseline="0" noProof="0" dirty="0" smtClean="0"/>
              <a:t> not so convincing </a:t>
            </a:r>
          </a:p>
          <a:p>
            <a:r>
              <a:rPr lang="en-US" b="1" baseline="0" noProof="0" dirty="0" smtClean="0">
                <a:solidFill>
                  <a:srgbClr val="FF0000"/>
                </a:solidFill>
              </a:rPr>
              <a:t>No </a:t>
            </a:r>
            <a:r>
              <a:rPr lang="en-US" baseline="0" noProof="0" dirty="0" err="1" smtClean="0"/>
              <a:t>signficant</a:t>
            </a:r>
            <a:r>
              <a:rPr lang="en-US" baseline="0" noProof="0" dirty="0" smtClean="0"/>
              <a:t> difference between male and female</a:t>
            </a:r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799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social relation</a:t>
            </a:r>
            <a:r>
              <a:rPr lang="en-US" dirty="0" smtClean="0"/>
              <a:t> 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learn new things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improve society-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improve world (better place)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cultivate oneself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be rich -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prestige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influence -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use capacities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be admired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work is an obligation -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who not work are lazy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only at work that one can fully develop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embarrassing to get money without doing any work</a:t>
            </a:r>
            <a:r>
              <a:rPr lang="en-US" dirty="0" smtClean="0"/>
              <a:t> -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should always be put the first place</a:t>
            </a:r>
            <a:r>
              <a:rPr lang="en-US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13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Stage </a:t>
            </a:r>
            <a:r>
              <a:rPr lang="nl-BE" dirty="0" err="1" smtClean="0"/>
              <a:t>motivates</a:t>
            </a:r>
            <a:r>
              <a:rPr lang="nl-BE" dirty="0" smtClean="0"/>
              <a:t> </a:t>
            </a:r>
            <a:r>
              <a:rPr lang="nl-BE" dirty="0" err="1" smtClean="0"/>
              <a:t>significantly</a:t>
            </a:r>
            <a:r>
              <a:rPr lang="nl-BE" dirty="0" smtClean="0"/>
              <a:t> more, </a:t>
            </a:r>
            <a:r>
              <a:rPr lang="nl-BE" dirty="0" err="1" smtClean="0"/>
              <a:t>except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 err="1" smtClean="0"/>
              <a:t>motivation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21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Stage </a:t>
            </a:r>
            <a:r>
              <a:rPr lang="nl-BE" dirty="0" err="1" smtClean="0"/>
              <a:t>motivates</a:t>
            </a:r>
            <a:r>
              <a:rPr lang="nl-BE" dirty="0" smtClean="0"/>
              <a:t> </a:t>
            </a:r>
            <a:r>
              <a:rPr lang="nl-BE" dirty="0" err="1" smtClean="0"/>
              <a:t>significantly</a:t>
            </a:r>
            <a:r>
              <a:rPr lang="nl-BE" dirty="0" smtClean="0"/>
              <a:t> more, </a:t>
            </a:r>
            <a:r>
              <a:rPr lang="nl-BE" dirty="0" err="1" smtClean="0"/>
              <a:t>except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 err="1" smtClean="0"/>
              <a:t>motivation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21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Stage </a:t>
            </a:r>
            <a:r>
              <a:rPr lang="nl-BE" dirty="0" err="1" smtClean="0"/>
              <a:t>motivates</a:t>
            </a:r>
            <a:r>
              <a:rPr lang="nl-BE" dirty="0" smtClean="0"/>
              <a:t> </a:t>
            </a:r>
            <a:r>
              <a:rPr lang="nl-BE" dirty="0" err="1" smtClean="0"/>
              <a:t>significantly</a:t>
            </a:r>
            <a:r>
              <a:rPr lang="nl-BE" dirty="0" smtClean="0"/>
              <a:t> more, </a:t>
            </a:r>
            <a:r>
              <a:rPr lang="nl-BE" dirty="0" err="1" smtClean="0"/>
              <a:t>except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 err="1" smtClean="0"/>
              <a:t>motivation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21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2B828D-44A7-4A0C-8578-B11DB36D859B}" type="slidenum">
              <a:rPr lang="en-GB"/>
              <a:pPr/>
              <a:t>30</a:t>
            </a:fld>
            <a:endParaRPr lang="en-GB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94957" y="754631"/>
            <a:ext cx="4806336" cy="372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nl-BE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1E9BB8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1D98B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0" name="Picture 2" descr="C:\Users\gebruiker\Desktop\Dropbox\Euhofa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313870" cy="16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2977"/>
            <a:ext cx="491781" cy="90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" y="6492598"/>
            <a:ext cx="268139" cy="252000"/>
          </a:xfrm>
          <a:prstGeom prst="rect">
            <a:avLst/>
          </a:prstGeom>
        </p:spPr>
      </p:pic>
      <p:pic>
        <p:nvPicPr>
          <p:cNvPr id="18" name="Tijdelijke aanduiding voor inhoud 2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175" r="22522" b="40423"/>
          <a:stretch/>
        </p:blipFill>
        <p:spPr>
          <a:xfrm>
            <a:off x="251520" y="6476334"/>
            <a:ext cx="224490" cy="252000"/>
          </a:xfrm>
          <a:prstGeom prst="rect">
            <a:avLst/>
          </a:prstGeom>
        </p:spPr>
      </p:pic>
      <p:pic>
        <p:nvPicPr>
          <p:cNvPr id="15" name="Afbeelding 14" descr="EuhofaLogoORG01 aangepast.t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076056" y="4148328"/>
            <a:ext cx="3627120" cy="2709672"/>
          </a:xfrm>
          <a:prstGeom prst="rect">
            <a:avLst/>
          </a:prstGeom>
        </p:spPr>
      </p:pic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pic>
        <p:nvPicPr>
          <p:cNvPr id="20" name="Tijdelijke aanduiding voor inhoud 3" descr="Logo_300dpi Provincie West-Vlaanderen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11088" y="6314262"/>
            <a:ext cx="792088" cy="396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1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7988" y="1462630"/>
            <a:ext cx="6172200" cy="1246290"/>
          </a:xfrm>
        </p:spPr>
        <p:txBody>
          <a:bodyPr>
            <a:noAutofit/>
          </a:bodyPr>
          <a:lstStyle/>
          <a:p>
            <a:pPr algn="ctr"/>
            <a:r>
              <a:rPr lang="nl-BE" sz="4000" b="0" dirty="0" smtClean="0">
                <a:solidFill>
                  <a:srgbClr val="1D98B5"/>
                </a:solidFill>
              </a:rPr>
              <a:t>EUHOFA BELGIUM 2012</a:t>
            </a:r>
            <a:r>
              <a:rPr lang="nl-BE" sz="4000" b="0" dirty="0" smtClean="0"/>
              <a:t/>
            </a:r>
            <a:br>
              <a:rPr lang="nl-BE" sz="4000" b="0" dirty="0" smtClean="0"/>
            </a:br>
            <a:r>
              <a:rPr lang="nl-BE" sz="4000" b="0" dirty="0" smtClean="0"/>
              <a:t>11 -16 november</a:t>
            </a:r>
            <a:endParaRPr lang="nl-BE" sz="4000" b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048672" cy="755332"/>
          </a:xfrm>
        </p:spPr>
        <p:txBody>
          <a:bodyPr>
            <a:noAutofit/>
          </a:bodyPr>
          <a:lstStyle/>
          <a:p>
            <a:pPr algn="ctr"/>
            <a:r>
              <a:rPr lang="nl-BE" sz="2400" dirty="0" err="1" smtClean="0">
                <a:solidFill>
                  <a:schemeClr val="tx1"/>
                </a:solidFill>
              </a:rPr>
              <a:t>Tuesday</a:t>
            </a:r>
            <a:r>
              <a:rPr lang="nl-BE" sz="2400" dirty="0" smtClean="0">
                <a:solidFill>
                  <a:schemeClr val="tx1"/>
                </a:solidFill>
              </a:rPr>
              <a:t>, November 13 -</a:t>
            </a:r>
          </a:p>
          <a:p>
            <a:pPr algn="ctr"/>
            <a:r>
              <a:rPr lang="nl-BE" sz="2400" dirty="0">
                <a:solidFill>
                  <a:schemeClr val="tx1"/>
                </a:solidFill>
              </a:rPr>
              <a:t>Dr. </a:t>
            </a:r>
            <a:r>
              <a:rPr lang="nl-BE" sz="2400" dirty="0" err="1">
                <a:solidFill>
                  <a:schemeClr val="tx1"/>
                </a:solidFill>
              </a:rPr>
              <a:t>Annick</a:t>
            </a:r>
            <a:r>
              <a:rPr lang="nl-BE" sz="2400" dirty="0">
                <a:solidFill>
                  <a:schemeClr val="tx1"/>
                </a:solidFill>
              </a:rPr>
              <a:t> Van </a:t>
            </a:r>
            <a:r>
              <a:rPr lang="nl-BE" sz="2400" dirty="0" smtClean="0">
                <a:solidFill>
                  <a:schemeClr val="tx1"/>
                </a:solidFill>
              </a:rPr>
              <a:t>Rossem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Dr. </a:t>
            </a:r>
            <a:r>
              <a:rPr lang="nl-BE" sz="2400" dirty="0" err="1" smtClean="0">
                <a:solidFill>
                  <a:schemeClr val="tx1"/>
                </a:solidFill>
              </a:rPr>
              <a:t>Anja</a:t>
            </a:r>
            <a:r>
              <a:rPr lang="nl-BE" sz="2400" dirty="0" smtClean="0">
                <a:solidFill>
                  <a:schemeClr val="tx1"/>
                </a:solidFill>
              </a:rPr>
              <a:t> Van den Broeck  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Survey: </a:t>
            </a:r>
            <a:r>
              <a:rPr lang="nl-BE" sz="2400" dirty="0" err="1" smtClean="0">
                <a:solidFill>
                  <a:schemeClr val="tx1"/>
                </a:solidFill>
              </a:rPr>
              <a:t>Motivation</a:t>
            </a:r>
            <a:r>
              <a:rPr lang="nl-BE" sz="2400" dirty="0" smtClean="0">
                <a:solidFill>
                  <a:schemeClr val="tx1"/>
                </a:solidFill>
              </a:rPr>
              <a:t> of </a:t>
            </a:r>
            <a:r>
              <a:rPr lang="nl-BE" sz="2400" dirty="0" err="1" smtClean="0">
                <a:solidFill>
                  <a:schemeClr val="tx1"/>
                </a:solidFill>
              </a:rPr>
              <a:t>hospitality</a:t>
            </a:r>
            <a:r>
              <a:rPr lang="nl-BE" sz="2400" dirty="0" smtClean="0">
                <a:solidFill>
                  <a:schemeClr val="tx1"/>
                </a:solidFill>
              </a:rPr>
              <a:t> students in </a:t>
            </a:r>
            <a:r>
              <a:rPr lang="nl-BE" sz="2400" dirty="0" err="1" smtClean="0">
                <a:solidFill>
                  <a:schemeClr val="tx1"/>
                </a:solidFill>
              </a:rPr>
              <a:t>Flanders</a:t>
            </a:r>
            <a:endParaRPr lang="nl-BE" sz="2400" dirty="0" smtClean="0">
              <a:solidFill>
                <a:schemeClr val="tx1"/>
              </a:solidFill>
            </a:endParaRPr>
          </a:p>
          <a:p>
            <a:pPr algn="ctr"/>
            <a:endParaRPr lang="nl-BE" sz="2400" i="1" dirty="0" smtClean="0"/>
          </a:p>
          <a:p>
            <a:pPr algn="ctr"/>
            <a:endParaRPr lang="nl-BE" sz="2400" i="1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2358706" y="2852936"/>
            <a:ext cx="6048672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b="0" dirty="0" err="1" smtClean="0"/>
              <a:t>Motivation</a:t>
            </a:r>
            <a:r>
              <a:rPr lang="nl-BE" sz="2400" b="0" dirty="0" smtClean="0"/>
              <a:t> in the </a:t>
            </a:r>
            <a:r>
              <a:rPr lang="nl-BE" sz="2400" b="0" dirty="0" err="1" smtClean="0"/>
              <a:t>hospitality</a:t>
            </a:r>
            <a:r>
              <a:rPr lang="nl-BE" sz="2400" b="0" dirty="0" smtClean="0"/>
              <a:t> </a:t>
            </a:r>
            <a:r>
              <a:rPr lang="nl-BE" sz="2400" b="0" dirty="0" err="1" smtClean="0"/>
              <a:t>industry</a:t>
            </a:r>
            <a:r>
              <a:rPr lang="nl-BE" sz="2400" b="0" dirty="0" smtClean="0"/>
              <a:t> </a:t>
            </a:r>
          </a:p>
          <a:p>
            <a:pPr algn="ctr"/>
            <a:r>
              <a:rPr lang="nl-BE" sz="2400" b="0" dirty="0" err="1" smtClean="0"/>
              <a:t>from</a:t>
            </a:r>
            <a:r>
              <a:rPr lang="nl-BE" sz="2400" b="0" dirty="0" smtClean="0"/>
              <a:t> the </a:t>
            </a:r>
            <a:r>
              <a:rPr lang="nl-BE" sz="2400" b="0" dirty="0" err="1" smtClean="0"/>
              <a:t>bottom</a:t>
            </a:r>
            <a:r>
              <a:rPr lang="nl-BE" sz="2400" b="0" dirty="0" smtClean="0"/>
              <a:t> </a:t>
            </a:r>
            <a:r>
              <a:rPr lang="nl-BE" sz="2400" b="0" dirty="0" err="1" smtClean="0"/>
              <a:t>to</a:t>
            </a:r>
            <a:r>
              <a:rPr lang="nl-BE" sz="2400" b="0" dirty="0" smtClean="0"/>
              <a:t> the top.</a:t>
            </a:r>
          </a:p>
          <a:p>
            <a:pPr algn="ctr"/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Satisfaction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Choice</a:t>
            </a:r>
            <a:r>
              <a:rPr lang="nl-BE" dirty="0" smtClean="0"/>
              <a:t> option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6163"/>
              </p:ext>
            </p:extLst>
          </p:nvPr>
        </p:nvGraphicFramePr>
        <p:xfrm>
          <a:off x="395536" y="1484784"/>
          <a:ext cx="4127500" cy="3478530"/>
        </p:xfrm>
        <a:graphic>
          <a:graphicData uri="http://schemas.openxmlformats.org/drawingml/2006/table">
            <a:tbl>
              <a:tblPr/>
              <a:tblGrid>
                <a:gridCol w="2880684"/>
                <a:gridCol w="1246816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Choice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option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Choose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option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again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fascinates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option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regret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makes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feel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Important option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Happy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about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coice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option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Choice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Option (overall)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91827"/>
              </p:ext>
            </p:extLst>
          </p:nvPr>
        </p:nvGraphicFramePr>
        <p:xfrm>
          <a:off x="1475656" y="5157192"/>
          <a:ext cx="4838701" cy="1293495"/>
        </p:xfrm>
        <a:graphic>
          <a:graphicData uri="http://schemas.openxmlformats.org/drawingml/2006/table">
            <a:tbl>
              <a:tblPr/>
              <a:tblGrid>
                <a:gridCol w="2879122"/>
                <a:gridCol w="1246140"/>
                <a:gridCol w="713439"/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Pleased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choice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option</a:t>
                      </a:r>
                    </a:p>
                    <a:p>
                      <a:pPr algn="l" fontAlgn="b"/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Choice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2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/>
          <a:lstStyle/>
          <a:p>
            <a:r>
              <a:rPr lang="nl-BE" dirty="0" err="1" smtClean="0"/>
              <a:t>Satisfaction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engagement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25201"/>
              </p:ext>
            </p:extLst>
          </p:nvPr>
        </p:nvGraphicFramePr>
        <p:xfrm>
          <a:off x="611560" y="1700808"/>
          <a:ext cx="4680520" cy="1152128"/>
        </p:xfrm>
        <a:graphic>
          <a:graphicData uri="http://schemas.openxmlformats.org/drawingml/2006/table">
            <a:tbl>
              <a:tblPr/>
              <a:tblGrid>
                <a:gridCol w="2499101"/>
                <a:gridCol w="1387213"/>
                <a:gridCol w="794206"/>
              </a:tblGrid>
              <a:tr h="47771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Difficulty</a:t>
                      </a:r>
                      <a:r>
                        <a:rPr lang="nl-B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of </a:t>
                      </a:r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37208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Difficulty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37208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04447"/>
              </p:ext>
            </p:extLst>
          </p:nvPr>
        </p:nvGraphicFramePr>
        <p:xfrm>
          <a:off x="611560" y="3140968"/>
          <a:ext cx="4752529" cy="1121276"/>
        </p:xfrm>
        <a:graphic>
          <a:graphicData uri="http://schemas.openxmlformats.org/drawingml/2006/table">
            <a:tbl>
              <a:tblPr/>
              <a:tblGrid>
                <a:gridCol w="2767914"/>
                <a:gridCol w="1048510"/>
                <a:gridCol w="936105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Pleased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Pleased study in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88963"/>
              </p:ext>
            </p:extLst>
          </p:nvPr>
        </p:nvGraphicFramePr>
        <p:xfrm>
          <a:off x="611560" y="4509120"/>
          <a:ext cx="4752528" cy="1152128"/>
        </p:xfrm>
        <a:graphic>
          <a:graphicData uri="http://schemas.openxmlformats.org/drawingml/2006/table">
            <a:tbl>
              <a:tblPr/>
              <a:tblGrid>
                <a:gridCol w="3012141"/>
                <a:gridCol w="933962"/>
                <a:gridCol w="806425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</a:t>
                      </a:r>
                      <a:r>
                        <a:rPr lang="nl-B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Engagement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Engagement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51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Statisfaction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life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Paid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79338"/>
              </p:ext>
            </p:extLst>
          </p:nvPr>
        </p:nvGraphicFramePr>
        <p:xfrm>
          <a:off x="899592" y="1916832"/>
          <a:ext cx="4203701" cy="1175385"/>
        </p:xfrm>
        <a:graphic>
          <a:graphicData uri="http://schemas.openxmlformats.org/drawingml/2006/table">
            <a:tbl>
              <a:tblPr/>
              <a:tblGrid>
                <a:gridCol w="2244510"/>
                <a:gridCol w="1245893"/>
                <a:gridCol w="713298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Pleased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Life</a:t>
                      </a:r>
                    </a:p>
                    <a:p>
                      <a:pPr algn="l" fontAlgn="b"/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  <a:p>
                      <a:pPr algn="l" fontAlgn="b"/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Pleased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Life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300338"/>
              </p:ext>
            </p:extLst>
          </p:nvPr>
        </p:nvGraphicFramePr>
        <p:xfrm>
          <a:off x="899592" y="3501008"/>
          <a:ext cx="5003801" cy="2061959"/>
        </p:xfrm>
        <a:graphic>
          <a:graphicData uri="http://schemas.openxmlformats.org/drawingml/2006/table">
            <a:tbl>
              <a:tblPr/>
              <a:tblGrid>
                <a:gridCol w="3044137"/>
                <a:gridCol w="1246194"/>
                <a:gridCol w="71347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satisfaction</a:t>
                      </a:r>
                      <a:endParaRPr lang="nl-BE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l" fontAlgn="b"/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satisfaction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general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77939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 work statisfaction pay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9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nl-BE" dirty="0" err="1" smtClean="0"/>
              <a:t>Work</a:t>
            </a:r>
            <a:r>
              <a:rPr lang="nl-BE" dirty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22836"/>
              </p:ext>
            </p:extLst>
          </p:nvPr>
        </p:nvGraphicFramePr>
        <p:xfrm>
          <a:off x="1619671" y="1988842"/>
          <a:ext cx="4723979" cy="4003201"/>
        </p:xfrm>
        <a:graphic>
          <a:graphicData uri="http://schemas.openxmlformats.org/drawingml/2006/table">
            <a:tbl>
              <a:tblPr/>
              <a:tblGrid>
                <a:gridCol w="2574186"/>
                <a:gridCol w="1367101"/>
                <a:gridCol w="782692"/>
              </a:tblGrid>
              <a:tr h="36726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51838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Importance of family*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93811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51838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Importance of work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93811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51838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Importance of studying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282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51838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Importance of friends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2331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51838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Importance of politics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282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4554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Importance of religion*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7282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09865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Significant at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PIJL-RECHTS 2"/>
          <p:cNvSpPr/>
          <p:nvPr/>
        </p:nvSpPr>
        <p:spPr>
          <a:xfrm>
            <a:off x="467544" y="28330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>
            <a:off x="467544" y="34701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5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Motivations</a:t>
            </a:r>
            <a:r>
              <a:rPr lang="nl-BE" dirty="0" smtClean="0"/>
              <a:t> </a:t>
            </a:r>
            <a:r>
              <a:rPr lang="nl-BE" dirty="0" err="1" smtClean="0"/>
              <a:t>according</a:t>
            </a:r>
            <a:r>
              <a:rPr lang="nl-BE" dirty="0" smtClean="0"/>
              <a:t> SDT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559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671" y="121160"/>
            <a:ext cx="7467600" cy="1143000"/>
          </a:xfrm>
        </p:spPr>
        <p:txBody>
          <a:bodyPr/>
          <a:lstStyle/>
          <a:p>
            <a:r>
              <a:rPr lang="af-ZA" dirty="0" smtClean="0"/>
              <a:t>Motivations according SDT</a:t>
            </a:r>
            <a:endParaRPr lang="af-ZA" dirty="0"/>
          </a:p>
        </p:txBody>
      </p:sp>
      <p:sp>
        <p:nvSpPr>
          <p:cNvPr id="3" name="Tekstvak 2"/>
          <p:cNvSpPr txBox="1"/>
          <p:nvPr/>
        </p:nvSpPr>
        <p:spPr>
          <a:xfrm>
            <a:off x="395536" y="2323913"/>
            <a:ext cx="143020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A-</a:t>
            </a:r>
          </a:p>
          <a:p>
            <a:pPr algn="ctr"/>
            <a:r>
              <a:rPr lang="nl-BE" b="1" dirty="0" err="1" smtClean="0">
                <a:solidFill>
                  <a:schemeClr val="bg1"/>
                </a:solidFill>
              </a:rPr>
              <a:t>motivation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62498" y="2348901"/>
            <a:ext cx="45137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             </a:t>
            </a:r>
          </a:p>
          <a:p>
            <a:pPr algn="ctr"/>
            <a:r>
              <a:rPr lang="nl-BE" b="1" dirty="0" err="1" smtClean="0"/>
              <a:t>Extrinsic</a:t>
            </a:r>
            <a:r>
              <a:rPr lang="nl-BE" b="1" dirty="0" smtClean="0"/>
              <a:t> </a:t>
            </a:r>
            <a:r>
              <a:rPr lang="nl-BE" b="1" dirty="0" err="1" smtClean="0"/>
              <a:t>Motivation</a:t>
            </a:r>
            <a:r>
              <a:rPr lang="nl-BE" b="1" dirty="0" smtClean="0"/>
              <a:t>          </a:t>
            </a:r>
            <a:endParaRPr lang="nl-BE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7201073" y="2323912"/>
            <a:ext cx="16561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      </a:t>
            </a:r>
            <a:r>
              <a:rPr lang="nl-BE" b="1" dirty="0" err="1" smtClean="0"/>
              <a:t>Intrinsic</a:t>
            </a:r>
            <a:endParaRPr lang="nl-BE" b="1" dirty="0" smtClean="0"/>
          </a:p>
          <a:p>
            <a:r>
              <a:rPr lang="nl-BE" b="1" dirty="0" smtClean="0"/>
              <a:t> </a:t>
            </a:r>
            <a:r>
              <a:rPr lang="nl-BE" b="1" dirty="0" err="1" smtClean="0"/>
              <a:t>Motivation</a:t>
            </a:r>
            <a:r>
              <a:rPr lang="nl-BE" b="1" dirty="0" smtClean="0"/>
              <a:t>          </a:t>
            </a:r>
            <a:endParaRPr lang="nl-BE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37417"/>
            <a:ext cx="1324744" cy="13247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2" y="1287820"/>
            <a:ext cx="1114425" cy="102393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647"/>
            <a:ext cx="2103856" cy="1200266"/>
          </a:xfrm>
          <a:prstGeom prst="rect">
            <a:avLst/>
          </a:prstGeom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7243016" y="3052939"/>
            <a:ext cx="1287360" cy="648068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5311" tIns="26124" rIns="65311" bIns="26124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>
                <a:solidFill>
                  <a:srgbClr val="000000"/>
                </a:solidFill>
              </a:rPr>
              <a:t>Intrinsic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875016" y="3052939"/>
            <a:ext cx="1287360" cy="648068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5311" tIns="26124" rIns="65311" bIns="26124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>
                <a:solidFill>
                  <a:srgbClr val="000000"/>
                </a:solidFill>
              </a:rPr>
              <a:t>Integrated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534376" y="3052939"/>
            <a:ext cx="1288800" cy="648068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5311" tIns="26124" rIns="65311" bIns="26124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>
                <a:solidFill>
                  <a:srgbClr val="000000"/>
                </a:solidFill>
              </a:rPr>
              <a:t>Identified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166376" y="3052939"/>
            <a:ext cx="1288800" cy="648068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5311" tIns="26124" rIns="65311" bIns="26124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>
                <a:solidFill>
                  <a:srgbClr val="000000"/>
                </a:solidFill>
              </a:rPr>
              <a:t>Introjected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825736" y="3052939"/>
            <a:ext cx="1287360" cy="648068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5311" tIns="26124" rIns="65311" bIns="26124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>
                <a:solidFill>
                  <a:srgbClr val="000000"/>
                </a:solidFill>
              </a:rPr>
              <a:t>External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64937" y="3052939"/>
            <a:ext cx="1287360" cy="648068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5311" tIns="26124" rIns="65311" bIns="26124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>
                <a:solidFill>
                  <a:srgbClr val="000000"/>
                </a:solidFill>
              </a:rPr>
              <a:t>Non-</a:t>
            </a:r>
          </a:p>
          <a:p>
            <a:pPr algn="ctr"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>
                <a:solidFill>
                  <a:srgbClr val="000000"/>
                </a:solidFill>
              </a:rPr>
              <a:t>regulation</a:t>
            </a:r>
          </a:p>
        </p:txBody>
      </p:sp>
      <p:sp>
        <p:nvSpPr>
          <p:cNvPr id="18" name="Freeform 11"/>
          <p:cNvSpPr>
            <a:spLocks noChangeArrowheads="1"/>
          </p:cNvSpPr>
          <p:nvPr/>
        </p:nvSpPr>
        <p:spPr bwMode="auto">
          <a:xfrm>
            <a:off x="1804137" y="3111985"/>
            <a:ext cx="1440" cy="1795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5499"/>
              </a:cxn>
            </a:cxnLst>
            <a:rect l="0" t="0" r="r" b="b"/>
            <a:pathLst>
              <a:path w="5" h="5500">
                <a:moveTo>
                  <a:pt x="0" y="0"/>
                </a:moveTo>
                <a:lnTo>
                  <a:pt x="4" y="5499"/>
                </a:lnTo>
              </a:path>
            </a:pathLst>
          </a:cu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02856" y="3764374"/>
            <a:ext cx="1468800" cy="131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- no activity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- helplessness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804136" y="3764374"/>
            <a:ext cx="1501920" cy="131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 smtClean="0">
                <a:solidFill>
                  <a:srgbClr val="000000"/>
                </a:solidFill>
              </a:rPr>
              <a:t>Others administered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 smtClean="0">
                <a:solidFill>
                  <a:srgbClr val="000000"/>
                </a:solidFill>
              </a:rPr>
              <a:t>- </a:t>
            </a:r>
            <a:r>
              <a:rPr lang="en-GB" sz="1500" dirty="0">
                <a:solidFill>
                  <a:srgbClr val="000000"/>
                </a:solidFill>
              </a:rPr>
              <a:t>rewards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- punishments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239817" y="3765814"/>
            <a:ext cx="1501920" cy="1317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 smtClean="0">
                <a:solidFill>
                  <a:srgbClr val="000000"/>
                </a:solidFill>
              </a:rPr>
              <a:t>Self administered</a:t>
            </a: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 smtClean="0">
                <a:solidFill>
                  <a:srgbClr val="000000"/>
                </a:solidFill>
              </a:rPr>
              <a:t>- </a:t>
            </a:r>
            <a:r>
              <a:rPr lang="en-GB" sz="1500" dirty="0">
                <a:solidFill>
                  <a:srgbClr val="000000"/>
                </a:solidFill>
              </a:rPr>
              <a:t>proud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- </a:t>
            </a:r>
            <a:r>
              <a:rPr lang="en-GB" sz="1500" dirty="0" smtClean="0">
                <a:solidFill>
                  <a:srgbClr val="000000"/>
                </a:solidFill>
              </a:rPr>
              <a:t>guilt. </a:t>
            </a:r>
            <a:r>
              <a:rPr lang="en-GB" sz="1500" dirty="0">
                <a:solidFill>
                  <a:srgbClr val="000000"/>
                </a:solidFill>
              </a:rPr>
              <a:t>shame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514216" y="3765814"/>
            <a:ext cx="1501920" cy="1317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- personal importance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787176" y="3765814"/>
            <a:ext cx="1501920" cy="1317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- personal endorsement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355337" y="3765813"/>
            <a:ext cx="1501920" cy="111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- fun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- interesting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5" name="Oval 35"/>
          <p:cNvSpPr/>
          <p:nvPr/>
        </p:nvSpPr>
        <p:spPr>
          <a:xfrm>
            <a:off x="2267744" y="5407589"/>
            <a:ext cx="2223515" cy="1131241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dirty="0" smtClean="0">
                <a:solidFill>
                  <a:schemeClr val="bg1"/>
                </a:solidFill>
              </a:rPr>
              <a:t>“Has to”</a:t>
            </a:r>
          </a:p>
          <a:p>
            <a:pPr algn="ctr"/>
            <a:r>
              <a:rPr lang="nl-BE" b="1" dirty="0" err="1" smtClean="0">
                <a:solidFill>
                  <a:schemeClr val="bg1"/>
                </a:solidFill>
              </a:rPr>
              <a:t>Controlled</a:t>
            </a:r>
            <a:endParaRPr lang="nl-BE" b="1" dirty="0" smtClean="0">
              <a:solidFill>
                <a:schemeClr val="bg1"/>
              </a:solidFill>
            </a:endParaRPr>
          </a:p>
        </p:txBody>
      </p:sp>
      <p:sp>
        <p:nvSpPr>
          <p:cNvPr id="26" name="Oval 36"/>
          <p:cNvSpPr/>
          <p:nvPr/>
        </p:nvSpPr>
        <p:spPr>
          <a:xfrm>
            <a:off x="6372200" y="5407589"/>
            <a:ext cx="2347947" cy="11312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dirty="0" smtClean="0">
                <a:solidFill>
                  <a:schemeClr val="bg1"/>
                </a:solidFill>
              </a:rPr>
              <a:t>“wants to”</a:t>
            </a:r>
          </a:p>
          <a:p>
            <a:pPr algn="ctr"/>
            <a:r>
              <a:rPr lang="nl-BE" b="1" dirty="0" err="1" smtClean="0">
                <a:solidFill>
                  <a:schemeClr val="bg1"/>
                </a:solidFill>
              </a:rPr>
              <a:t>Autonomous</a:t>
            </a:r>
            <a:endParaRPr lang="nl-BE" b="1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Connector 38"/>
          <p:cNvCxnSpPr>
            <a:stCxn id="25" idx="6"/>
            <a:endCxn id="26" idx="2"/>
          </p:cNvCxnSpPr>
          <p:nvPr/>
        </p:nvCxnSpPr>
        <p:spPr>
          <a:xfrm>
            <a:off x="4491259" y="5973210"/>
            <a:ext cx="188094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Freeform 11"/>
          <p:cNvSpPr>
            <a:spLocks noChangeArrowheads="1"/>
          </p:cNvSpPr>
          <p:nvPr/>
        </p:nvSpPr>
        <p:spPr bwMode="auto">
          <a:xfrm>
            <a:off x="7212696" y="3264384"/>
            <a:ext cx="1440" cy="1795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5499"/>
              </a:cxn>
            </a:cxnLst>
            <a:rect l="0" t="0" r="r" b="b"/>
            <a:pathLst>
              <a:path w="5" h="5500">
                <a:moveTo>
                  <a:pt x="0" y="0"/>
                </a:moveTo>
                <a:lnTo>
                  <a:pt x="4" y="5499"/>
                </a:lnTo>
              </a:path>
            </a:pathLst>
          </a:cu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06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671" y="121160"/>
            <a:ext cx="7467600" cy="1143000"/>
          </a:xfrm>
        </p:spPr>
        <p:txBody>
          <a:bodyPr/>
          <a:lstStyle/>
          <a:p>
            <a:r>
              <a:rPr lang="af-ZA" dirty="0" smtClean="0"/>
              <a:t>Motivations according SDT</a:t>
            </a:r>
            <a:endParaRPr lang="af-ZA" dirty="0"/>
          </a:p>
        </p:txBody>
      </p:sp>
      <p:sp>
        <p:nvSpPr>
          <p:cNvPr id="3" name="Tekstvak 2"/>
          <p:cNvSpPr txBox="1"/>
          <p:nvPr/>
        </p:nvSpPr>
        <p:spPr>
          <a:xfrm>
            <a:off x="395536" y="2323913"/>
            <a:ext cx="143020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A-</a:t>
            </a:r>
          </a:p>
          <a:p>
            <a:pPr algn="ctr"/>
            <a:r>
              <a:rPr lang="nl-BE" b="1" dirty="0" err="1" smtClean="0">
                <a:solidFill>
                  <a:schemeClr val="bg1"/>
                </a:solidFill>
              </a:rPr>
              <a:t>motivation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03856" y="2348901"/>
            <a:ext cx="4268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             </a:t>
            </a:r>
          </a:p>
          <a:p>
            <a:pPr algn="ctr"/>
            <a:r>
              <a:rPr lang="nl-BE" b="1" dirty="0" err="1" smtClean="0"/>
              <a:t>Extrinsic</a:t>
            </a:r>
            <a:r>
              <a:rPr lang="nl-BE" b="1" dirty="0" smtClean="0"/>
              <a:t> </a:t>
            </a:r>
            <a:r>
              <a:rPr lang="nl-BE" b="1" dirty="0" err="1" smtClean="0"/>
              <a:t>Motivation</a:t>
            </a:r>
            <a:r>
              <a:rPr lang="nl-BE" b="1" dirty="0" smtClean="0"/>
              <a:t>          </a:t>
            </a:r>
            <a:endParaRPr lang="nl-BE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732240" y="2323912"/>
            <a:ext cx="16561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      </a:t>
            </a:r>
            <a:r>
              <a:rPr lang="nl-BE" b="1" dirty="0" err="1" smtClean="0"/>
              <a:t>Intrinsic</a:t>
            </a:r>
            <a:endParaRPr lang="nl-BE" b="1" dirty="0" smtClean="0"/>
          </a:p>
          <a:p>
            <a:r>
              <a:rPr lang="nl-BE" b="1" dirty="0" smtClean="0"/>
              <a:t> </a:t>
            </a:r>
            <a:r>
              <a:rPr lang="nl-BE" b="1" dirty="0" err="1" smtClean="0"/>
              <a:t>Motivation</a:t>
            </a:r>
            <a:r>
              <a:rPr lang="nl-BE" b="1" dirty="0" smtClean="0"/>
              <a:t>          </a:t>
            </a:r>
            <a:endParaRPr lang="nl-BE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17415" y="3617934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Loosing</a:t>
            </a:r>
            <a:r>
              <a:rPr lang="nl-BE" dirty="0" smtClean="0"/>
              <a:t> </a:t>
            </a:r>
            <a:r>
              <a:rPr lang="nl-BE" dirty="0" err="1" smtClean="0"/>
              <a:t>my</a:t>
            </a:r>
            <a:r>
              <a:rPr lang="nl-BE" dirty="0" smtClean="0"/>
              <a:t> time</a:t>
            </a:r>
          </a:p>
          <a:p>
            <a:r>
              <a:rPr lang="nl-BE" dirty="0" smtClean="0"/>
              <a:t>It is </a:t>
            </a:r>
            <a:r>
              <a:rPr lang="nl-BE" dirty="0" err="1" smtClean="0"/>
              <a:t>pointless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2195737" y="3284984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Controlled  Motivation:</a:t>
            </a:r>
          </a:p>
          <a:p>
            <a:endParaRPr lang="en-US" b="1" i="1" dirty="0" smtClean="0"/>
          </a:p>
          <a:p>
            <a:r>
              <a:rPr lang="en-US" dirty="0" smtClean="0"/>
              <a:t>Parents/friends want me to study/work</a:t>
            </a:r>
          </a:p>
          <a:p>
            <a:r>
              <a:rPr lang="en-US" dirty="0" smtClean="0"/>
              <a:t>Parents/friends more appreciation</a:t>
            </a:r>
          </a:p>
          <a:p>
            <a:r>
              <a:rPr lang="en-US" dirty="0" smtClean="0"/>
              <a:t>Being proud on myself</a:t>
            </a:r>
          </a:p>
          <a:p>
            <a:r>
              <a:rPr lang="en-US" dirty="0" smtClean="0"/>
              <a:t>Feel good</a:t>
            </a:r>
          </a:p>
          <a:p>
            <a:endParaRPr lang="en-US" dirty="0" smtClean="0"/>
          </a:p>
          <a:p>
            <a:endParaRPr lang="nl-BE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3658799" y="49411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… 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37417"/>
            <a:ext cx="1324744" cy="13247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19" y="1304283"/>
            <a:ext cx="1114425" cy="102393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647"/>
            <a:ext cx="2103856" cy="120026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268864" y="3247816"/>
            <a:ext cx="39116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Autonomous </a:t>
            </a:r>
            <a:r>
              <a:rPr lang="en-US" b="1" i="1" dirty="0" smtClean="0"/>
              <a:t>Motivation</a:t>
            </a:r>
          </a:p>
          <a:p>
            <a:r>
              <a:rPr lang="en-US" b="1" i="1" dirty="0" smtClean="0"/>
              <a:t> </a:t>
            </a:r>
            <a:endParaRPr lang="en-US" b="1" i="1" dirty="0"/>
          </a:p>
          <a:p>
            <a:r>
              <a:rPr lang="en-US" dirty="0"/>
              <a:t>Personal </a:t>
            </a:r>
            <a:r>
              <a:rPr lang="en-US" dirty="0" smtClean="0"/>
              <a:t>meaningful, important</a:t>
            </a:r>
            <a:r>
              <a:rPr lang="en-US" dirty="0"/>
              <a:t>…</a:t>
            </a:r>
          </a:p>
          <a:p>
            <a:r>
              <a:rPr lang="nl-BE" dirty="0" smtClean="0"/>
              <a:t>Studies/</a:t>
            </a:r>
            <a:r>
              <a:rPr lang="nl-BE" dirty="0" err="1" smtClean="0"/>
              <a:t>work</a:t>
            </a:r>
            <a:r>
              <a:rPr lang="nl-BE" dirty="0" smtClean="0"/>
              <a:t> are </a:t>
            </a:r>
            <a:r>
              <a:rPr lang="nl-BE" dirty="0" err="1"/>
              <a:t>fascinating</a:t>
            </a:r>
            <a:r>
              <a:rPr lang="nl-BE" dirty="0"/>
              <a:t>,</a:t>
            </a:r>
          </a:p>
          <a:p>
            <a:r>
              <a:rPr lang="nl-BE" dirty="0" err="1" smtClean="0"/>
              <a:t>Pleasant</a:t>
            </a:r>
            <a:r>
              <a:rPr lang="nl-BE" dirty="0" smtClean="0"/>
              <a:t>, …</a:t>
            </a:r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17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Motivations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endParaRPr lang="nl-BE" dirty="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16294"/>
              </p:ext>
            </p:extLst>
          </p:nvPr>
        </p:nvGraphicFramePr>
        <p:xfrm>
          <a:off x="611560" y="1628800"/>
          <a:ext cx="4104457" cy="4857750"/>
        </p:xfrm>
        <a:graphic>
          <a:graphicData uri="http://schemas.openxmlformats.org/drawingml/2006/table">
            <a:tbl>
              <a:tblPr/>
              <a:tblGrid>
                <a:gridCol w="2232248"/>
                <a:gridCol w="1008112"/>
                <a:gridCol w="864097"/>
              </a:tblGrid>
              <a:tr h="561975"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Motivations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Introjection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 Identification*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 Intrinsic motivation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Significant at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41678"/>
              </p:ext>
            </p:extLst>
          </p:nvPr>
        </p:nvGraphicFramePr>
        <p:xfrm>
          <a:off x="5076056" y="2492896"/>
          <a:ext cx="3744416" cy="2716530"/>
        </p:xfrm>
        <a:graphic>
          <a:graphicData uri="http://schemas.openxmlformats.org/drawingml/2006/table">
            <a:tbl>
              <a:tblPr/>
              <a:tblGrid>
                <a:gridCol w="1932958"/>
                <a:gridCol w="1060366"/>
                <a:gridCol w="751092"/>
              </a:tblGrid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Motivations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Controlled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Autnomous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Significant at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6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Motivations</a:t>
            </a:r>
            <a:r>
              <a:rPr lang="nl-BE" dirty="0" smtClean="0"/>
              <a:t> </a:t>
            </a:r>
            <a:r>
              <a:rPr lang="nl-BE" dirty="0" smtClean="0"/>
              <a:t>Stage/</a:t>
            </a:r>
            <a:r>
              <a:rPr lang="nl-BE" dirty="0" err="1" smtClean="0"/>
              <a:t>Intirnship</a:t>
            </a:r>
            <a:endParaRPr lang="nl-BE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9592"/>
              </p:ext>
            </p:extLst>
          </p:nvPr>
        </p:nvGraphicFramePr>
        <p:xfrm>
          <a:off x="467544" y="1700808"/>
          <a:ext cx="4464496" cy="4608285"/>
        </p:xfrm>
        <a:graphic>
          <a:graphicData uri="http://schemas.openxmlformats.org/drawingml/2006/table">
            <a:tbl>
              <a:tblPr/>
              <a:tblGrid>
                <a:gridCol w="2693785"/>
                <a:gridCol w="886114"/>
                <a:gridCol w="884597"/>
              </a:tblGrid>
              <a:tr h="522807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Motivations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3419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Stage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1,70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63307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1,56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50508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Stage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2,88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01279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2,93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01279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Stage Introjection 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4,94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19001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4,89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63307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Stage Identification 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5,29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01279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5,51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54939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Stage  Intrinsic motivation*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5,12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48112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1" marR="8861" marT="88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5,52</a:t>
                      </a:r>
                    </a:p>
                  </a:txBody>
                  <a:tcPr marL="8861" marR="8861" marT="88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56063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Significant at 0,05 level</a:t>
                      </a:r>
                    </a:p>
                  </a:txBody>
                  <a:tcPr marL="8861" marR="8861" marT="8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1" marR="8861" marT="8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61" marR="8861" marT="88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86500"/>
              </p:ext>
            </p:extLst>
          </p:nvPr>
        </p:nvGraphicFramePr>
        <p:xfrm>
          <a:off x="5076056" y="2708920"/>
          <a:ext cx="3744416" cy="2386965"/>
        </p:xfrm>
        <a:graphic>
          <a:graphicData uri="http://schemas.openxmlformats.org/drawingml/2006/table">
            <a:tbl>
              <a:tblPr/>
              <a:tblGrid>
                <a:gridCol w="1932958"/>
                <a:gridCol w="1060366"/>
                <a:gridCol w="751092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Motivations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Stage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Controlled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Stage </a:t>
                      </a:r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Autnomous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Significant at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6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Motivations</a:t>
            </a:r>
            <a:r>
              <a:rPr lang="nl-BE" dirty="0" smtClean="0"/>
              <a:t> </a:t>
            </a:r>
            <a:r>
              <a:rPr lang="nl-BE" dirty="0" err="1" smtClean="0"/>
              <a:t>Paid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19186"/>
              </p:ext>
            </p:extLst>
          </p:nvPr>
        </p:nvGraphicFramePr>
        <p:xfrm>
          <a:off x="251520" y="1844824"/>
          <a:ext cx="4536504" cy="4384600"/>
        </p:xfrm>
        <a:graphic>
          <a:graphicData uri="http://schemas.openxmlformats.org/drawingml/2006/table">
            <a:tbl>
              <a:tblPr/>
              <a:tblGrid>
                <a:gridCol w="2780106"/>
                <a:gridCol w="1057948"/>
                <a:gridCol w="698450"/>
              </a:tblGrid>
              <a:tr h="59900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Motivations</a:t>
                      </a:r>
                      <a:endParaRPr lang="nl-B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5381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53814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3503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External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45187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45187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 Work Introjection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65492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4162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 Work Identification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45187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45187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 Work Intrinsic motivation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84271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80870"/>
              </p:ext>
            </p:extLst>
          </p:nvPr>
        </p:nvGraphicFramePr>
        <p:xfrm>
          <a:off x="5148064" y="2780928"/>
          <a:ext cx="3619501" cy="3236520"/>
        </p:xfrm>
        <a:graphic>
          <a:graphicData uri="http://schemas.openxmlformats.org/drawingml/2006/table">
            <a:tbl>
              <a:tblPr/>
              <a:tblGrid>
                <a:gridCol w="2008014"/>
                <a:gridCol w="913599"/>
                <a:gridCol w="697888"/>
              </a:tblGrid>
              <a:tr h="8667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Motivations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Controlled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Autonomous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0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survey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Probing for motivation amongst students of Flemish hospitality schools</a:t>
            </a:r>
          </a:p>
          <a:p>
            <a:r>
              <a:rPr lang="en-US" dirty="0" smtClean="0"/>
              <a:t>The survey builds on SDT research and asks students about </a:t>
            </a:r>
          </a:p>
          <a:p>
            <a:pPr lvl="1"/>
            <a:r>
              <a:rPr lang="en-US" dirty="0" smtClean="0"/>
              <a:t>their college experiences — how they spend their time; </a:t>
            </a:r>
          </a:p>
          <a:p>
            <a:pPr lvl="1"/>
            <a:r>
              <a:rPr lang="en-US" dirty="0" smtClean="0"/>
              <a:t>what they feel they have gained from their classes;</a:t>
            </a:r>
          </a:p>
          <a:p>
            <a:pPr lvl="1"/>
            <a:r>
              <a:rPr lang="en-US" dirty="0" smtClean="0"/>
              <a:t>how they assess their relationships and interactions with peers; </a:t>
            </a:r>
          </a:p>
          <a:p>
            <a:pPr lvl="1"/>
            <a:r>
              <a:rPr lang="en-US" dirty="0" smtClean="0"/>
              <a:t>what kinds of work they are challenged to do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September 1st – September 18th on-line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Motivations</a:t>
            </a:r>
            <a:r>
              <a:rPr lang="nl-BE" dirty="0" smtClean="0"/>
              <a:t> General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82746"/>
              </p:ext>
            </p:extLst>
          </p:nvPr>
        </p:nvGraphicFramePr>
        <p:xfrm>
          <a:off x="1331640" y="2996953"/>
          <a:ext cx="5354910" cy="1516309"/>
        </p:xfrm>
        <a:graphic>
          <a:graphicData uri="http://schemas.openxmlformats.org/drawingml/2006/table">
            <a:tbl>
              <a:tblPr/>
              <a:tblGrid>
                <a:gridCol w="2519156"/>
                <a:gridCol w="1585300"/>
                <a:gridCol w="1250454"/>
              </a:tblGrid>
              <a:tr h="36391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Motivations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6391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Controlled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6391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Autonomous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motivation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424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Significant at the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Relation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Autonomous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conctrolled</a:t>
            </a:r>
            <a:r>
              <a:rPr lang="nl-BE" dirty="0" smtClean="0"/>
              <a:t> </a:t>
            </a:r>
            <a:r>
              <a:rPr lang="nl-BE" dirty="0" err="1" smtClean="0"/>
              <a:t>motivation</a:t>
            </a:r>
            <a:r>
              <a:rPr lang="nl-BE" dirty="0" smtClean="0"/>
              <a:t>,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r>
              <a:rPr lang="nl-BE" dirty="0" smtClean="0"/>
              <a:t>, Stage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Paid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motivation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4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Relations of </a:t>
            </a:r>
            <a:r>
              <a:rPr lang="nl-BE" dirty="0" err="1" smtClean="0"/>
              <a:t>controlled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autonomous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Stage </a:t>
            </a:r>
            <a:r>
              <a:rPr lang="nl-BE" dirty="0" err="1" smtClean="0"/>
              <a:t>motivation</a:t>
            </a:r>
            <a:r>
              <a:rPr lang="nl-BE" dirty="0" smtClean="0"/>
              <a:t> </a:t>
            </a:r>
            <a:endParaRPr lang="nl-BE" dirty="0"/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22259"/>
              </p:ext>
            </p:extLst>
          </p:nvPr>
        </p:nvGraphicFramePr>
        <p:xfrm>
          <a:off x="179512" y="1988840"/>
          <a:ext cx="8640960" cy="2516761"/>
        </p:xfrm>
        <a:graphic>
          <a:graphicData uri="http://schemas.openxmlformats.org/drawingml/2006/table">
            <a:tbl>
              <a:tblPr/>
              <a:tblGrid>
                <a:gridCol w="792088"/>
                <a:gridCol w="1512168"/>
                <a:gridCol w="1008112"/>
                <a:gridCol w="864096"/>
                <a:gridCol w="936104"/>
                <a:gridCol w="936104"/>
                <a:gridCol w="936104"/>
                <a:gridCol w="853670"/>
                <a:gridCol w="802514"/>
              </a:tblGrid>
              <a:tr h="1002527"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Hours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spend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studying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Results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Difficult study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Pleased study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 engage-ment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Choice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Life satis- faction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5506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controlled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-,21*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44618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autonomous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-,39***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,49***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,53***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,43***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,17*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86391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Stage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controlled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28163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autonomous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,20*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,24***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,16*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,32***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2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Relations of </a:t>
            </a:r>
            <a:r>
              <a:rPr lang="nl-BE" dirty="0" err="1"/>
              <a:t>controlled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autonomous</a:t>
            </a:r>
            <a:r>
              <a:rPr lang="nl-BE" dirty="0"/>
              <a:t> </a:t>
            </a:r>
            <a:r>
              <a:rPr lang="nl-BE" dirty="0" err="1"/>
              <a:t>study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 smtClean="0"/>
              <a:t>Paid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/>
              <a:t>motivation</a:t>
            </a:r>
            <a:r>
              <a:rPr lang="nl-BE" dirty="0"/>
              <a:t> 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92261"/>
              </p:ext>
            </p:extLst>
          </p:nvPr>
        </p:nvGraphicFramePr>
        <p:xfrm>
          <a:off x="467544" y="2420888"/>
          <a:ext cx="7776863" cy="1670130"/>
        </p:xfrm>
        <a:graphic>
          <a:graphicData uri="http://schemas.openxmlformats.org/drawingml/2006/table">
            <a:tbl>
              <a:tblPr/>
              <a:tblGrid>
                <a:gridCol w="2174388"/>
                <a:gridCol w="1007438"/>
                <a:gridCol w="1052213"/>
                <a:gridCol w="831137"/>
                <a:gridCol w="1159005"/>
                <a:gridCol w="679569"/>
                <a:gridCol w="873113"/>
              </a:tblGrid>
              <a:tr h="75859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work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Hours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work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Job </a:t>
                      </a:r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satis</a:t>
                      </a:r>
                      <a:r>
                        <a:rPr lang="nl-B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  <a:p>
                      <a:pPr algn="l" fontAlgn="b"/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faction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Continue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this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job 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ethos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Life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satis-faction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5824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Controlled motivation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,18*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501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Autonomous motivation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-,16*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,53***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,49***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,20**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,35***</a:t>
                      </a:r>
                    </a:p>
                  </a:txBody>
                  <a:tcPr marL="8070" marR="8070" marT="8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3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Basic </a:t>
            </a:r>
            <a:r>
              <a:rPr lang="nl-BE" dirty="0" err="1" smtClean="0"/>
              <a:t>Needs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4571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Basic </a:t>
            </a:r>
            <a:r>
              <a:rPr lang="nl-BE" dirty="0" err="1" smtClean="0"/>
              <a:t>needs</a:t>
            </a:r>
            <a:r>
              <a:rPr lang="nl-BE" dirty="0" smtClean="0"/>
              <a:t> </a:t>
            </a:r>
            <a:r>
              <a:rPr lang="nl-BE" dirty="0" err="1" smtClean="0"/>
              <a:t>Satisfaction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852400" lvl="1" indent="-282545">
              <a:buNone/>
              <a:tabLst>
                <a:tab pos="446042" algn="l"/>
                <a:tab pos="895257" algn="l"/>
                <a:tab pos="1344474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7417" algn="l"/>
                <a:tab pos="5836632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i="1" dirty="0" smtClean="0"/>
              <a:t>“Those </a:t>
            </a:r>
            <a:r>
              <a:rPr lang="en-GB" sz="2400" i="1" dirty="0"/>
              <a:t>nutriments that must be procured by a living entity to maintain its growth. integrity and health"</a:t>
            </a:r>
            <a:r>
              <a:rPr lang="en-GB" dirty="0"/>
              <a:t> </a:t>
            </a:r>
            <a:r>
              <a:rPr lang="en-GB" sz="900" dirty="0" smtClean="0"/>
              <a:t>(</a:t>
            </a:r>
            <a:r>
              <a:rPr lang="en-GB" sz="900" dirty="0"/>
              <a:t>Ryan &amp; </a:t>
            </a:r>
            <a:r>
              <a:rPr lang="en-GB" sz="900" dirty="0" err="1"/>
              <a:t>Deci</a:t>
            </a:r>
            <a:r>
              <a:rPr lang="en-GB" sz="900" dirty="0"/>
              <a:t>. 2000. p. 326)</a:t>
            </a:r>
            <a:r>
              <a:rPr lang="ar-SA" sz="900" dirty="0" smtClean="0">
                <a:cs typeface="Arial" charset="0"/>
              </a:rPr>
              <a:t>‏</a:t>
            </a:r>
            <a:endParaRPr lang="en-US" sz="900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I can be my self at school</a:t>
            </a:r>
          </a:p>
          <a:p>
            <a:pPr lvl="1"/>
            <a:r>
              <a:rPr lang="en-US" dirty="0" smtClean="0"/>
              <a:t>What I do at school, is what I really want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Belongingness</a:t>
            </a:r>
          </a:p>
          <a:p>
            <a:pPr lvl="1"/>
            <a:r>
              <a:rPr lang="en-US" dirty="0" smtClean="0"/>
              <a:t>I feel a part of the school</a:t>
            </a:r>
          </a:p>
          <a:p>
            <a:pPr lvl="1"/>
            <a:r>
              <a:rPr lang="en-US" dirty="0" smtClean="0"/>
              <a:t>People at school are my friends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Competency</a:t>
            </a:r>
          </a:p>
          <a:p>
            <a:pPr lvl="1"/>
            <a:r>
              <a:rPr lang="en-US" dirty="0" smtClean="0"/>
              <a:t>I feel able to study</a:t>
            </a:r>
          </a:p>
          <a:p>
            <a:pPr lvl="1"/>
            <a:r>
              <a:rPr lang="en-US" dirty="0" smtClean="0"/>
              <a:t>What I have to study is not so difficult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05" y="2204864"/>
            <a:ext cx="1102419" cy="18953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79995"/>
            <a:ext cx="2071679" cy="11601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83" y="5157192"/>
            <a:ext cx="2271087" cy="11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Basic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Satisfaction</a:t>
            </a:r>
            <a:endParaRPr lang="nl-BE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30749"/>
              </p:ext>
            </p:extLst>
          </p:nvPr>
        </p:nvGraphicFramePr>
        <p:xfrm>
          <a:off x="1331641" y="2276872"/>
          <a:ext cx="5278710" cy="2903140"/>
        </p:xfrm>
        <a:graphic>
          <a:graphicData uri="http://schemas.openxmlformats.org/drawingml/2006/table">
            <a:tbl>
              <a:tblPr/>
              <a:tblGrid>
                <a:gridCol w="3140936"/>
                <a:gridCol w="1359458"/>
                <a:gridCol w="778316"/>
              </a:tblGrid>
              <a:tr h="423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Basic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Needs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Satisfaction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Autonomy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411278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Beloningness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42337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Competency**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90314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4192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Significant at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92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Trend towards significancy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11675"/>
            <a:ext cx="864096" cy="14856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22" y="3213673"/>
            <a:ext cx="1541786" cy="8633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6" y="4077072"/>
            <a:ext cx="165885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Correlations</a:t>
            </a:r>
            <a:r>
              <a:rPr lang="nl-BE" dirty="0" smtClean="0"/>
              <a:t> 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65548"/>
              </p:ext>
            </p:extLst>
          </p:nvPr>
        </p:nvGraphicFramePr>
        <p:xfrm>
          <a:off x="395537" y="2838444"/>
          <a:ext cx="8208911" cy="1670676"/>
        </p:xfrm>
        <a:graphic>
          <a:graphicData uri="http://schemas.openxmlformats.org/drawingml/2006/table">
            <a:tbl>
              <a:tblPr/>
              <a:tblGrid>
                <a:gridCol w="1728192"/>
                <a:gridCol w="1375177"/>
                <a:gridCol w="1401521"/>
                <a:gridCol w="1327758"/>
                <a:gridCol w="1224136"/>
                <a:gridCol w="1152127"/>
              </a:tblGrid>
              <a:tr h="798332">
                <a:tc>
                  <a:txBody>
                    <a:bodyPr/>
                    <a:lstStyle/>
                    <a:p>
                      <a:pPr algn="l" fontAlgn="t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89" marR="6189" marT="6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Difficult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89" marR="6189" marT="6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Pleased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 engage-ment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Choice option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Pleased Life 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1847"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Autonomy</a:t>
                      </a:r>
                    </a:p>
                  </a:txBody>
                  <a:tcPr marL="6189" marR="6189" marT="6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*</a:t>
                      </a:r>
                    </a:p>
                  </a:txBody>
                  <a:tcPr marL="6189" marR="6189" marT="6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1847"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Belongingness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89" marR="6189" marT="6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*</a:t>
                      </a:r>
                    </a:p>
                  </a:txBody>
                  <a:tcPr marL="6189" marR="6189" marT="6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1847">
                <a:tc>
                  <a:txBody>
                    <a:bodyPr/>
                    <a:lstStyle/>
                    <a:p>
                      <a:pPr algn="l" fontAlgn="t"/>
                      <a:r>
                        <a:rPr lang="nl-B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Competence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89" marR="6189" marT="6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*</a:t>
                      </a:r>
                    </a:p>
                  </a:txBody>
                  <a:tcPr marL="6189" marR="6189" marT="6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20*</a:t>
                      </a:r>
                    </a:p>
                  </a:txBody>
                  <a:tcPr marL="6189" marR="6189" marT="6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 flipH="1">
            <a:off x="1737399" y="6381328"/>
            <a:ext cx="420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smtClean="0">
                <a:latin typeface="Arial" pitchFamily="34" charset="0"/>
                <a:cs typeface="Arial" pitchFamily="34" charset="0"/>
              </a:rPr>
              <a:t>* Significant at 0,05 level </a:t>
            </a:r>
            <a:endParaRPr lang="nl-BE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69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Role</a:t>
            </a:r>
            <a:r>
              <a:rPr lang="nl-BE" dirty="0" smtClean="0"/>
              <a:t> of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satisfaction</a:t>
            </a:r>
            <a:endParaRPr lang="nl-BE" dirty="0"/>
          </a:p>
        </p:txBody>
      </p:sp>
      <p:sp>
        <p:nvSpPr>
          <p:cNvPr id="5" name="Oval 4"/>
          <p:cNvSpPr/>
          <p:nvPr/>
        </p:nvSpPr>
        <p:spPr>
          <a:xfrm>
            <a:off x="1349642" y="1412776"/>
            <a:ext cx="163818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 err="1" smtClean="0"/>
              <a:t>Controlled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motivation</a:t>
            </a:r>
            <a:endParaRPr lang="nl-BE" sz="1400" b="1" dirty="0"/>
          </a:p>
        </p:txBody>
      </p:sp>
      <p:sp>
        <p:nvSpPr>
          <p:cNvPr id="6" name="Oval 5"/>
          <p:cNvSpPr/>
          <p:nvPr/>
        </p:nvSpPr>
        <p:spPr>
          <a:xfrm>
            <a:off x="1349642" y="2564904"/>
            <a:ext cx="163818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 err="1" smtClean="0"/>
              <a:t>Autonomous</a:t>
            </a:r>
            <a:endParaRPr lang="nl-BE" sz="1200" b="1" dirty="0"/>
          </a:p>
        </p:txBody>
      </p:sp>
      <p:sp>
        <p:nvSpPr>
          <p:cNvPr id="7" name="Left Brace 6"/>
          <p:cNvSpPr/>
          <p:nvPr/>
        </p:nvSpPr>
        <p:spPr>
          <a:xfrm>
            <a:off x="1133618" y="1340768"/>
            <a:ext cx="432048" cy="2376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sp>
        <p:nvSpPr>
          <p:cNvPr id="8" name="Rectangle 7"/>
          <p:cNvSpPr/>
          <p:nvPr/>
        </p:nvSpPr>
        <p:spPr>
          <a:xfrm>
            <a:off x="179512" y="2132856"/>
            <a:ext cx="95410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Study</a:t>
            </a:r>
            <a:endParaRPr lang="nl-BE" b="1" dirty="0"/>
          </a:p>
        </p:txBody>
      </p:sp>
      <p:sp>
        <p:nvSpPr>
          <p:cNvPr id="9" name="Oval 8"/>
          <p:cNvSpPr/>
          <p:nvPr/>
        </p:nvSpPr>
        <p:spPr>
          <a:xfrm>
            <a:off x="1421650" y="4149080"/>
            <a:ext cx="163818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 err="1" smtClean="0"/>
              <a:t>Controlled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motivation</a:t>
            </a:r>
            <a:endParaRPr lang="nl-BE" sz="1400" b="1" dirty="0"/>
          </a:p>
        </p:txBody>
      </p:sp>
      <p:sp>
        <p:nvSpPr>
          <p:cNvPr id="10" name="Oval 9"/>
          <p:cNvSpPr/>
          <p:nvPr/>
        </p:nvSpPr>
        <p:spPr>
          <a:xfrm>
            <a:off x="1421650" y="5301208"/>
            <a:ext cx="163818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 err="1" smtClean="0"/>
              <a:t>Autonomous</a:t>
            </a:r>
            <a:endParaRPr lang="nl-BE" sz="1200" b="1" dirty="0"/>
          </a:p>
        </p:txBody>
      </p:sp>
      <p:sp>
        <p:nvSpPr>
          <p:cNvPr id="11" name="Left Brace 10"/>
          <p:cNvSpPr/>
          <p:nvPr/>
        </p:nvSpPr>
        <p:spPr>
          <a:xfrm>
            <a:off x="1205626" y="4077072"/>
            <a:ext cx="432048" cy="2376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sp>
        <p:nvSpPr>
          <p:cNvPr id="12" name="Rectangle 11"/>
          <p:cNvSpPr/>
          <p:nvPr/>
        </p:nvSpPr>
        <p:spPr>
          <a:xfrm>
            <a:off x="251520" y="4869160"/>
            <a:ext cx="95410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Stage</a:t>
            </a:r>
            <a:endParaRPr lang="nl-BE" b="1" dirty="0"/>
          </a:p>
        </p:txBody>
      </p:sp>
      <p:sp>
        <p:nvSpPr>
          <p:cNvPr id="13" name="Oval 12"/>
          <p:cNvSpPr/>
          <p:nvPr/>
        </p:nvSpPr>
        <p:spPr>
          <a:xfrm>
            <a:off x="3635896" y="3212976"/>
            <a:ext cx="23762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Need</a:t>
            </a:r>
            <a:r>
              <a:rPr lang="nl-BE" b="1" dirty="0" smtClean="0"/>
              <a:t> </a:t>
            </a:r>
            <a:r>
              <a:rPr lang="nl-BE" b="1" dirty="0" err="1" smtClean="0"/>
              <a:t>satisfaction</a:t>
            </a:r>
            <a:r>
              <a:rPr lang="nl-BE" b="1" dirty="0" smtClean="0"/>
              <a:t> </a:t>
            </a:r>
            <a:r>
              <a:rPr lang="nl-BE" b="1" dirty="0" err="1" smtClean="0"/>
              <a:t>study</a:t>
            </a:r>
            <a:endParaRPr lang="nl-BE" b="1" dirty="0"/>
          </a:p>
        </p:txBody>
      </p:sp>
      <p:sp>
        <p:nvSpPr>
          <p:cNvPr id="18" name="Rectangle 17"/>
          <p:cNvSpPr/>
          <p:nvPr/>
        </p:nvSpPr>
        <p:spPr>
          <a:xfrm>
            <a:off x="6804248" y="2564904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Study</a:t>
            </a:r>
            <a:r>
              <a:rPr lang="nl-BE" b="1" dirty="0" smtClean="0"/>
              <a:t> </a:t>
            </a:r>
            <a:r>
              <a:rPr lang="nl-BE" b="1" dirty="0" err="1" smtClean="0"/>
              <a:t>difficulty</a:t>
            </a:r>
            <a:endParaRPr lang="nl-BE" b="1" dirty="0"/>
          </a:p>
        </p:txBody>
      </p:sp>
      <p:sp>
        <p:nvSpPr>
          <p:cNvPr id="19" name="Rectangle 18"/>
          <p:cNvSpPr/>
          <p:nvPr/>
        </p:nvSpPr>
        <p:spPr>
          <a:xfrm>
            <a:off x="6804248" y="3140968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Pleased</a:t>
            </a:r>
            <a:r>
              <a:rPr lang="nl-BE" b="1" dirty="0" smtClean="0"/>
              <a:t> </a:t>
            </a:r>
            <a:r>
              <a:rPr lang="nl-BE" b="1" dirty="0" err="1" smtClean="0"/>
              <a:t>study</a:t>
            </a:r>
            <a:endParaRPr lang="nl-BE" b="1" dirty="0"/>
          </a:p>
        </p:txBody>
      </p:sp>
      <p:sp>
        <p:nvSpPr>
          <p:cNvPr id="20" name="Rectangle 19"/>
          <p:cNvSpPr/>
          <p:nvPr/>
        </p:nvSpPr>
        <p:spPr>
          <a:xfrm>
            <a:off x="6804248" y="3717032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Engagement</a:t>
            </a:r>
            <a:endParaRPr lang="nl-BE" b="1" dirty="0"/>
          </a:p>
        </p:txBody>
      </p:sp>
      <p:sp>
        <p:nvSpPr>
          <p:cNvPr id="21" name="Rectangle 20"/>
          <p:cNvSpPr/>
          <p:nvPr/>
        </p:nvSpPr>
        <p:spPr>
          <a:xfrm>
            <a:off x="6804248" y="4293096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Choice</a:t>
            </a:r>
            <a:r>
              <a:rPr lang="nl-BE" b="1" dirty="0" smtClean="0"/>
              <a:t> </a:t>
            </a:r>
            <a:r>
              <a:rPr lang="nl-BE" b="1" dirty="0" err="1" smtClean="0"/>
              <a:t>study</a:t>
            </a:r>
            <a:endParaRPr lang="nl-BE" b="1" dirty="0"/>
          </a:p>
        </p:txBody>
      </p:sp>
      <p:sp>
        <p:nvSpPr>
          <p:cNvPr id="22" name="Rectangle 21"/>
          <p:cNvSpPr/>
          <p:nvPr/>
        </p:nvSpPr>
        <p:spPr>
          <a:xfrm>
            <a:off x="6804248" y="4941168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Life </a:t>
            </a:r>
            <a:r>
              <a:rPr lang="nl-BE" b="1" dirty="0" err="1" smtClean="0"/>
              <a:t>satisfaction</a:t>
            </a:r>
            <a:endParaRPr lang="nl-BE" b="1" dirty="0"/>
          </a:p>
        </p:txBody>
      </p:sp>
      <p:cxnSp>
        <p:nvCxnSpPr>
          <p:cNvPr id="24" name="Straight Arrow Connector 23"/>
          <p:cNvCxnSpPr>
            <a:stCxn id="13" idx="6"/>
            <a:endCxn id="18" idx="1"/>
          </p:cNvCxnSpPr>
          <p:nvPr/>
        </p:nvCxnSpPr>
        <p:spPr>
          <a:xfrm flipV="1">
            <a:off x="6012160" y="2780928"/>
            <a:ext cx="792088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9" idx="1"/>
          </p:cNvCxnSpPr>
          <p:nvPr/>
        </p:nvCxnSpPr>
        <p:spPr>
          <a:xfrm flipV="1">
            <a:off x="6012160" y="3356992"/>
            <a:ext cx="792088" cy="36004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20" idx="1"/>
          </p:cNvCxnSpPr>
          <p:nvPr/>
        </p:nvCxnSpPr>
        <p:spPr>
          <a:xfrm>
            <a:off x="6012160" y="3717032"/>
            <a:ext cx="792088" cy="21602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6"/>
            <a:endCxn id="21" idx="1"/>
          </p:cNvCxnSpPr>
          <p:nvPr/>
        </p:nvCxnSpPr>
        <p:spPr>
          <a:xfrm>
            <a:off x="6012160" y="3717032"/>
            <a:ext cx="792088" cy="7920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6"/>
            <a:endCxn id="22" idx="1"/>
          </p:cNvCxnSpPr>
          <p:nvPr/>
        </p:nvCxnSpPr>
        <p:spPr>
          <a:xfrm>
            <a:off x="6012160" y="3717032"/>
            <a:ext cx="792088" cy="144016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6"/>
            <a:endCxn id="13" idx="1"/>
          </p:cNvCxnSpPr>
          <p:nvPr/>
        </p:nvCxnSpPr>
        <p:spPr>
          <a:xfrm>
            <a:off x="2987824" y="1916832"/>
            <a:ext cx="996068" cy="14437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6"/>
            <a:endCxn id="13" idx="1"/>
          </p:cNvCxnSpPr>
          <p:nvPr/>
        </p:nvCxnSpPr>
        <p:spPr>
          <a:xfrm>
            <a:off x="2987824" y="3068960"/>
            <a:ext cx="996068" cy="29165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6"/>
            <a:endCxn id="13" idx="3"/>
          </p:cNvCxnSpPr>
          <p:nvPr/>
        </p:nvCxnSpPr>
        <p:spPr>
          <a:xfrm flipV="1">
            <a:off x="3059832" y="4073453"/>
            <a:ext cx="924060" cy="173181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Values</a:t>
            </a:r>
            <a:r>
              <a:rPr lang="nl-BE" dirty="0" smtClean="0"/>
              <a:t>/Goals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098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Survey Sample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generalities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524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lIns="82945" tIns="41473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Self-determination Theory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6481" y="1604329"/>
            <a:ext cx="822816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51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923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495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9067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Aft>
                <a:spcPts val="1293"/>
              </a:spcAft>
            </a:pPr>
            <a:r>
              <a:rPr lang="en-GB" sz="2500" dirty="0"/>
              <a:t>Pursuit of intrinsic rather than extrinsic </a:t>
            </a:r>
            <a:r>
              <a:rPr lang="en-GB" sz="2500" dirty="0" smtClean="0"/>
              <a:t>values/goals</a:t>
            </a:r>
            <a:endParaRPr lang="en-GB" sz="25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06081" y="2155907"/>
            <a:ext cx="2939040" cy="163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51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923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495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9067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b="1" dirty="0">
                <a:solidFill>
                  <a:srgbClr val="800080"/>
                </a:solidFill>
              </a:rPr>
              <a:t>Intrinsic </a:t>
            </a:r>
            <a:r>
              <a:rPr lang="en-GB" b="1" dirty="0" smtClean="0">
                <a:solidFill>
                  <a:srgbClr val="800080"/>
                </a:solidFill>
              </a:rPr>
              <a:t>Values/goal</a:t>
            </a:r>
            <a:endParaRPr lang="en-GB" b="1" dirty="0">
              <a:solidFill>
                <a:srgbClr val="800080"/>
              </a:solidFill>
            </a:endParaRPr>
          </a:p>
          <a:p>
            <a:endParaRPr lang="en-GB" dirty="0"/>
          </a:p>
          <a:p>
            <a:pPr>
              <a:buFont typeface="Wingdings" charset="2"/>
              <a:buChar char=""/>
            </a:pPr>
            <a:r>
              <a:rPr lang="en-GB" dirty="0"/>
              <a:t> Community Contribution</a:t>
            </a:r>
          </a:p>
          <a:p>
            <a:pPr>
              <a:buFont typeface="Wingdings" charset="2"/>
              <a:buChar char=""/>
            </a:pPr>
            <a:r>
              <a:rPr lang="en-GB" dirty="0"/>
              <a:t> Personal growth</a:t>
            </a:r>
          </a:p>
          <a:p>
            <a:pPr>
              <a:buFont typeface="Wingdings" charset="2"/>
              <a:buChar char=""/>
            </a:pPr>
            <a:r>
              <a:rPr lang="en-GB" dirty="0"/>
              <a:t> Social Relationships</a:t>
            </a:r>
          </a:p>
          <a:p>
            <a:pPr>
              <a:buFont typeface="Wingdings" charset="2"/>
              <a:buChar char=""/>
            </a:pPr>
            <a:r>
              <a:rPr lang="en-GB" dirty="0"/>
              <a:t> Health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88481" y="2155907"/>
            <a:ext cx="3264480" cy="163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51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923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495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906713" indent="-215900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 b="1" dirty="0">
                <a:solidFill>
                  <a:srgbClr val="800080"/>
                </a:solidFill>
              </a:rPr>
              <a:t>Extrinsic Values/goal</a:t>
            </a:r>
          </a:p>
          <a:p>
            <a:endParaRPr lang="en-GB" dirty="0"/>
          </a:p>
          <a:p>
            <a:pPr>
              <a:buFont typeface="Wingdings" charset="2"/>
              <a:buChar char=""/>
            </a:pPr>
            <a:r>
              <a:rPr lang="en-GB" dirty="0"/>
              <a:t> Wealth</a:t>
            </a:r>
          </a:p>
          <a:p>
            <a:pPr>
              <a:buFont typeface="Wingdings" charset="2"/>
              <a:buChar char=""/>
            </a:pPr>
            <a:r>
              <a:rPr lang="en-GB" dirty="0"/>
              <a:t> Fame</a:t>
            </a:r>
          </a:p>
          <a:p>
            <a:pPr>
              <a:buFont typeface="Wingdings" charset="2"/>
              <a:buChar char=""/>
            </a:pPr>
            <a:r>
              <a:rPr lang="en-GB" dirty="0"/>
              <a:t> Image</a:t>
            </a:r>
          </a:p>
          <a:p>
            <a:endParaRPr lang="en-GB" dirty="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885120" y="2284080"/>
            <a:ext cx="1307520" cy="36004"/>
          </a:xfrm>
          <a:prstGeom prst="line">
            <a:avLst/>
          </a:prstGeom>
          <a:noFill/>
          <a:ln w="46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nl-BE"/>
          </a:p>
        </p:txBody>
      </p:sp>
      <p:sp>
        <p:nvSpPr>
          <p:cNvPr id="7174" name="Freeform 6"/>
          <p:cNvSpPr>
            <a:spLocks noChangeArrowheads="1"/>
          </p:cNvSpPr>
          <p:nvPr/>
        </p:nvSpPr>
        <p:spPr bwMode="auto">
          <a:xfrm>
            <a:off x="3428641" y="4931078"/>
            <a:ext cx="1959840" cy="816566"/>
          </a:xfrm>
          <a:custGeom>
            <a:avLst/>
            <a:gdLst>
              <a:gd name="T0" fmla="*/ 0 w 6001"/>
              <a:gd name="T1" fmla="*/ 0 h 2501"/>
              <a:gd name="T2" fmla="*/ 6000 w 6001"/>
              <a:gd name="T3" fmla="*/ 2500 h 25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01" h="2501">
                <a:moveTo>
                  <a:pt x="0" y="0"/>
                </a:moveTo>
                <a:lnTo>
                  <a:pt x="6000" y="25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nl-BE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061601" y="5224869"/>
            <a:ext cx="2122560" cy="653829"/>
          </a:xfrm>
          <a:prstGeom prst="roundRect">
            <a:avLst>
              <a:gd name="adj" fmla="val 218"/>
            </a:avLst>
          </a:prstGeom>
          <a:solidFill>
            <a:srgbClr val="FFC00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/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>
                <a:solidFill>
                  <a:srgbClr val="000000"/>
                </a:solidFill>
              </a:rPr>
              <a:t>Extrinsic </a:t>
            </a:r>
            <a:r>
              <a:rPr lang="en-GB" dirty="0" smtClean="0">
                <a:solidFill>
                  <a:srgbClr val="000000"/>
                </a:solidFill>
              </a:rPr>
              <a:t>values/goals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795681" y="4484631"/>
            <a:ext cx="2122560" cy="653829"/>
          </a:xfrm>
          <a:prstGeom prst="roundRect">
            <a:avLst>
              <a:gd name="adj" fmla="val 218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1639" tIns="40820" rIns="81639" bIns="40820" anchor="ctr" anchorCtr="1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>
                <a:solidFill>
                  <a:srgbClr val="000000"/>
                </a:solidFill>
              </a:rPr>
              <a:t>Intrinsic </a:t>
            </a:r>
            <a:r>
              <a:rPr lang="en-GB" dirty="0" smtClean="0">
                <a:solidFill>
                  <a:srgbClr val="000000"/>
                </a:solidFill>
              </a:rPr>
              <a:t>values/goals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245120" y="5389046"/>
            <a:ext cx="489600" cy="65382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82945" tIns="41473" rIns="82945" bIns="41473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928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Values</a:t>
            </a:r>
            <a:r>
              <a:rPr lang="nl-BE" dirty="0" smtClean="0"/>
              <a:t>/Goals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1129"/>
              </p:ext>
            </p:extLst>
          </p:nvPr>
        </p:nvGraphicFramePr>
        <p:xfrm>
          <a:off x="1259632" y="3501008"/>
          <a:ext cx="4991100" cy="1609725"/>
        </p:xfrm>
        <a:graphic>
          <a:graphicData uri="http://schemas.openxmlformats.org/drawingml/2006/table">
            <a:tbl>
              <a:tblPr/>
              <a:tblGrid>
                <a:gridCol w="2348006"/>
                <a:gridCol w="1929173"/>
                <a:gridCol w="713921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Intrinsic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Extrinsic values*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Significant at the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76001"/>
              </p:ext>
            </p:extLst>
          </p:nvPr>
        </p:nvGraphicFramePr>
        <p:xfrm>
          <a:off x="1259632" y="2132856"/>
          <a:ext cx="4279900" cy="1175385"/>
        </p:xfrm>
        <a:graphic>
          <a:graphicData uri="http://schemas.openxmlformats.org/drawingml/2006/table">
            <a:tbl>
              <a:tblPr/>
              <a:tblGrid>
                <a:gridCol w="2349500"/>
                <a:gridCol w="19304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Intrinsic values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Extrinsic values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Signficant at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22282"/>
              </p:ext>
            </p:extLst>
          </p:nvPr>
        </p:nvGraphicFramePr>
        <p:xfrm>
          <a:off x="1259632" y="5301208"/>
          <a:ext cx="3888432" cy="941070"/>
        </p:xfrm>
        <a:graphic>
          <a:graphicData uri="http://schemas.openxmlformats.org/drawingml/2006/table">
            <a:tbl>
              <a:tblPr/>
              <a:tblGrid>
                <a:gridCol w="1656184"/>
                <a:gridCol w="1584176"/>
                <a:gridCol w="648072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Ethics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3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Relations </a:t>
            </a:r>
            <a:r>
              <a:rPr lang="nl-BE" dirty="0" err="1" smtClean="0"/>
              <a:t>intrinsic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extrinsic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values</a:t>
            </a:r>
            <a:r>
              <a:rPr lang="nl-BE" dirty="0" smtClean="0"/>
              <a:t>/goals</a:t>
            </a:r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117290"/>
              </p:ext>
            </p:extLst>
          </p:nvPr>
        </p:nvGraphicFramePr>
        <p:xfrm>
          <a:off x="107505" y="2636912"/>
          <a:ext cx="8784974" cy="2376263"/>
        </p:xfrm>
        <a:graphic>
          <a:graphicData uri="http://schemas.openxmlformats.org/drawingml/2006/table">
            <a:tbl>
              <a:tblPr/>
              <a:tblGrid>
                <a:gridCol w="1707004"/>
                <a:gridCol w="824259"/>
                <a:gridCol w="1016867"/>
                <a:gridCol w="918806"/>
                <a:gridCol w="933663"/>
                <a:gridCol w="936104"/>
                <a:gridCol w="864096"/>
                <a:gridCol w="816023"/>
                <a:gridCol w="768152"/>
              </a:tblGrid>
              <a:tr h="1274420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Paid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Work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Hours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spend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studying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Results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Difficult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</a:t>
                      </a:r>
                      <a:endParaRPr lang="nl-B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Pleased study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Study engage-ment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Choice study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Life satis- faction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57083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Intrinsic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values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-,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14*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,20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,26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,17*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,31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,30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531009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Extrinsic goals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-0,15*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,21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 flipH="1">
            <a:off x="1403648" y="5229200"/>
            <a:ext cx="420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smtClean="0">
                <a:latin typeface="Arial" pitchFamily="34" charset="0"/>
                <a:cs typeface="Arial" pitchFamily="34" charset="0"/>
              </a:rPr>
              <a:t>* Significant at 0,05 level </a:t>
            </a:r>
            <a:endParaRPr lang="nl-BE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role</a:t>
            </a:r>
            <a:r>
              <a:rPr lang="nl-BE" dirty="0" smtClean="0"/>
              <a:t> of </a:t>
            </a:r>
            <a:r>
              <a:rPr lang="nl-BE" dirty="0" err="1" smtClean="0"/>
              <a:t>autonomous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controlled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motivation</a:t>
            </a:r>
            <a:endParaRPr lang="nl-BE" dirty="0"/>
          </a:p>
        </p:txBody>
      </p:sp>
      <p:sp>
        <p:nvSpPr>
          <p:cNvPr id="4" name="Oval 3"/>
          <p:cNvSpPr/>
          <p:nvPr/>
        </p:nvSpPr>
        <p:spPr>
          <a:xfrm>
            <a:off x="1133618" y="2852936"/>
            <a:ext cx="1854206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err="1" smtClean="0"/>
              <a:t>Intrinsic</a:t>
            </a:r>
            <a:endParaRPr lang="nl-BE" sz="2000" b="1" dirty="0" smtClean="0"/>
          </a:p>
          <a:p>
            <a:pPr algn="ctr"/>
            <a:r>
              <a:rPr lang="nl-BE" sz="2000" b="1" dirty="0" err="1" smtClean="0"/>
              <a:t>values</a:t>
            </a:r>
            <a:endParaRPr lang="nl-BE" sz="2000" b="1" dirty="0"/>
          </a:p>
        </p:txBody>
      </p:sp>
      <p:sp>
        <p:nvSpPr>
          <p:cNvPr id="5" name="Oval 4"/>
          <p:cNvSpPr/>
          <p:nvPr/>
        </p:nvSpPr>
        <p:spPr>
          <a:xfrm>
            <a:off x="1133618" y="4005064"/>
            <a:ext cx="1854206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err="1" smtClean="0"/>
              <a:t>Extrinsic</a:t>
            </a:r>
            <a:r>
              <a:rPr lang="nl-BE" sz="2000" b="1" dirty="0" smtClean="0"/>
              <a:t>/</a:t>
            </a:r>
            <a:r>
              <a:rPr lang="nl-BE" sz="2000" b="1" dirty="0" err="1" smtClean="0"/>
              <a:t>values</a:t>
            </a:r>
            <a:endParaRPr lang="nl-BE" sz="2000" b="1" dirty="0"/>
          </a:p>
        </p:txBody>
      </p:sp>
      <p:sp>
        <p:nvSpPr>
          <p:cNvPr id="6" name="Left Brace 5"/>
          <p:cNvSpPr/>
          <p:nvPr/>
        </p:nvSpPr>
        <p:spPr>
          <a:xfrm>
            <a:off x="889107" y="2730443"/>
            <a:ext cx="489021" cy="2376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2000" b="1"/>
          </a:p>
        </p:txBody>
      </p:sp>
      <p:sp>
        <p:nvSpPr>
          <p:cNvPr id="7" name="Rectangle 6"/>
          <p:cNvSpPr/>
          <p:nvPr/>
        </p:nvSpPr>
        <p:spPr>
          <a:xfrm>
            <a:off x="179512" y="3573016"/>
            <a:ext cx="95410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study</a:t>
            </a:r>
            <a:endParaRPr lang="nl-BE" b="1" dirty="0"/>
          </a:p>
        </p:txBody>
      </p:sp>
      <p:sp>
        <p:nvSpPr>
          <p:cNvPr id="10" name="Oval 9"/>
          <p:cNvSpPr/>
          <p:nvPr/>
        </p:nvSpPr>
        <p:spPr>
          <a:xfrm>
            <a:off x="3635896" y="4005064"/>
            <a:ext cx="2376264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Controlled</a:t>
            </a:r>
            <a:r>
              <a:rPr lang="nl-BE" b="1" dirty="0" smtClean="0"/>
              <a:t> </a:t>
            </a:r>
            <a:r>
              <a:rPr lang="nl-BE" b="1" dirty="0" err="1" smtClean="0"/>
              <a:t>work</a:t>
            </a:r>
            <a:r>
              <a:rPr lang="nl-BE" b="1" dirty="0" smtClean="0"/>
              <a:t> </a:t>
            </a:r>
            <a:r>
              <a:rPr lang="nl-BE" b="1" dirty="0" err="1" smtClean="0"/>
              <a:t>motivation</a:t>
            </a:r>
            <a:endParaRPr lang="nl-BE" b="1" dirty="0"/>
          </a:p>
        </p:txBody>
      </p:sp>
      <p:sp>
        <p:nvSpPr>
          <p:cNvPr id="11" name="Rectangle 10"/>
          <p:cNvSpPr/>
          <p:nvPr/>
        </p:nvSpPr>
        <p:spPr>
          <a:xfrm>
            <a:off x="6804248" y="2780928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Work</a:t>
            </a:r>
            <a:r>
              <a:rPr lang="nl-BE" b="1" dirty="0" smtClean="0"/>
              <a:t> </a:t>
            </a:r>
            <a:r>
              <a:rPr lang="nl-BE" b="1" dirty="0" err="1" smtClean="0"/>
              <a:t>satisfaction</a:t>
            </a:r>
            <a:endParaRPr lang="nl-BE" b="1" dirty="0"/>
          </a:p>
        </p:txBody>
      </p:sp>
      <p:sp>
        <p:nvSpPr>
          <p:cNvPr id="12" name="Rectangle 11"/>
          <p:cNvSpPr/>
          <p:nvPr/>
        </p:nvSpPr>
        <p:spPr>
          <a:xfrm>
            <a:off x="6804248" y="4509120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Life </a:t>
            </a:r>
            <a:r>
              <a:rPr lang="nl-BE" b="1" dirty="0" err="1"/>
              <a:t>satisfaction</a:t>
            </a:r>
            <a:endParaRPr lang="nl-BE" b="1" dirty="0"/>
          </a:p>
        </p:txBody>
      </p:sp>
      <p:cxnSp>
        <p:nvCxnSpPr>
          <p:cNvPr id="16" name="Straight Arrow Connector 15"/>
          <p:cNvCxnSpPr>
            <a:stCxn id="25" idx="6"/>
            <a:endCxn id="11" idx="1"/>
          </p:cNvCxnSpPr>
          <p:nvPr/>
        </p:nvCxnSpPr>
        <p:spPr>
          <a:xfrm flipV="1">
            <a:off x="6012160" y="3068960"/>
            <a:ext cx="792088" cy="2880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6"/>
            <a:endCxn id="12" idx="1"/>
          </p:cNvCxnSpPr>
          <p:nvPr/>
        </p:nvCxnSpPr>
        <p:spPr>
          <a:xfrm>
            <a:off x="6012160" y="3356992"/>
            <a:ext cx="792088" cy="136815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6"/>
            <a:endCxn id="25" idx="2"/>
          </p:cNvCxnSpPr>
          <p:nvPr/>
        </p:nvCxnSpPr>
        <p:spPr>
          <a:xfrm>
            <a:off x="2987824" y="3356992"/>
            <a:ext cx="648072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6"/>
            <a:endCxn id="10" idx="2"/>
          </p:cNvCxnSpPr>
          <p:nvPr/>
        </p:nvCxnSpPr>
        <p:spPr>
          <a:xfrm>
            <a:off x="2987824" y="4509120"/>
            <a:ext cx="648072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635896" y="2852936"/>
            <a:ext cx="23762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Autonomous</a:t>
            </a:r>
            <a:r>
              <a:rPr lang="nl-BE" b="1" dirty="0" smtClean="0"/>
              <a:t> </a:t>
            </a:r>
            <a:r>
              <a:rPr lang="nl-BE" b="1" dirty="0" err="1" smtClean="0"/>
              <a:t>work</a:t>
            </a:r>
            <a:r>
              <a:rPr lang="nl-BE" b="1" dirty="0" smtClean="0"/>
              <a:t> </a:t>
            </a:r>
            <a:r>
              <a:rPr lang="nl-BE" b="1" dirty="0" err="1" smtClean="0"/>
              <a:t>motivation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745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5" y="813044"/>
            <a:ext cx="7121043" cy="5424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1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survey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272 respondents</a:t>
            </a:r>
          </a:p>
          <a:p>
            <a:r>
              <a:rPr lang="en-US" dirty="0" smtClean="0"/>
              <a:t>50/50 male/female</a:t>
            </a:r>
          </a:p>
          <a:p>
            <a:endParaRPr lang="en-US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266779"/>
              </p:ext>
            </p:extLst>
          </p:nvPr>
        </p:nvGraphicFramePr>
        <p:xfrm>
          <a:off x="395536" y="4005064"/>
          <a:ext cx="54360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975850"/>
              </p:ext>
            </p:extLst>
          </p:nvPr>
        </p:nvGraphicFramePr>
        <p:xfrm>
          <a:off x="4211960" y="8367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59542"/>
              </p:ext>
            </p:extLst>
          </p:nvPr>
        </p:nvGraphicFramePr>
        <p:xfrm>
          <a:off x="5940152" y="3745330"/>
          <a:ext cx="2613273" cy="270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55650"/>
            <a:ext cx="1680812" cy="1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/>
          <a:lstStyle/>
          <a:p>
            <a:r>
              <a:rPr lang="nl-BE" dirty="0" smtClean="0"/>
              <a:t>The Survey</a:t>
            </a:r>
            <a:endParaRPr lang="nl-BE" dirty="0"/>
          </a:p>
        </p:txBody>
      </p:sp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68379"/>
              </p:ext>
            </p:extLst>
          </p:nvPr>
        </p:nvGraphicFramePr>
        <p:xfrm>
          <a:off x="3098867" y="2276872"/>
          <a:ext cx="6012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87105"/>
              </p:ext>
            </p:extLst>
          </p:nvPr>
        </p:nvGraphicFramePr>
        <p:xfrm>
          <a:off x="251520" y="1772816"/>
          <a:ext cx="4032448" cy="1351404"/>
        </p:xfrm>
        <a:graphic>
          <a:graphicData uri="http://schemas.openxmlformats.org/drawingml/2006/table">
            <a:tbl>
              <a:tblPr/>
              <a:tblGrid>
                <a:gridCol w="2059818"/>
                <a:gridCol w="1013561"/>
                <a:gridCol w="959069"/>
              </a:tblGrid>
              <a:tr h="3378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Special option?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37851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337851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37851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1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771512"/>
              </p:ext>
            </p:extLst>
          </p:nvPr>
        </p:nvGraphicFramePr>
        <p:xfrm>
          <a:off x="3995936" y="3933056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78630"/>
              </p:ext>
            </p:extLst>
          </p:nvPr>
        </p:nvGraphicFramePr>
        <p:xfrm>
          <a:off x="467544" y="1556792"/>
          <a:ext cx="6984776" cy="2103120"/>
        </p:xfrm>
        <a:graphic>
          <a:graphicData uri="http://schemas.openxmlformats.org/drawingml/2006/table">
            <a:tbl>
              <a:tblPr/>
              <a:tblGrid>
                <a:gridCol w="1663290"/>
                <a:gridCol w="788875"/>
                <a:gridCol w="1148235"/>
                <a:gridCol w="1152128"/>
                <a:gridCol w="1296144"/>
                <a:gridCol w="936104"/>
              </a:tblGrid>
              <a:tr h="41910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Studyresults</a:t>
                      </a:r>
                      <a:r>
                        <a:rPr lang="nl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Last </a:t>
                      </a:r>
                      <a:r>
                        <a:rPr lang="nl-B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nl-B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pPr algn="l" fontAlgn="b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Less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than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50 %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Between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50% </a:t>
                      </a:r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and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60%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Between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60% </a:t>
                      </a:r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and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70%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Between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70% </a:t>
                      </a:r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and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80%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More </a:t>
                      </a:r>
                      <a:r>
                        <a:rPr lang="nl-BE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than</a:t>
                      </a:r>
                      <a:r>
                        <a:rPr lang="nl-BE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80 %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65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Job? </a:t>
            </a:r>
            <a:endParaRPr lang="nl-BE" dirty="0"/>
          </a:p>
        </p:txBody>
      </p:sp>
      <p:graphicFrame>
        <p:nvGraphicFramePr>
          <p:cNvPr id="3" name="Grafie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318468"/>
              </p:ext>
            </p:extLst>
          </p:nvPr>
        </p:nvGraphicFramePr>
        <p:xfrm>
          <a:off x="971600" y="836712"/>
          <a:ext cx="70567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93" y="5454292"/>
            <a:ext cx="3295650" cy="1381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21" y="5454292"/>
            <a:ext cx="2028343" cy="13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nl-BE" dirty="0" err="1" smtClean="0"/>
              <a:t>Activities</a:t>
            </a:r>
            <a:endParaRPr lang="nl-BE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91" y="3140968"/>
            <a:ext cx="1512168" cy="1512168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26767"/>
            <a:ext cx="1791072" cy="1350767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52" y="4941168"/>
            <a:ext cx="1801023" cy="1350767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451"/>
              </p:ext>
            </p:extLst>
          </p:nvPr>
        </p:nvGraphicFramePr>
        <p:xfrm>
          <a:off x="323528" y="1484783"/>
          <a:ext cx="4608513" cy="3670694"/>
        </p:xfrm>
        <a:graphic>
          <a:graphicData uri="http://schemas.openxmlformats.org/drawingml/2006/table">
            <a:tbl>
              <a:tblPr/>
              <a:tblGrid>
                <a:gridCol w="2880320"/>
                <a:gridCol w="820247"/>
                <a:gridCol w="907946"/>
              </a:tblGrid>
              <a:tr h="119100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Time </a:t>
                      </a:r>
                      <a:r>
                        <a:rPr lang="nl-B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Spent</a:t>
                      </a:r>
                      <a:r>
                        <a:rPr lang="nl-B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Hours Study &amp; Homework*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Hours Paid Work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Hourse Non-paid Housework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Hours Sport*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Hours Associational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63116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74079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 Significant at 0,05 level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42920"/>
              </p:ext>
            </p:extLst>
          </p:nvPr>
        </p:nvGraphicFramePr>
        <p:xfrm>
          <a:off x="5492824" y="1340768"/>
          <a:ext cx="2823591" cy="1512170"/>
        </p:xfrm>
        <a:graphic>
          <a:graphicData uri="http://schemas.openxmlformats.org/drawingml/2006/table">
            <a:tbl>
              <a:tblPr/>
              <a:tblGrid>
                <a:gridCol w="1025326"/>
                <a:gridCol w="887302"/>
                <a:gridCol w="910963"/>
              </a:tblGrid>
              <a:tr h="302434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 Work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85719"/>
              </p:ext>
            </p:extLst>
          </p:nvPr>
        </p:nvGraphicFramePr>
        <p:xfrm>
          <a:off x="395536" y="5373216"/>
          <a:ext cx="4139952" cy="1257300"/>
        </p:xfrm>
        <a:graphic>
          <a:graphicData uri="http://schemas.openxmlformats.org/drawingml/2006/table">
            <a:tbl>
              <a:tblPr/>
              <a:tblGrid>
                <a:gridCol w="772794"/>
                <a:gridCol w="883390"/>
                <a:gridCol w="548458"/>
                <a:gridCol w="675678"/>
                <a:gridCol w="576064"/>
                <a:gridCol w="683568"/>
              </a:tblGrid>
              <a:tr h="495300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Kitchen/Service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Bar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Shop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nl-B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B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6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Satisfaction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err="1" smtClean="0"/>
              <a:t>Choice</a:t>
            </a:r>
            <a:r>
              <a:rPr lang="nl-BE" dirty="0" smtClean="0"/>
              <a:t> Option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0289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1723</Words>
  <Application>Microsoft Office PowerPoint</Application>
  <PresentationFormat>Diavoorstelling (4:3)</PresentationFormat>
  <Paragraphs>719</Paragraphs>
  <Slides>34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Oriel</vt:lpstr>
      <vt:lpstr>EUHOFA BELGIUM 2012 11 -16 november</vt:lpstr>
      <vt:lpstr>The survey</vt:lpstr>
      <vt:lpstr>Survey Sample and generalities </vt:lpstr>
      <vt:lpstr>The survey</vt:lpstr>
      <vt:lpstr>The Survey</vt:lpstr>
      <vt:lpstr>PowerPoint-presentatie</vt:lpstr>
      <vt:lpstr>Future Job? </vt:lpstr>
      <vt:lpstr>Activities</vt:lpstr>
      <vt:lpstr>Satisfaction with  Choice Option and Study</vt:lpstr>
      <vt:lpstr>Satisfaction with Choice option</vt:lpstr>
      <vt:lpstr>Satisfaction and engagement with study</vt:lpstr>
      <vt:lpstr>Statisfaction with life and Paid work</vt:lpstr>
      <vt:lpstr>Importance of Work and Study</vt:lpstr>
      <vt:lpstr>Motivations according SDT</vt:lpstr>
      <vt:lpstr>Motivations according SDT</vt:lpstr>
      <vt:lpstr>Motivations according SDT</vt:lpstr>
      <vt:lpstr>Motivations Study</vt:lpstr>
      <vt:lpstr>Motivations Stage/Intirnship</vt:lpstr>
      <vt:lpstr>Motivations Paid Work</vt:lpstr>
      <vt:lpstr>Motivations General</vt:lpstr>
      <vt:lpstr>Relation between Autonomous and conctrolled motivation, and study, Stage And Paid Work motivation</vt:lpstr>
      <vt:lpstr>Relations of controlled and autonomous study and Stage motivation </vt:lpstr>
      <vt:lpstr>Relations of controlled and autonomous study and Paid Work motivation </vt:lpstr>
      <vt:lpstr>Basic Needs</vt:lpstr>
      <vt:lpstr>Basic needs Satisfaction</vt:lpstr>
      <vt:lpstr>Basic needs Satisfaction</vt:lpstr>
      <vt:lpstr>Correlations </vt:lpstr>
      <vt:lpstr>Role of need satisfaction</vt:lpstr>
      <vt:lpstr>Values/Goals</vt:lpstr>
      <vt:lpstr>Self-determination Theory</vt:lpstr>
      <vt:lpstr>Work Values/Goals</vt:lpstr>
      <vt:lpstr>Relations intrinsic and extrinsic work values/goals</vt:lpstr>
      <vt:lpstr>The role of autonomous and controlled work motivation</vt:lpstr>
      <vt:lpstr>PowerPoint-presentatie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EUHOFA BELGIUM 2012 11 to 15 november</dc:title>
  <dc:creator>Hotelschool</dc:creator>
  <cp:lastModifiedBy>Hotels. Ter Duinen</cp:lastModifiedBy>
  <cp:revision>107</cp:revision>
  <cp:lastPrinted>2012-11-07T06:59:54Z</cp:lastPrinted>
  <dcterms:created xsi:type="dcterms:W3CDTF">2012-01-30T17:29:27Z</dcterms:created>
  <dcterms:modified xsi:type="dcterms:W3CDTF">2012-11-08T20:02:15Z</dcterms:modified>
</cp:coreProperties>
</file>