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7"/>
  </p:notesMasterIdLst>
  <p:handoutMasterIdLst>
    <p:handoutMasterId r:id="rId158"/>
  </p:handoutMasterIdLst>
  <p:sldIdLst>
    <p:sldId id="256" r:id="rId2"/>
    <p:sldId id="262" r:id="rId3"/>
    <p:sldId id="265" r:id="rId4"/>
    <p:sldId id="263" r:id="rId5"/>
    <p:sldId id="264" r:id="rId6"/>
    <p:sldId id="266" r:id="rId7"/>
    <p:sldId id="267" r:id="rId8"/>
    <p:sldId id="494" r:id="rId9"/>
    <p:sldId id="495" r:id="rId10"/>
    <p:sldId id="268" r:id="rId11"/>
    <p:sldId id="269" r:id="rId12"/>
    <p:sldId id="270" r:id="rId13"/>
    <p:sldId id="271" r:id="rId14"/>
    <p:sldId id="280" r:id="rId15"/>
    <p:sldId id="281" r:id="rId16"/>
    <p:sldId id="284" r:id="rId17"/>
    <p:sldId id="285" r:id="rId18"/>
    <p:sldId id="286" r:id="rId19"/>
    <p:sldId id="287" r:id="rId20"/>
    <p:sldId id="288" r:id="rId21"/>
    <p:sldId id="293" r:id="rId22"/>
    <p:sldId id="488" r:id="rId23"/>
    <p:sldId id="291" r:id="rId24"/>
    <p:sldId id="290" r:id="rId25"/>
    <p:sldId id="292" r:id="rId26"/>
    <p:sldId id="289" r:id="rId27"/>
    <p:sldId id="489" r:id="rId28"/>
    <p:sldId id="492" r:id="rId29"/>
    <p:sldId id="484" r:id="rId30"/>
    <p:sldId id="464" r:id="rId31"/>
    <p:sldId id="304" r:id="rId32"/>
    <p:sldId id="573" r:id="rId33"/>
    <p:sldId id="316" r:id="rId34"/>
    <p:sldId id="305" r:id="rId35"/>
    <p:sldId id="306" r:id="rId36"/>
    <p:sldId id="308" r:id="rId37"/>
    <p:sldId id="309" r:id="rId38"/>
    <p:sldId id="310" r:id="rId39"/>
    <p:sldId id="311" r:id="rId40"/>
    <p:sldId id="314" r:id="rId41"/>
    <p:sldId id="312" r:id="rId42"/>
    <p:sldId id="313" r:id="rId43"/>
    <p:sldId id="486" r:id="rId44"/>
    <p:sldId id="487" r:id="rId45"/>
    <p:sldId id="499" r:id="rId46"/>
    <p:sldId id="500" r:id="rId47"/>
    <p:sldId id="501" r:id="rId48"/>
    <p:sldId id="502" r:id="rId49"/>
    <p:sldId id="503" r:id="rId50"/>
    <p:sldId id="504" r:id="rId51"/>
    <p:sldId id="505" r:id="rId52"/>
    <p:sldId id="507" r:id="rId53"/>
    <p:sldId id="508" r:id="rId54"/>
    <p:sldId id="510" r:id="rId55"/>
    <p:sldId id="550" r:id="rId56"/>
    <p:sldId id="511" r:id="rId57"/>
    <p:sldId id="512" r:id="rId58"/>
    <p:sldId id="513" r:id="rId59"/>
    <p:sldId id="514" r:id="rId60"/>
    <p:sldId id="515" r:id="rId61"/>
    <p:sldId id="516" r:id="rId62"/>
    <p:sldId id="517" r:id="rId63"/>
    <p:sldId id="518" r:id="rId64"/>
    <p:sldId id="519" r:id="rId65"/>
    <p:sldId id="520" r:id="rId66"/>
    <p:sldId id="521" r:id="rId67"/>
    <p:sldId id="522" r:id="rId68"/>
    <p:sldId id="523" r:id="rId69"/>
    <p:sldId id="524" r:id="rId70"/>
    <p:sldId id="525" r:id="rId71"/>
    <p:sldId id="526" r:id="rId72"/>
    <p:sldId id="527" r:id="rId73"/>
    <p:sldId id="528" r:id="rId74"/>
    <p:sldId id="529" r:id="rId75"/>
    <p:sldId id="530" r:id="rId76"/>
    <p:sldId id="531" r:id="rId77"/>
    <p:sldId id="532" r:id="rId78"/>
    <p:sldId id="533" r:id="rId79"/>
    <p:sldId id="534" r:id="rId80"/>
    <p:sldId id="535" r:id="rId81"/>
    <p:sldId id="538" r:id="rId82"/>
    <p:sldId id="539" r:id="rId83"/>
    <p:sldId id="540" r:id="rId84"/>
    <p:sldId id="541" r:id="rId85"/>
    <p:sldId id="536" r:id="rId86"/>
    <p:sldId id="537" r:id="rId87"/>
    <p:sldId id="542" r:id="rId88"/>
    <p:sldId id="543" r:id="rId89"/>
    <p:sldId id="544" r:id="rId90"/>
    <p:sldId id="545" r:id="rId91"/>
    <p:sldId id="546" r:id="rId92"/>
    <p:sldId id="547" r:id="rId93"/>
    <p:sldId id="548" r:id="rId94"/>
    <p:sldId id="509" r:id="rId95"/>
    <p:sldId id="549" r:id="rId96"/>
    <p:sldId id="496" r:id="rId97"/>
    <p:sldId id="551" r:id="rId98"/>
    <p:sldId id="552" r:id="rId99"/>
    <p:sldId id="553" r:id="rId100"/>
    <p:sldId id="554" r:id="rId101"/>
    <p:sldId id="555" r:id="rId102"/>
    <p:sldId id="556" r:id="rId103"/>
    <p:sldId id="557" r:id="rId104"/>
    <p:sldId id="558" r:id="rId105"/>
    <p:sldId id="559" r:id="rId106"/>
    <p:sldId id="560" r:id="rId107"/>
    <p:sldId id="561" r:id="rId108"/>
    <p:sldId id="562" r:id="rId109"/>
    <p:sldId id="563" r:id="rId110"/>
    <p:sldId id="564" r:id="rId111"/>
    <p:sldId id="565" r:id="rId112"/>
    <p:sldId id="566" r:id="rId113"/>
    <p:sldId id="576" r:id="rId114"/>
    <p:sldId id="577" r:id="rId115"/>
    <p:sldId id="578" r:id="rId116"/>
    <p:sldId id="579" r:id="rId117"/>
    <p:sldId id="580" r:id="rId118"/>
    <p:sldId id="581" r:id="rId119"/>
    <p:sldId id="585" r:id="rId120"/>
    <p:sldId id="586" r:id="rId121"/>
    <p:sldId id="583" r:id="rId122"/>
    <p:sldId id="584" r:id="rId123"/>
    <p:sldId id="587" r:id="rId124"/>
    <p:sldId id="588" r:id="rId125"/>
    <p:sldId id="589" r:id="rId126"/>
    <p:sldId id="594" r:id="rId127"/>
    <p:sldId id="593" r:id="rId128"/>
    <p:sldId id="596" r:id="rId129"/>
    <p:sldId id="597" r:id="rId130"/>
    <p:sldId id="595" r:id="rId131"/>
    <p:sldId id="598" r:id="rId132"/>
    <p:sldId id="599" r:id="rId133"/>
    <p:sldId id="600" r:id="rId134"/>
    <p:sldId id="601" r:id="rId135"/>
    <p:sldId id="602" r:id="rId136"/>
    <p:sldId id="603" r:id="rId137"/>
    <p:sldId id="604" r:id="rId138"/>
    <p:sldId id="605" r:id="rId139"/>
    <p:sldId id="606" r:id="rId140"/>
    <p:sldId id="607" r:id="rId141"/>
    <p:sldId id="608" r:id="rId142"/>
    <p:sldId id="609" r:id="rId143"/>
    <p:sldId id="610" r:id="rId144"/>
    <p:sldId id="611" r:id="rId145"/>
    <p:sldId id="612" r:id="rId146"/>
    <p:sldId id="613" r:id="rId147"/>
    <p:sldId id="615" r:id="rId148"/>
    <p:sldId id="590" r:id="rId149"/>
    <p:sldId id="619" r:id="rId150"/>
    <p:sldId id="616" r:id="rId151"/>
    <p:sldId id="617" r:id="rId152"/>
    <p:sldId id="618" r:id="rId153"/>
    <p:sldId id="591" r:id="rId154"/>
    <p:sldId id="592" r:id="rId155"/>
    <p:sldId id="462" r:id="rId156"/>
  </p:sldIdLst>
  <p:sldSz cx="9144000" cy="6858000" type="screen4x3"/>
  <p:notesSz cx="7010400" cy="92964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0" d="100"/>
          <a:sy n="80" d="100"/>
        </p:scale>
        <p:origin x="1450" y="4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E23D1E-B0FE-4E60-A0B0-4D50F56E4D1A}" type="doc">
      <dgm:prSet loTypeId="urn:microsoft.com/office/officeart/2005/8/layout/vList2" loCatId="list" qsTypeId="urn:microsoft.com/office/officeart/2005/8/quickstyle/3d5" qsCatId="3D" csTypeId="urn:microsoft.com/office/officeart/2005/8/colors/accent2_2" csCatId="accent2"/>
      <dgm:spPr/>
      <dgm:t>
        <a:bodyPr/>
        <a:lstStyle/>
        <a:p>
          <a:endParaRPr lang="en-GB"/>
        </a:p>
      </dgm:t>
    </dgm:pt>
    <dgm:pt modelId="{99011AE5-67A5-450A-9DF5-64C144B9F4C3}">
      <dgm:prSet custT="1"/>
      <dgm:spPr/>
      <dgm:t>
        <a:bodyPr/>
        <a:lstStyle/>
        <a:p>
          <a:pPr rtl="0"/>
          <a:r>
            <a:rPr lang="en-GB" sz="3600" b="1" dirty="0" smtClean="0"/>
            <a:t>Idea Generation</a:t>
          </a:r>
          <a:endParaRPr lang="en-GB" sz="3600" b="1" dirty="0"/>
        </a:p>
      </dgm:t>
    </dgm:pt>
    <dgm:pt modelId="{FB0B425C-35CA-4C4C-8C01-52232D19D729}" type="parTrans" cxnId="{209BDB31-88D8-41E4-BBE5-FAAD1B954EE6}">
      <dgm:prSet/>
      <dgm:spPr/>
      <dgm:t>
        <a:bodyPr/>
        <a:lstStyle/>
        <a:p>
          <a:endParaRPr lang="en-GB"/>
        </a:p>
      </dgm:t>
    </dgm:pt>
    <dgm:pt modelId="{442656FF-1549-4973-991B-1E6454B8ADE2}" type="sibTrans" cxnId="{209BDB31-88D8-41E4-BBE5-FAAD1B954EE6}">
      <dgm:prSet/>
      <dgm:spPr/>
      <dgm:t>
        <a:bodyPr/>
        <a:lstStyle/>
        <a:p>
          <a:endParaRPr lang="en-GB"/>
        </a:p>
      </dgm:t>
    </dgm:pt>
    <dgm:pt modelId="{69342018-E8ED-481B-B0C5-AD26C0F47161}" type="pres">
      <dgm:prSet presAssocID="{ACE23D1E-B0FE-4E60-A0B0-4D50F56E4D1A}" presName="linear" presStyleCnt="0">
        <dgm:presLayoutVars>
          <dgm:animLvl val="lvl"/>
          <dgm:resizeHandles val="exact"/>
        </dgm:presLayoutVars>
      </dgm:prSet>
      <dgm:spPr/>
      <dgm:t>
        <a:bodyPr/>
        <a:lstStyle/>
        <a:p>
          <a:endParaRPr lang="en-GB"/>
        </a:p>
      </dgm:t>
    </dgm:pt>
    <dgm:pt modelId="{9321C2BD-4197-4AD2-BCDE-F226719473C0}" type="pres">
      <dgm:prSet presAssocID="{99011AE5-67A5-450A-9DF5-64C144B9F4C3}" presName="parentText" presStyleLbl="node1" presStyleIdx="0" presStyleCnt="1" custLinFactY="-100000" custLinFactNeighborX="21951" custLinFactNeighborY="-172503">
        <dgm:presLayoutVars>
          <dgm:chMax val="0"/>
          <dgm:bulletEnabled val="1"/>
        </dgm:presLayoutVars>
      </dgm:prSet>
      <dgm:spPr/>
      <dgm:t>
        <a:bodyPr/>
        <a:lstStyle/>
        <a:p>
          <a:endParaRPr lang="en-GB"/>
        </a:p>
      </dgm:t>
    </dgm:pt>
  </dgm:ptLst>
  <dgm:cxnLst>
    <dgm:cxn modelId="{209BDB31-88D8-41E4-BBE5-FAAD1B954EE6}" srcId="{ACE23D1E-B0FE-4E60-A0B0-4D50F56E4D1A}" destId="{99011AE5-67A5-450A-9DF5-64C144B9F4C3}" srcOrd="0" destOrd="0" parTransId="{FB0B425C-35CA-4C4C-8C01-52232D19D729}" sibTransId="{442656FF-1549-4973-991B-1E6454B8ADE2}"/>
    <dgm:cxn modelId="{F3A35D8B-948E-44E4-8365-668811EEFC90}" type="presOf" srcId="{ACE23D1E-B0FE-4E60-A0B0-4D50F56E4D1A}" destId="{69342018-E8ED-481B-B0C5-AD26C0F47161}" srcOrd="0" destOrd="0" presId="urn:microsoft.com/office/officeart/2005/8/layout/vList2"/>
    <dgm:cxn modelId="{F1916D9F-BE2B-461A-851B-D97064AC2551}" type="presOf" srcId="{99011AE5-67A5-450A-9DF5-64C144B9F4C3}" destId="{9321C2BD-4197-4AD2-BCDE-F226719473C0}" srcOrd="0" destOrd="0" presId="urn:microsoft.com/office/officeart/2005/8/layout/vList2"/>
    <dgm:cxn modelId="{937A7B44-BA63-445C-BA20-0100D3ED46A5}" type="presParOf" srcId="{69342018-E8ED-481B-B0C5-AD26C0F47161}" destId="{9321C2BD-4197-4AD2-BCDE-F226719473C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094C31-34A4-4676-80DC-17A906E1B7F2}" type="doc">
      <dgm:prSet loTypeId="urn:microsoft.com/office/officeart/2005/8/layout/vList2" loCatId="list" qsTypeId="urn:microsoft.com/office/officeart/2005/8/quickstyle/3d5" qsCatId="3D" csTypeId="urn:microsoft.com/office/officeart/2005/8/colors/accent1_2" csCatId="accent1" phldr="1"/>
      <dgm:spPr/>
      <dgm:t>
        <a:bodyPr/>
        <a:lstStyle/>
        <a:p>
          <a:endParaRPr lang="en-GB"/>
        </a:p>
      </dgm:t>
    </dgm:pt>
    <dgm:pt modelId="{7B9131E0-915A-4236-9F8F-C14276534356}">
      <dgm:prSet custT="1"/>
      <dgm:spPr/>
      <dgm:t>
        <a:bodyPr/>
        <a:lstStyle/>
        <a:p>
          <a:pPr rtl="0"/>
          <a:r>
            <a:rPr lang="en-GB" sz="3600" b="1" dirty="0" smtClean="0"/>
            <a:t>Clustering</a:t>
          </a:r>
        </a:p>
        <a:p>
          <a:pPr rtl="0"/>
          <a:r>
            <a:rPr lang="en-GB" sz="3600" b="1" dirty="0" smtClean="0"/>
            <a:t>Examples</a:t>
          </a:r>
          <a:endParaRPr lang="en-GB" sz="3600" b="1" dirty="0"/>
        </a:p>
      </dgm:t>
    </dgm:pt>
    <dgm:pt modelId="{2EE558F3-1163-4C25-AA6B-89960F799B5E}" type="parTrans" cxnId="{E3C9EE5C-C99A-4E92-8A64-6A5617F099AB}">
      <dgm:prSet/>
      <dgm:spPr/>
      <dgm:t>
        <a:bodyPr/>
        <a:lstStyle/>
        <a:p>
          <a:endParaRPr lang="en-GB"/>
        </a:p>
      </dgm:t>
    </dgm:pt>
    <dgm:pt modelId="{59E99F9F-C8E9-44AB-A540-B21FAAE00F19}" type="sibTrans" cxnId="{E3C9EE5C-C99A-4E92-8A64-6A5617F099AB}">
      <dgm:prSet/>
      <dgm:spPr/>
      <dgm:t>
        <a:bodyPr/>
        <a:lstStyle/>
        <a:p>
          <a:endParaRPr lang="en-GB"/>
        </a:p>
      </dgm:t>
    </dgm:pt>
    <dgm:pt modelId="{C51F7FF9-D1A2-4D48-A433-7C6AB54A181A}" type="pres">
      <dgm:prSet presAssocID="{E3094C31-34A4-4676-80DC-17A906E1B7F2}" presName="linear" presStyleCnt="0">
        <dgm:presLayoutVars>
          <dgm:animLvl val="lvl"/>
          <dgm:resizeHandles val="exact"/>
        </dgm:presLayoutVars>
      </dgm:prSet>
      <dgm:spPr/>
      <dgm:t>
        <a:bodyPr/>
        <a:lstStyle/>
        <a:p>
          <a:endParaRPr lang="en-GB"/>
        </a:p>
      </dgm:t>
    </dgm:pt>
    <dgm:pt modelId="{1F65FD55-DFBD-4725-B990-7FDAA6AC0BB0}" type="pres">
      <dgm:prSet presAssocID="{7B9131E0-915A-4236-9F8F-C14276534356}" presName="parentText" presStyleLbl="node1" presStyleIdx="0" presStyleCnt="1">
        <dgm:presLayoutVars>
          <dgm:chMax val="0"/>
          <dgm:bulletEnabled val="1"/>
        </dgm:presLayoutVars>
      </dgm:prSet>
      <dgm:spPr/>
      <dgm:t>
        <a:bodyPr/>
        <a:lstStyle/>
        <a:p>
          <a:endParaRPr lang="en-GB"/>
        </a:p>
      </dgm:t>
    </dgm:pt>
  </dgm:ptLst>
  <dgm:cxnLst>
    <dgm:cxn modelId="{E3C9EE5C-C99A-4E92-8A64-6A5617F099AB}" srcId="{E3094C31-34A4-4676-80DC-17A906E1B7F2}" destId="{7B9131E0-915A-4236-9F8F-C14276534356}" srcOrd="0" destOrd="0" parTransId="{2EE558F3-1163-4C25-AA6B-89960F799B5E}" sibTransId="{59E99F9F-C8E9-44AB-A540-B21FAAE00F19}"/>
    <dgm:cxn modelId="{9FC055F6-CA29-419D-9633-6E263343BA15}" type="presOf" srcId="{7B9131E0-915A-4236-9F8F-C14276534356}" destId="{1F65FD55-DFBD-4725-B990-7FDAA6AC0BB0}" srcOrd="0" destOrd="0" presId="urn:microsoft.com/office/officeart/2005/8/layout/vList2"/>
    <dgm:cxn modelId="{3636BC8C-D92E-4FDB-8B48-89FA6EDE6803}" type="presOf" srcId="{E3094C31-34A4-4676-80DC-17A906E1B7F2}" destId="{C51F7FF9-D1A2-4D48-A433-7C6AB54A181A}" srcOrd="0" destOrd="0" presId="urn:microsoft.com/office/officeart/2005/8/layout/vList2"/>
    <dgm:cxn modelId="{F9E793C5-2A20-4D68-959D-84F55890C751}" type="presParOf" srcId="{C51F7FF9-D1A2-4D48-A433-7C6AB54A181A}" destId="{1F65FD55-DFBD-4725-B990-7FDAA6AC0BB0}"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B0B325-1B64-495D-9041-55B5E3D3C890}" type="doc">
      <dgm:prSet loTypeId="urn:microsoft.com/office/officeart/2005/8/layout/vList2" loCatId="list" qsTypeId="urn:microsoft.com/office/officeart/2005/8/quickstyle/3d5" qsCatId="3D" csTypeId="urn:microsoft.com/office/officeart/2005/8/colors/accent3_2" csCatId="accent3" phldr="1"/>
      <dgm:spPr/>
      <dgm:t>
        <a:bodyPr/>
        <a:lstStyle/>
        <a:p>
          <a:endParaRPr lang="en-GB"/>
        </a:p>
      </dgm:t>
    </dgm:pt>
    <dgm:pt modelId="{1B510E04-1B9F-4517-9EF5-4CF39AF77E5F}">
      <dgm:prSet custT="1"/>
      <dgm:spPr/>
      <dgm:t>
        <a:bodyPr/>
        <a:lstStyle/>
        <a:p>
          <a:pPr rtl="0"/>
          <a:r>
            <a:rPr lang="en-GB" sz="3600" b="1" dirty="0" smtClean="0"/>
            <a:t>Mentality</a:t>
          </a:r>
        </a:p>
        <a:p>
          <a:pPr rtl="0"/>
          <a:r>
            <a:rPr lang="en-GB" sz="3600" b="1" dirty="0" smtClean="0"/>
            <a:t>Insights</a:t>
          </a:r>
          <a:endParaRPr lang="nl-NL" sz="3600" dirty="0"/>
        </a:p>
      </dgm:t>
    </dgm:pt>
    <dgm:pt modelId="{2EFC3FDC-77BB-4D3E-AEE9-CCCB7235753A}" type="parTrans" cxnId="{F9E9058B-EDF3-47C9-A71C-AE8B61A94E39}">
      <dgm:prSet/>
      <dgm:spPr/>
      <dgm:t>
        <a:bodyPr/>
        <a:lstStyle/>
        <a:p>
          <a:endParaRPr lang="en-GB"/>
        </a:p>
      </dgm:t>
    </dgm:pt>
    <dgm:pt modelId="{1E9A890D-DB16-48F9-99ED-F57A470BBD3F}" type="sibTrans" cxnId="{F9E9058B-EDF3-47C9-A71C-AE8B61A94E39}">
      <dgm:prSet/>
      <dgm:spPr/>
      <dgm:t>
        <a:bodyPr/>
        <a:lstStyle/>
        <a:p>
          <a:endParaRPr lang="en-GB"/>
        </a:p>
      </dgm:t>
    </dgm:pt>
    <dgm:pt modelId="{60B35765-8CF5-48A3-B9CF-686618272B58}" type="pres">
      <dgm:prSet presAssocID="{8DB0B325-1B64-495D-9041-55B5E3D3C890}" presName="linear" presStyleCnt="0">
        <dgm:presLayoutVars>
          <dgm:animLvl val="lvl"/>
          <dgm:resizeHandles val="exact"/>
        </dgm:presLayoutVars>
      </dgm:prSet>
      <dgm:spPr/>
      <dgm:t>
        <a:bodyPr/>
        <a:lstStyle/>
        <a:p>
          <a:endParaRPr lang="en-GB"/>
        </a:p>
      </dgm:t>
    </dgm:pt>
    <dgm:pt modelId="{228B3750-6EA0-409D-B560-9B8D2439AC01}" type="pres">
      <dgm:prSet presAssocID="{1B510E04-1B9F-4517-9EF5-4CF39AF77E5F}" presName="parentText" presStyleLbl="node1" presStyleIdx="0" presStyleCnt="1">
        <dgm:presLayoutVars>
          <dgm:chMax val="0"/>
          <dgm:bulletEnabled val="1"/>
        </dgm:presLayoutVars>
      </dgm:prSet>
      <dgm:spPr/>
      <dgm:t>
        <a:bodyPr/>
        <a:lstStyle/>
        <a:p>
          <a:endParaRPr lang="en-GB"/>
        </a:p>
      </dgm:t>
    </dgm:pt>
  </dgm:ptLst>
  <dgm:cxnLst>
    <dgm:cxn modelId="{DC093CBB-3F2D-46BA-A338-33EA41C3BD7C}" type="presOf" srcId="{8DB0B325-1B64-495D-9041-55B5E3D3C890}" destId="{60B35765-8CF5-48A3-B9CF-686618272B58}" srcOrd="0" destOrd="0" presId="urn:microsoft.com/office/officeart/2005/8/layout/vList2"/>
    <dgm:cxn modelId="{E514818D-DEB3-4C63-A223-0C6A255F8B87}" type="presOf" srcId="{1B510E04-1B9F-4517-9EF5-4CF39AF77E5F}" destId="{228B3750-6EA0-409D-B560-9B8D2439AC01}" srcOrd="0" destOrd="0" presId="urn:microsoft.com/office/officeart/2005/8/layout/vList2"/>
    <dgm:cxn modelId="{F9E9058B-EDF3-47C9-A71C-AE8B61A94E39}" srcId="{8DB0B325-1B64-495D-9041-55B5E3D3C890}" destId="{1B510E04-1B9F-4517-9EF5-4CF39AF77E5F}" srcOrd="0" destOrd="0" parTransId="{2EFC3FDC-77BB-4D3E-AEE9-CCCB7235753A}" sibTransId="{1E9A890D-DB16-48F9-99ED-F57A470BBD3F}"/>
    <dgm:cxn modelId="{C5A51021-F170-4713-AD74-0CFCBDC7563D}" type="presParOf" srcId="{60B35765-8CF5-48A3-B9CF-686618272B58}" destId="{228B3750-6EA0-409D-B560-9B8D2439AC01}"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21C2BD-4197-4AD2-BCDE-F226719473C0}">
      <dsp:nvSpPr>
        <dsp:cNvPr id="0" name=""/>
        <dsp:cNvSpPr/>
      </dsp:nvSpPr>
      <dsp:spPr>
        <a:xfrm>
          <a:off x="0" y="0"/>
          <a:ext cx="2928957" cy="1322854"/>
        </a:xfrm>
        <a:prstGeom prst="roundRect">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en-GB" sz="3600" b="1" kern="1200" dirty="0" smtClean="0"/>
            <a:t>Idea Generation</a:t>
          </a:r>
          <a:endParaRPr lang="en-GB" sz="3600" b="1" kern="1200" dirty="0"/>
        </a:p>
      </dsp:txBody>
      <dsp:txXfrm>
        <a:off x="0" y="0"/>
        <a:ext cx="2928957" cy="13228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65FD55-DFBD-4725-B990-7FDAA6AC0BB0}">
      <dsp:nvSpPr>
        <dsp:cNvPr id="0" name=""/>
        <dsp:cNvSpPr/>
      </dsp:nvSpPr>
      <dsp:spPr>
        <a:xfrm>
          <a:off x="0" y="536"/>
          <a:ext cx="2857519" cy="1465242"/>
        </a:xfrm>
        <a:prstGeom prst="round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en-GB" sz="3600" b="1" kern="1200" dirty="0" smtClean="0"/>
            <a:t>Clustering</a:t>
          </a:r>
        </a:p>
        <a:p>
          <a:pPr lvl="0" algn="l" defTabSz="1600200" rtl="0">
            <a:lnSpc>
              <a:spcPct val="90000"/>
            </a:lnSpc>
            <a:spcBef>
              <a:spcPct val="0"/>
            </a:spcBef>
            <a:spcAft>
              <a:spcPct val="35000"/>
            </a:spcAft>
          </a:pPr>
          <a:r>
            <a:rPr lang="en-GB" sz="3600" b="1" kern="1200" dirty="0" smtClean="0"/>
            <a:t>Examples</a:t>
          </a:r>
          <a:endParaRPr lang="en-GB" sz="3600" b="1" kern="1200" dirty="0"/>
        </a:p>
      </dsp:txBody>
      <dsp:txXfrm>
        <a:off x="0" y="536"/>
        <a:ext cx="2857519" cy="14652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8B3750-6EA0-409D-B560-9B8D2439AC01}">
      <dsp:nvSpPr>
        <dsp:cNvPr id="0" name=""/>
        <dsp:cNvSpPr/>
      </dsp:nvSpPr>
      <dsp:spPr>
        <a:xfrm>
          <a:off x="0" y="8"/>
          <a:ext cx="2786082" cy="1394859"/>
        </a:xfrm>
        <a:prstGeom prst="roundRect">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en-GB" sz="3600" b="1" kern="1200" dirty="0" smtClean="0"/>
            <a:t>Mentality</a:t>
          </a:r>
        </a:p>
        <a:p>
          <a:pPr lvl="0" algn="l" defTabSz="1600200" rtl="0">
            <a:lnSpc>
              <a:spcPct val="90000"/>
            </a:lnSpc>
            <a:spcBef>
              <a:spcPct val="0"/>
            </a:spcBef>
            <a:spcAft>
              <a:spcPct val="35000"/>
            </a:spcAft>
          </a:pPr>
          <a:r>
            <a:rPr lang="en-GB" sz="3600" b="1" kern="1200" dirty="0" smtClean="0"/>
            <a:t>Insights</a:t>
          </a:r>
          <a:endParaRPr lang="nl-NL" sz="3600" kern="1200" dirty="0"/>
        </a:p>
      </dsp:txBody>
      <dsp:txXfrm>
        <a:off x="0" y="8"/>
        <a:ext cx="2786082" cy="139485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85A70B6D-55E3-4C28-8043-B6F518B82534}" type="datetimeFigureOut">
              <a:rPr lang="en-US" smtClean="0"/>
              <a:pPr/>
              <a:t>5/15/2017</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952C0E9B-8DC2-4680-BECC-17BA0EB3B2DD}" type="slidenum">
              <a:rPr lang="en-US" smtClean="0"/>
              <a:pPr/>
              <a:t>‹nr.›</a:t>
            </a:fld>
            <a:endParaRPr lang="en-US"/>
          </a:p>
        </p:txBody>
      </p:sp>
    </p:spTree>
    <p:extLst>
      <p:ext uri="{BB962C8B-B14F-4D97-AF65-F5344CB8AC3E}">
        <p14:creationId xmlns:p14="http://schemas.microsoft.com/office/powerpoint/2010/main" val="5612407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nl-NL"/>
          </a:p>
        </p:txBody>
      </p:sp>
      <p:sp>
        <p:nvSpPr>
          <p:cNvPr id="3" name="Tijdelijke aanduiding voor datum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3D8269D-A0CD-FB4E-B674-6B64CFF65A3D}" type="datetimeFigureOut">
              <a:rPr lang="nl-NL" smtClean="0"/>
              <a:pPr/>
              <a:t>15-5-2017</a:t>
            </a:fld>
            <a:endParaRPr lang="nl-NL"/>
          </a:p>
        </p:txBody>
      </p:sp>
      <p:sp>
        <p:nvSpPr>
          <p:cNvPr id="4" name="Tijdelijke aanduiding voor dia-afbeelding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nl-NL"/>
          </a:p>
        </p:txBody>
      </p:sp>
      <p:sp>
        <p:nvSpPr>
          <p:cNvPr id="5" name="Tijdelijke aanduiding voor notities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3760B4B-9DB6-254C-802D-535E02FDC5C0}" type="slidenum">
              <a:rPr lang="nl-NL" smtClean="0"/>
              <a:pPr/>
              <a:t>‹nr.›</a:t>
            </a:fld>
            <a:endParaRPr lang="nl-NL"/>
          </a:p>
        </p:txBody>
      </p:sp>
    </p:spTree>
    <p:extLst>
      <p:ext uri="{BB962C8B-B14F-4D97-AF65-F5344CB8AC3E}">
        <p14:creationId xmlns:p14="http://schemas.microsoft.com/office/powerpoint/2010/main" val="28433399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ienceofthetime.com/2012LyonPBEM/author/margaux-suplisson/" TargetMode="External"/><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465887">
              <a:defRPr/>
            </a:pPr>
            <a:r>
              <a:rPr lang="en-US" dirty="0" smtClean="0">
                <a:latin typeface="Effra" charset="0"/>
              </a:rPr>
              <a:t>FT 11</a:t>
            </a:r>
            <a:r>
              <a:rPr lang="en-US" baseline="30000" dirty="0" smtClean="0">
                <a:latin typeface="Effra" charset="0"/>
              </a:rPr>
              <a:t>th</a:t>
            </a:r>
            <a:r>
              <a:rPr lang="en-US" dirty="0" smtClean="0">
                <a:latin typeface="Effra" charset="0"/>
              </a:rPr>
              <a:t> of October 2013: “ Turkey has chosen a Chinese over an American air </a:t>
            </a:r>
            <a:r>
              <a:rPr lang="en-US" dirty="0" err="1" smtClean="0">
                <a:latin typeface="Effra" charset="0"/>
              </a:rPr>
              <a:t>defence</a:t>
            </a:r>
            <a:r>
              <a:rPr lang="en-US" dirty="0" smtClean="0">
                <a:latin typeface="Effra" charset="0"/>
              </a:rPr>
              <a:t> system.” </a:t>
            </a:r>
          </a:p>
          <a:p>
            <a:endParaRPr lang="nl-NL" dirty="0"/>
          </a:p>
        </p:txBody>
      </p:sp>
      <p:sp>
        <p:nvSpPr>
          <p:cNvPr id="4" name="Tijdelijke aanduiding voor dianummer 3"/>
          <p:cNvSpPr>
            <a:spLocks noGrp="1"/>
          </p:cNvSpPr>
          <p:nvPr>
            <p:ph type="sldNum" sz="quarter" idx="10"/>
          </p:nvPr>
        </p:nvSpPr>
        <p:spPr/>
        <p:txBody>
          <a:bodyPr/>
          <a:lstStyle/>
          <a:p>
            <a:fld id="{E3760B4B-9DB6-254C-802D-535E02FDC5C0}" type="slidenum">
              <a:rPr lang="nl-NL" smtClean="0"/>
              <a:pPr/>
              <a:t>14</a:t>
            </a:fld>
            <a:endParaRPr lang="nl-NL"/>
          </a:p>
        </p:txBody>
      </p:sp>
    </p:spTree>
    <p:extLst>
      <p:ext uri="{BB962C8B-B14F-4D97-AF65-F5344CB8AC3E}">
        <p14:creationId xmlns:p14="http://schemas.microsoft.com/office/powerpoint/2010/main" val="1787071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nl-NL" dirty="0" smtClean="0">
                <a:ea typeface="+mn-ea"/>
                <a:cs typeface="+mn-cs"/>
              </a:rPr>
              <a:t>Plus </a:t>
            </a:r>
            <a:r>
              <a:rPr lang="nl-NL" dirty="0" err="1" smtClean="0">
                <a:ea typeface="+mn-ea"/>
                <a:cs typeface="+mn-cs"/>
              </a:rPr>
              <a:t>size</a:t>
            </a:r>
            <a:r>
              <a:rPr lang="nl-NL" dirty="0" smtClean="0">
                <a:ea typeface="+mn-ea"/>
                <a:cs typeface="+mn-cs"/>
              </a:rPr>
              <a:t> fashion Weekend</a:t>
            </a:r>
            <a:endParaRPr lang="nl-NL" dirty="0"/>
          </a:p>
        </p:txBody>
      </p:sp>
      <p:sp>
        <p:nvSpPr>
          <p:cNvPr id="176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0007" indent="-296033">
              <a:defRPr>
                <a:solidFill>
                  <a:schemeClr val="tx1"/>
                </a:solidFill>
                <a:latin typeface="Calibri" panose="020F0502020204030204" pitchFamily="34" charset="0"/>
                <a:ea typeface="MS PGothic" panose="020B0600070205080204" pitchFamily="34" charset="-128"/>
              </a:defRPr>
            </a:lvl2pPr>
            <a:lvl3pPr marL="1185747" indent="-236179">
              <a:defRPr>
                <a:solidFill>
                  <a:schemeClr val="tx1"/>
                </a:solidFill>
                <a:latin typeface="Calibri" panose="020F0502020204030204" pitchFamily="34" charset="0"/>
                <a:ea typeface="MS PGothic" panose="020B0600070205080204" pitchFamily="34" charset="-128"/>
              </a:defRPr>
            </a:lvl3pPr>
            <a:lvl4pPr marL="1661340" indent="-236179">
              <a:defRPr>
                <a:solidFill>
                  <a:schemeClr val="tx1"/>
                </a:solidFill>
                <a:latin typeface="Calibri" panose="020F0502020204030204" pitchFamily="34" charset="0"/>
                <a:ea typeface="MS PGothic" panose="020B0600070205080204" pitchFamily="34" charset="-128"/>
              </a:defRPr>
            </a:lvl4pPr>
            <a:lvl5pPr marL="2135315" indent="-236179">
              <a:defRPr>
                <a:solidFill>
                  <a:schemeClr val="tx1"/>
                </a:solidFill>
                <a:latin typeface="Calibri" panose="020F0502020204030204" pitchFamily="34" charset="0"/>
                <a:ea typeface="MS PGothic" panose="020B0600070205080204" pitchFamily="34" charset="-128"/>
              </a:defRPr>
            </a:lvl5pPr>
            <a:lvl6pPr marL="2601201" indent="-23617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67088" indent="-23617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32975" indent="-23617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98862" indent="-23617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51E64AC-5763-4CCC-9A7C-6101609F29C6}" type="slidenum">
              <a:rPr lang="nl-NL" altLang="en-US" smtClean="0"/>
              <a:pPr/>
              <a:t>117</a:t>
            </a:fld>
            <a:endParaRPr lang="nl-NL" altLang="en-US" smtClean="0"/>
          </a:p>
        </p:txBody>
      </p:sp>
    </p:spTree>
    <p:extLst>
      <p:ext uri="{BB962C8B-B14F-4D97-AF65-F5344CB8AC3E}">
        <p14:creationId xmlns:p14="http://schemas.microsoft.com/office/powerpoint/2010/main" val="2203840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Het nieuwe backpaken. Backpacken staat vaak synoniem voor budgetreizen. Met een tas en een tent liftend van kleine campings naar hostels. Ouderwets backpacken met flashpacking, met een ruimer budget en slim gebruik van technologie en coole gadgets. Altijd online, veilig en onderweg.</a:t>
            </a:r>
          </a:p>
          <a:p>
            <a:endParaRPr lang="en-US" altLang="en-US" smtClean="0"/>
          </a:p>
          <a:p>
            <a:endParaRPr lang="nl-NL" altLang="en-US" smtClean="0"/>
          </a:p>
        </p:txBody>
      </p:sp>
      <p:sp>
        <p:nvSpPr>
          <p:cNvPr id="118788"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fld id="{EA66CFA5-B7E7-4543-9755-AFADF7D19F8D}" type="slidenum">
              <a:rPr lang="nl-NL" altLang="en-US" smtClean="0"/>
              <a:pPr/>
              <a:t>119</a:t>
            </a:fld>
            <a:endParaRPr lang="nl-NL" altLang="en-US" smtClean="0"/>
          </a:p>
        </p:txBody>
      </p:sp>
    </p:spTree>
    <p:extLst>
      <p:ext uri="{BB962C8B-B14F-4D97-AF65-F5344CB8AC3E}">
        <p14:creationId xmlns:p14="http://schemas.microsoft.com/office/powerpoint/2010/main" val="2629680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Het nieuwe backpaken. Backpacken staat vaak synoniem voor budgetreizen. Met een tas en een tent liftend van kleine campings naar hostels. Ouderwets backpacken met flashpacking, met een ruimer budget en slim gebruik van technologie en coole gadgets. Altijd online, veilig en onderweg.</a:t>
            </a:r>
          </a:p>
          <a:p>
            <a:endParaRPr lang="en-US" altLang="en-US" smtClean="0"/>
          </a:p>
          <a:p>
            <a:endParaRPr lang="nl-NL" altLang="en-US" smtClean="0"/>
          </a:p>
        </p:txBody>
      </p:sp>
      <p:sp>
        <p:nvSpPr>
          <p:cNvPr id="120836"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fld id="{50A4FD69-D8A3-4395-BA60-54EE3EF99149}" type="slidenum">
              <a:rPr lang="nl-NL" altLang="en-US" smtClean="0"/>
              <a:pPr/>
              <a:t>120</a:t>
            </a:fld>
            <a:endParaRPr lang="nl-NL" altLang="en-US" smtClean="0"/>
          </a:p>
        </p:txBody>
      </p:sp>
    </p:spTree>
    <p:extLst>
      <p:ext uri="{BB962C8B-B14F-4D97-AF65-F5344CB8AC3E}">
        <p14:creationId xmlns:p14="http://schemas.microsoft.com/office/powerpoint/2010/main" val="2711174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182274"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Some are very well known. Ryanair. Most succesful low cost carrier, June 2013:  14 million passengers since 2003 (in 10 years)</a:t>
            </a:r>
          </a:p>
          <a:p>
            <a:pPr eaLnBrk="1" hangingPunct="1">
              <a:spcBef>
                <a:spcPct val="0"/>
              </a:spcBef>
            </a:pPr>
            <a:r>
              <a:rPr lang="en-GB" smtClean="0"/>
              <a:t>Flight price in exluding all kinds of extra’s: luggage, VIP treatment, seat etc.</a:t>
            </a:r>
          </a:p>
          <a:p>
            <a:pPr eaLnBrk="1" hangingPunct="1">
              <a:spcBef>
                <a:spcPct val="0"/>
              </a:spcBef>
              <a:buFontTx/>
              <a:buChar char="-"/>
            </a:pPr>
            <a:r>
              <a:rPr lang="en-GB" smtClean="0"/>
              <a:t>app. 20% of revenu from additional revenu streams such as in flight sales (f&amp;b), gambling  </a:t>
            </a:r>
          </a:p>
          <a:p>
            <a:pPr eaLnBrk="1" hangingPunct="1">
              <a:spcBef>
                <a:spcPct val="0"/>
              </a:spcBef>
              <a:buFontTx/>
              <a:buChar char="-"/>
            </a:pPr>
            <a:r>
              <a:rPr lang="en-GB" smtClean="0"/>
              <a:t>Key partner: Advertising media company (adds on boarding passes)</a:t>
            </a:r>
          </a:p>
          <a:p>
            <a:pPr eaLnBrk="1" hangingPunct="1">
              <a:spcBef>
                <a:spcPct val="0"/>
              </a:spcBef>
              <a:buFontTx/>
              <a:buChar char="-"/>
            </a:pPr>
            <a:r>
              <a:rPr lang="en-GB" smtClean="0"/>
              <a:t>Subsidairies from destinations</a:t>
            </a:r>
          </a:p>
          <a:p>
            <a:pPr eaLnBrk="1" hangingPunct="1">
              <a:spcBef>
                <a:spcPct val="0"/>
              </a:spcBef>
              <a:buFontTx/>
              <a:buChar char="-"/>
            </a:pPr>
            <a:endParaRPr lang="en-GB" smtClean="0"/>
          </a:p>
          <a:p>
            <a:pPr eaLnBrk="1" hangingPunct="1">
              <a:spcBef>
                <a:spcPct val="0"/>
              </a:spcBef>
              <a:buFontTx/>
              <a:buChar char="-"/>
            </a:pPr>
            <a:endParaRPr lang="en-GB" smtClean="0"/>
          </a:p>
          <a:p>
            <a:pPr eaLnBrk="1" hangingPunct="1">
              <a:spcBef>
                <a:spcPct val="0"/>
              </a:spcBef>
              <a:buFontTx/>
              <a:buChar char="-"/>
            </a:pPr>
            <a:r>
              <a:rPr lang="en-GB" smtClean="0"/>
              <a:t>Dit maakt in één klap duidelijk waarom Ryanair zo’n lage prijzen kan vragen voor hun vliegtickets. Het maakt voor Ryanair niet zo bijzonder veel uit hoeveel ze vragen voor hun vliegtickets, ze kunnen het zich zelfs permitteren om verlies te maken op de verkoop van tickets. Het gaat er om dat ze hun vliegtuigen vol krijgen, zodat ze geld krijgen van de lokale overheden en kleinere vliegvelden om passagiers daar naar te vervoeren. De overheden en vliegvelden zien het betalen van Ryanair als een middel om het toerisme in hun regio te stimuleren. Een uniek verdienmodel binnen de luchtvaart.</a:t>
            </a:r>
            <a:br>
              <a:rPr lang="en-GB" smtClean="0"/>
            </a:br>
            <a:r>
              <a:rPr lang="en-GB" smtClean="0"/>
              <a:t/>
            </a:r>
            <a:br>
              <a:rPr lang="en-GB" smtClean="0"/>
            </a:br>
            <a:r>
              <a:rPr lang="en-GB" smtClean="0"/>
              <a:t>Deze “aanvullende inkomsten” zijn vrijwel pure winst, en zijn goed voor meer dan 20% van de omzet van Ryanair. Concreet: van de 2.4 miljard Euro omzet, komt 500 miljoen Euro uit ‘aanvullende inkomsten’. De winstmarge op deze aanvullende inkomsten bepaalt voor 100% het bedrijfsresultaat. Ryanair bewijst dus dagelijks dat er geen geld te verdienen is met klanten vervoeren. Hun vervoer op zich is verliesgevend. Maar Ryanair bewijst ook dagelijks dat er met luchtvaart wel degelijk geld te verdienen is. Als je het creatief aanpakt. Met een duidelijk en simpel business model. http://zakelijk.infonu.nl/onderneming/88524-het-verdienmodel-van-ryanair.html</a:t>
            </a:r>
          </a:p>
          <a:p>
            <a:pPr eaLnBrk="1" hangingPunct="1">
              <a:spcBef>
                <a:spcPct val="0"/>
              </a:spcBef>
            </a:pPr>
            <a:endParaRPr lang="en-GB" smtClean="0"/>
          </a:p>
        </p:txBody>
      </p:sp>
      <p:sp>
        <p:nvSpPr>
          <p:cNvPr id="201731"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E3F3FF7-B225-4C4D-8AF9-EB66D97B23A6}" type="slidenum">
              <a:rPr lang="nl-NL">
                <a:cs typeface="Arial" charset="0"/>
              </a:rPr>
              <a:pPr fontAlgn="base">
                <a:spcBef>
                  <a:spcPct val="0"/>
                </a:spcBef>
                <a:spcAft>
                  <a:spcPct val="0"/>
                </a:spcAft>
                <a:defRPr/>
              </a:pPr>
              <a:t>127</a:t>
            </a:fld>
            <a:endParaRPr lang="nl-NL">
              <a:cs typeface="Arial" charset="0"/>
            </a:endParaRPr>
          </a:p>
        </p:txBody>
      </p:sp>
    </p:spTree>
    <p:extLst>
      <p:ext uri="{BB962C8B-B14F-4D97-AF65-F5344CB8AC3E}">
        <p14:creationId xmlns:p14="http://schemas.microsoft.com/office/powerpoint/2010/main" val="2643967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200706"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smtClean="0"/>
              <a:t>What it Is:</a:t>
            </a:r>
            <a:endParaRPr lang="en-US" smtClean="0"/>
          </a:p>
          <a:p>
            <a:pPr eaLnBrk="1" hangingPunct="1">
              <a:spcBef>
                <a:spcPct val="0"/>
              </a:spcBef>
            </a:pPr>
            <a:r>
              <a:rPr lang="en-US" smtClean="0"/>
              <a:t>Poolsidepreneurs is an exclusive, members only club that offers entrepreneurs access to private pools, lounges, and meeting rooms at hotels around the US, as a place to work. They are starting in Los Angeles but is still under development. http://poolsidepreneurs.com/</a:t>
            </a:r>
          </a:p>
          <a:p>
            <a:pPr eaLnBrk="1" hangingPunct="1">
              <a:spcBef>
                <a:spcPct val="0"/>
              </a:spcBef>
            </a:pPr>
            <a:r>
              <a:rPr lang="en-US" b="1" smtClean="0"/>
              <a:t>Why it is Cool:</a:t>
            </a:r>
            <a:endParaRPr lang="en-US" smtClean="0"/>
          </a:p>
          <a:p>
            <a:pPr eaLnBrk="1" hangingPunct="1">
              <a:spcBef>
                <a:spcPct val="0"/>
              </a:spcBef>
            </a:pPr>
            <a:r>
              <a:rPr lang="en-US" smtClean="0"/>
              <a:t>Pretty obvious, how awesome wouldn’t it be to just skip the office and head straight to the pool of a luxurious hotel instead.</a:t>
            </a:r>
          </a:p>
          <a:p>
            <a:pPr eaLnBrk="1" hangingPunct="1">
              <a:spcBef>
                <a:spcPct val="0"/>
              </a:spcBef>
            </a:pPr>
            <a:r>
              <a:rPr lang="en-US" b="1" smtClean="0"/>
              <a:t>Why it has Future Growth Potential:</a:t>
            </a:r>
            <a:endParaRPr lang="en-US" smtClean="0"/>
          </a:p>
          <a:p>
            <a:pPr eaLnBrk="1" hangingPunct="1">
              <a:spcBef>
                <a:spcPct val="0"/>
              </a:spcBef>
            </a:pPr>
            <a:r>
              <a:rPr lang="en-US" smtClean="0"/>
              <a:t>Los Angeles is most likely a good starting point for these guys and hopefully they’ll be able to expand nationwide and maybe even further.</a:t>
            </a:r>
          </a:p>
          <a:p>
            <a:pPr eaLnBrk="1" hangingPunct="1">
              <a:spcBef>
                <a:spcPct val="0"/>
              </a:spcBef>
            </a:pPr>
            <a:r>
              <a:rPr lang="en-US" smtClean="0"/>
              <a:t>It’s probably possible to do something similar in Shanghai, although I haven’t seen any advertisement about it.</a:t>
            </a:r>
            <a:br>
              <a:rPr lang="en-US" smtClean="0"/>
            </a:br>
            <a:r>
              <a:rPr lang="en-US" smtClean="0"/>
              <a:t>The hotels in Shanghai that offer pool access for non-residents are a few. They usually only do day-to-day access and</a:t>
            </a:r>
          </a:p>
          <a:p>
            <a:pPr eaLnBrk="1" hangingPunct="1">
              <a:spcBef>
                <a:spcPct val="0"/>
              </a:spcBef>
            </a:pPr>
            <a:r>
              <a:rPr lang="en-US" smtClean="0"/>
              <a:t>it’s quite expensive, depending on the hotel. This could work pretty well in Shanghai though</a:t>
            </a:r>
          </a:p>
          <a:p>
            <a:pPr eaLnBrk="1" hangingPunct="1">
              <a:spcBef>
                <a:spcPct val="0"/>
              </a:spcBef>
            </a:pPr>
            <a:endParaRPr lang="nl-NL" smtClean="0"/>
          </a:p>
        </p:txBody>
      </p:sp>
      <p:sp>
        <p:nvSpPr>
          <p:cNvPr id="219139"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104C3E-239B-46C2-AC38-91C81AA2087E}" type="slidenum">
              <a:rPr lang="nl-NL">
                <a:cs typeface="Arial" charset="0"/>
              </a:rPr>
              <a:pPr fontAlgn="base">
                <a:spcBef>
                  <a:spcPct val="0"/>
                </a:spcBef>
                <a:spcAft>
                  <a:spcPct val="0"/>
                </a:spcAft>
                <a:defRPr/>
              </a:pPr>
              <a:t>130</a:t>
            </a:fld>
            <a:endParaRPr lang="nl-NL">
              <a:cs typeface="Arial" charset="0"/>
            </a:endParaRPr>
          </a:p>
        </p:txBody>
      </p:sp>
    </p:spTree>
    <p:extLst>
      <p:ext uri="{BB962C8B-B14F-4D97-AF65-F5344CB8AC3E}">
        <p14:creationId xmlns:p14="http://schemas.microsoft.com/office/powerpoint/2010/main" val="981071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219138"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A family that had been staying in the Ritz-Carlton in Bali had brought specialized eggs and and milk for their son who had numerous food allergies.</a:t>
            </a:r>
          </a:p>
          <a:p>
            <a:pPr eaLnBrk="1" hangingPunct="1">
              <a:spcBef>
                <a:spcPct val="0"/>
              </a:spcBef>
            </a:pPr>
            <a:r>
              <a:rPr lang="en-GB" smtClean="0"/>
              <a:t>Upon arrival, they saw that the eggs had broken and the milk had soured! The Ritz-Carlton manager and dining staff searched the town but could not find the appropriate items. Luckily, the executive chef at this particular resort remembered a store in Singapore that sold them. </a:t>
            </a:r>
            <a:r>
              <a:rPr lang="en-GB" b="1" smtClean="0"/>
              <a:t>He contacted his mother-in-law, and asked that she buy the products and fly to Bali to deliver them, which she agreed to do.</a:t>
            </a:r>
            <a:r>
              <a:rPr lang="en-GB" smtClean="0"/>
              <a:t> The goal is to develop such a strong emotional engagement between the hotels' staff and their guests that a guest will not consider staying anywhere else, even if they have an option.</a:t>
            </a:r>
          </a:p>
        </p:txBody>
      </p:sp>
      <p:sp>
        <p:nvSpPr>
          <p:cNvPr id="239619"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5B61ACC-6E41-4BFA-AA5A-1EDA8D1A6867}" type="slidenum">
              <a:rPr lang="nl-NL">
                <a:cs typeface="Arial" charset="0"/>
              </a:rPr>
              <a:pPr fontAlgn="base">
                <a:spcBef>
                  <a:spcPct val="0"/>
                </a:spcBef>
                <a:spcAft>
                  <a:spcPct val="0"/>
                </a:spcAft>
                <a:defRPr/>
              </a:pPr>
              <a:t>132</a:t>
            </a:fld>
            <a:endParaRPr lang="nl-NL">
              <a:cs typeface="Arial" charset="0"/>
            </a:endParaRPr>
          </a:p>
        </p:txBody>
      </p:sp>
    </p:spTree>
    <p:extLst>
      <p:ext uri="{BB962C8B-B14F-4D97-AF65-F5344CB8AC3E}">
        <p14:creationId xmlns:p14="http://schemas.microsoft.com/office/powerpoint/2010/main" val="3023509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2"/>
          <p:cNvSpPr>
            <a:spLocks noGrp="1" noRot="1" noChangeAspect="1" noTextEdit="1"/>
          </p:cNvSpPr>
          <p:nvPr>
            <p:ph type="sldImg"/>
          </p:nvPr>
        </p:nvSpPr>
        <p:spPr bwMode="auto">
          <a:noFill/>
          <a:ln>
            <a:solidFill>
              <a:srgbClr val="000000"/>
            </a:solidFill>
            <a:miter lim="800000"/>
            <a:headEnd/>
            <a:tailEnd/>
          </a:ln>
        </p:spPr>
      </p:sp>
      <p:sp>
        <p:nvSpPr>
          <p:cNvPr id="221186" name="Rectangle 3"/>
          <p:cNvSpPr>
            <a:spLocks noGrp="1"/>
          </p:cNvSpPr>
          <p:nvPr>
            <p:ph type="body" idx="1"/>
          </p:nvPr>
        </p:nvSpPr>
        <p:spPr bwMode="auto">
          <a:noFill/>
        </p:spPr>
        <p:txBody>
          <a:bodyPr wrap="square" numCol="1" anchor="t" anchorCtr="0" compatLnSpc="1">
            <a:prstTxWarp prst="textNoShape">
              <a:avLst/>
            </a:prstTxWarp>
          </a:bodyPr>
          <a:lstStyle/>
          <a:p>
            <a:r>
              <a:rPr lang="en-GB" altLang="ja-JP" sz="1000" dirty="0"/>
              <a:t>Hotel chain Ritz-Carlton has a storied reputation for great customer service. Many companies mimic its training programs, and one often hears executives saying they want to be known as the "Ritz-Carlton" of their respective industry, be it a law firm, car dealership or plumbing supplier.</a:t>
            </a:r>
          </a:p>
          <a:p>
            <a:r>
              <a:rPr lang="en-GB" altLang="ja-JP" sz="1000" dirty="0"/>
              <a:t>Recently, my family and I experienced the Ritz-Carlton signature customer service in a way that will be talked about in our family and at my company for many years to come. My wife and two children spent a few days at the Ritz-Carlton on Amelia Island (Florida) while I was in California on business -- sadly unable to make the trip with them. Upon returning, we discovered that our son's beloved stuffed giraffe, named </a:t>
            </a:r>
            <a:r>
              <a:rPr lang="en-GB" altLang="ja-JP" sz="1000" dirty="0" err="1"/>
              <a:t>Joshie</a:t>
            </a:r>
            <a:r>
              <a:rPr lang="en-GB" altLang="ja-JP" sz="1000" dirty="0"/>
              <a:t>, had gone missing. As most parents know, children can become very attached to special blankets, teddy bears and the like. My son is extremely fond of his </a:t>
            </a:r>
            <a:r>
              <a:rPr lang="en-GB" altLang="ja-JP" sz="1000" dirty="0" err="1"/>
              <a:t>Joshie</a:t>
            </a:r>
            <a:r>
              <a:rPr lang="en-GB" altLang="ja-JP" sz="1000" dirty="0"/>
              <a:t>, and was absolutely distraught when faced with the idea of going to sleep without his </a:t>
            </a:r>
            <a:r>
              <a:rPr lang="en-GB" altLang="ja-JP" sz="1000" dirty="0" err="1"/>
              <a:t>favorite</a:t>
            </a:r>
            <a:r>
              <a:rPr lang="en-GB" altLang="ja-JP" sz="1000" dirty="0"/>
              <a:t> pal. While trying to put him to bed the first night home, I decided to tell a little white lie. </a:t>
            </a:r>
          </a:p>
          <a:p>
            <a:r>
              <a:rPr lang="en-GB" altLang="ja-JP" sz="1000" dirty="0"/>
              <a:t>"</a:t>
            </a:r>
            <a:r>
              <a:rPr lang="en-GB" altLang="ja-JP" sz="1000" dirty="0" err="1"/>
              <a:t>Joshie</a:t>
            </a:r>
            <a:r>
              <a:rPr lang="en-GB" altLang="ja-JP" sz="1000" dirty="0"/>
              <a:t> is fine," I said. "He's just taking an extra long vacation at the resort." My son seemed to buy it, and was finally able to fall asleep, </a:t>
            </a:r>
            <a:r>
              <a:rPr lang="en-GB" altLang="ja-JP" sz="1000" dirty="0" err="1"/>
              <a:t>Joshie</a:t>
            </a:r>
            <a:r>
              <a:rPr lang="en-GB" altLang="ja-JP" sz="1000" dirty="0"/>
              <a:t>-less for the first time in a long while. </a:t>
            </a:r>
          </a:p>
          <a:p>
            <a:r>
              <a:rPr lang="en-GB" altLang="ja-JP" sz="1000" dirty="0"/>
              <a:t>That very night, the Ritz-Carlton called to tell us they had </a:t>
            </a:r>
            <a:r>
              <a:rPr lang="en-GB" altLang="ja-JP" sz="1000" dirty="0" err="1"/>
              <a:t>Joshie</a:t>
            </a:r>
            <a:r>
              <a:rPr lang="en-GB" altLang="ja-JP" sz="1000" dirty="0"/>
              <a:t>. Thankfully, he had been found, no worse for wear, in the laundry and was handed over to the hotel's Loss Prevention Team. I came clean to the staff about the story I told my son and asked if they would mind taking a picture of </a:t>
            </a:r>
            <a:r>
              <a:rPr lang="en-GB" altLang="ja-JP" sz="1000" dirty="0" err="1"/>
              <a:t>Joshie</a:t>
            </a:r>
            <a:r>
              <a:rPr lang="en-GB" altLang="ja-JP" sz="1000" dirty="0"/>
              <a:t> on a lounge chair by the pool to substantiate my fabricated story. The Loss Prevention Team said they'd do it, and I hung up the phone very relieved. </a:t>
            </a:r>
          </a:p>
          <a:p>
            <a:r>
              <a:rPr lang="en-GB" altLang="ja-JP" sz="1000" dirty="0"/>
              <a:t>A couple days went by, and we received a package from the hotel. It was my son's </a:t>
            </a:r>
            <a:r>
              <a:rPr lang="en-GB" altLang="ja-JP" sz="1000" dirty="0" err="1"/>
              <a:t>Joshie</a:t>
            </a:r>
            <a:r>
              <a:rPr lang="en-GB" altLang="ja-JP" sz="1000" dirty="0"/>
              <a:t>, along with some Ritz-Carlton-branded "goodies" (a </a:t>
            </a:r>
            <a:r>
              <a:rPr lang="en-GB" altLang="ja-JP" sz="1000" dirty="0" err="1"/>
              <a:t>frisbee</a:t>
            </a:r>
            <a:r>
              <a:rPr lang="en-GB" altLang="ja-JP" sz="1000" dirty="0"/>
              <a:t>, football, etc.). Also included in the package was a binder that meticulously documented his extended stay at the Ritz. </a:t>
            </a:r>
            <a:endParaRPr lang="en-GB" sz="1000" dirty="0"/>
          </a:p>
        </p:txBody>
      </p:sp>
    </p:spTree>
    <p:extLst>
      <p:ext uri="{BB962C8B-B14F-4D97-AF65-F5344CB8AC3E}">
        <p14:creationId xmlns:p14="http://schemas.microsoft.com/office/powerpoint/2010/main" val="1833504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latin typeface="Effra" charset="0"/>
              </a:rPr>
              <a:t>The Velopresso: a mobile and sustainable Espresso Bar</a:t>
            </a:r>
          </a:p>
          <a:p>
            <a:r>
              <a:rPr lang="da-DK" altLang="en-US" smtClean="0">
                <a:latin typeface="Effra" charset="0"/>
              </a:rPr>
              <a:t>Marielle AH CHINE</a:t>
            </a:r>
            <a:endParaRPr lang="en-US" altLang="en-US" smtClean="0">
              <a:latin typeface="Effra" charset="0"/>
            </a:endParaRPr>
          </a:p>
        </p:txBody>
      </p:sp>
    </p:spTree>
    <p:extLst>
      <p:ext uri="{BB962C8B-B14F-4D97-AF65-F5344CB8AC3E}">
        <p14:creationId xmlns:p14="http://schemas.microsoft.com/office/powerpoint/2010/main" val="3400928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noTextEdit="1"/>
          </p:cNvSpPr>
          <p:nvPr>
            <p:ph type="sldImg"/>
          </p:nvPr>
        </p:nvSpPr>
        <p:spPr bwMode="auto">
          <a:noFill/>
          <a:ln>
            <a:solidFill>
              <a:srgbClr val="000000"/>
            </a:solidFill>
            <a:miter lim="800000"/>
            <a:headEnd/>
            <a:tailEnd/>
          </a:ln>
        </p:spPr>
      </p:sp>
      <p:sp>
        <p:nvSpPr>
          <p:cNvPr id="2611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b="1" smtClean="0"/>
              <a:t>Fish tank Sink </a:t>
            </a:r>
            <a:r>
              <a:rPr lang="fr-FR" altLang="en-US" smtClean="0">
                <a:hlinkClick r:id="rId3" tooltip="Posts by Margaux Suplisson"/>
              </a:rPr>
              <a:t>Margaux Suplisson</a:t>
            </a:r>
            <a:r>
              <a:rPr lang="fr-FR" altLang="en-US" smtClean="0"/>
              <a:t> </a:t>
            </a:r>
          </a:p>
          <a:p>
            <a:pPr eaLnBrk="1" hangingPunct="1">
              <a:spcBef>
                <a:spcPct val="0"/>
              </a:spcBef>
            </a:pPr>
            <a:r>
              <a:rPr lang="en-GB" altLang="en-US" smtClean="0"/>
              <a:t>The cutting-edge modern sink isn’t content to just deliver hot and cold running water. Take the </a:t>
            </a:r>
            <a:r>
              <a:rPr lang="en-GB" altLang="en-US" b="1" smtClean="0"/>
              <a:t>Moody Aquarium Sink</a:t>
            </a:r>
            <a:r>
              <a:rPr lang="en-GB" altLang="en-US" smtClean="0"/>
              <a:t> from Italbrass. It’s all the rewarding work of a fully-functional fishtank, coupled with the decidely odd sensation of washing your hands in it. The soap dishes on either side of the watertight main basin conceal entrances into the tank, allowing feeding and maintenance, and the whole structure is mounted on an integrated chrome finish brass stand. What do the fish make of it all?</a:t>
            </a:r>
            <a:endParaRPr lang="en-US" altLang="en-US" smtClean="0"/>
          </a:p>
        </p:txBody>
      </p:sp>
    </p:spTree>
    <p:extLst>
      <p:ext uri="{BB962C8B-B14F-4D97-AF65-F5344CB8AC3E}">
        <p14:creationId xmlns:p14="http://schemas.microsoft.com/office/powerpoint/2010/main" val="3737116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350211"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87747" name="Tijdelijke aanduiding voor dianummer 3"/>
          <p:cNvSpPr txBox="1">
            <a:spLocks noGrp="1"/>
          </p:cNvSpPr>
          <p:nvPr/>
        </p:nvSpPr>
        <p:spPr bwMode="auto">
          <a:xfrm>
            <a:off x="3970938" y="8829967"/>
            <a:ext cx="3037840" cy="464820"/>
          </a:xfrm>
          <a:prstGeom prst="rect">
            <a:avLst/>
          </a:prstGeom>
          <a:noFill/>
          <a:ln>
            <a:miter lim="800000"/>
            <a:headEnd/>
            <a:tailEnd/>
          </a:ln>
        </p:spPr>
        <p:txBody>
          <a:bodyPr lIns="93177" tIns="46589" rIns="93177" bIns="46589" anchor="b"/>
          <a:lstStyle/>
          <a:p>
            <a:pPr algn="r">
              <a:defRPr/>
            </a:pPr>
            <a:fld id="{1777EB87-02C2-45D2-9D52-5DCC3BEC07B0}" type="slidenum">
              <a:rPr lang="nl-NL" sz="1200"/>
              <a:pPr algn="r">
                <a:defRPr/>
              </a:pPr>
              <a:t>147</a:t>
            </a:fld>
            <a:endParaRPr lang="nl-NL" sz="1200"/>
          </a:p>
        </p:txBody>
      </p:sp>
    </p:spTree>
    <p:extLst>
      <p:ext uri="{BB962C8B-B14F-4D97-AF65-F5344CB8AC3E}">
        <p14:creationId xmlns:p14="http://schemas.microsoft.com/office/powerpoint/2010/main" val="842414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57066" indent="-291179">
              <a:defRPr>
                <a:solidFill>
                  <a:schemeClr val="tx1"/>
                </a:solidFill>
                <a:latin typeface="Arial" panose="020B0604020202020204" pitchFamily="34" charset="0"/>
                <a:ea typeface="ＭＳ Ｐゴシック" panose="020B0600070205080204" pitchFamily="34" charset="-128"/>
              </a:defRPr>
            </a:lvl2pPr>
            <a:lvl3pPr marL="1164717" indent="-232943">
              <a:defRPr>
                <a:solidFill>
                  <a:schemeClr val="tx1"/>
                </a:solidFill>
                <a:latin typeface="Arial" panose="020B0604020202020204" pitchFamily="34" charset="0"/>
                <a:ea typeface="ＭＳ Ｐゴシック" panose="020B0600070205080204" pitchFamily="34" charset="-128"/>
              </a:defRPr>
            </a:lvl3pPr>
            <a:lvl4pPr marL="1630604" indent="-232943">
              <a:defRPr>
                <a:solidFill>
                  <a:schemeClr val="tx1"/>
                </a:solidFill>
                <a:latin typeface="Arial" panose="020B0604020202020204" pitchFamily="34" charset="0"/>
                <a:ea typeface="ＭＳ Ｐゴシック" panose="020B0600070205080204" pitchFamily="34" charset="-128"/>
              </a:defRPr>
            </a:lvl4pPr>
            <a:lvl5pPr marL="2096491" indent="-232943">
              <a:defRPr>
                <a:solidFill>
                  <a:schemeClr val="tx1"/>
                </a:solidFill>
                <a:latin typeface="Arial" panose="020B0604020202020204" pitchFamily="34" charset="0"/>
                <a:ea typeface="ＭＳ Ｐゴシック"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28C8462-49C0-473F-86C8-8A0135298320}" type="slidenum">
              <a:rPr lang="nl-NL" smtClean="0">
                <a:latin typeface="Calibri" panose="020F0502020204030204" pitchFamily="34" charset="0"/>
              </a:rPr>
              <a:pPr/>
              <a:t>27</a:t>
            </a:fld>
            <a:endParaRPr lang="nl-NL" smtClean="0">
              <a:latin typeface="Calibri" panose="020F0502020204030204" pitchFamily="34" charset="0"/>
            </a:endParaRPr>
          </a:p>
        </p:txBody>
      </p:sp>
    </p:spTree>
    <p:extLst>
      <p:ext uri="{BB962C8B-B14F-4D97-AF65-F5344CB8AC3E}">
        <p14:creationId xmlns:p14="http://schemas.microsoft.com/office/powerpoint/2010/main" val="37968704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167938"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nl-NL" smtClean="0"/>
              <a:t>Often starting with a taxi driver and of course all encounters with shop personel, </a:t>
            </a:r>
          </a:p>
        </p:txBody>
      </p:sp>
      <p:sp>
        <p:nvSpPr>
          <p:cNvPr id="179203"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ED3305E-CC98-4366-AC30-73F842DC232D}" type="slidenum">
              <a:rPr lang="nl-NL">
                <a:cs typeface="Arial" charset="0"/>
              </a:rPr>
              <a:pPr fontAlgn="base">
                <a:spcBef>
                  <a:spcPct val="0"/>
                </a:spcBef>
                <a:spcAft>
                  <a:spcPct val="0"/>
                </a:spcAft>
                <a:defRPr/>
              </a:pPr>
              <a:t>149</a:t>
            </a:fld>
            <a:endParaRPr lang="nl-NL">
              <a:cs typeface="Arial" charset="0"/>
            </a:endParaRPr>
          </a:p>
        </p:txBody>
      </p:sp>
    </p:spTree>
    <p:extLst>
      <p:ext uri="{BB962C8B-B14F-4D97-AF65-F5344CB8AC3E}">
        <p14:creationId xmlns:p14="http://schemas.microsoft.com/office/powerpoint/2010/main" val="4010621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Rot="1" noChangeAspect="1" noTextEdit="1"/>
          </p:cNvSpPr>
          <p:nvPr>
            <p:ph type="sldImg"/>
          </p:nvPr>
        </p:nvSpPr>
        <p:spPr bwMode="auto">
          <a:noFill/>
          <a:ln>
            <a:solidFill>
              <a:srgbClr val="000000"/>
            </a:solidFill>
            <a:miter lim="800000"/>
            <a:headEnd/>
            <a:tailEnd/>
          </a:ln>
        </p:spPr>
      </p:sp>
      <p:sp>
        <p:nvSpPr>
          <p:cNvPr id="333827" name="Rectangle 3"/>
          <p:cNvSpPr>
            <a:spLocks noGrp="1"/>
          </p:cNvSpPr>
          <p:nvPr>
            <p:ph type="body" idx="1"/>
          </p:nvPr>
        </p:nvSpPr>
        <p:spPr bwMode="auto">
          <a:noFill/>
        </p:spPr>
        <p:txBody>
          <a:bodyPr wrap="square" numCol="1" anchor="t" anchorCtr="0" compatLnSpc="1">
            <a:prstTxWarp prst="textNoShape">
              <a:avLst/>
            </a:prstTxWarp>
          </a:bodyPr>
          <a:lstStyle/>
          <a:p>
            <a:r>
              <a:rPr lang="en-GB" smtClean="0"/>
              <a:t>Amsterdam Bike Taxi offers unique and unforgettable rickshaw tours through the center of Amsterdam. They provide clean and comfortable transportation from A to B, sightseeing and group tours. The drivers know Amsterdam inside out and serve as your personal guide. They will take you on a magical journey where no one else will take you! </a:t>
            </a:r>
          </a:p>
        </p:txBody>
      </p:sp>
    </p:spTree>
    <p:extLst>
      <p:ext uri="{BB962C8B-B14F-4D97-AF65-F5344CB8AC3E}">
        <p14:creationId xmlns:p14="http://schemas.microsoft.com/office/powerpoint/2010/main" val="1412175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124930"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Wow’s / cool city experiences could also come from special services.</a:t>
            </a:r>
          </a:p>
          <a:p>
            <a:pPr eaLnBrk="1" hangingPunct="1">
              <a:spcBef>
                <a:spcPct val="0"/>
              </a:spcBef>
            </a:pPr>
            <a:r>
              <a:rPr lang="en-GB" smtClean="0"/>
              <a:t>Parisian bikes, offering opportunities to explore the city from a totally different viewpoint</a:t>
            </a:r>
          </a:p>
        </p:txBody>
      </p:sp>
      <p:sp>
        <p:nvSpPr>
          <p:cNvPr id="148483"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8237AB-03C9-4F51-858B-1F1E7D02421F}" type="slidenum">
              <a:rPr lang="nl-NL">
                <a:cs typeface="Arial" charset="0"/>
              </a:rPr>
              <a:pPr fontAlgn="base">
                <a:spcBef>
                  <a:spcPct val="0"/>
                </a:spcBef>
                <a:spcAft>
                  <a:spcPct val="0"/>
                </a:spcAft>
                <a:defRPr/>
              </a:pPr>
              <a:t>152</a:t>
            </a:fld>
            <a:endParaRPr lang="nl-NL">
              <a:cs typeface="Arial" charset="0"/>
            </a:endParaRPr>
          </a:p>
        </p:txBody>
      </p:sp>
    </p:spTree>
    <p:extLst>
      <p:ext uri="{BB962C8B-B14F-4D97-AF65-F5344CB8AC3E}">
        <p14:creationId xmlns:p14="http://schemas.microsoft.com/office/powerpoint/2010/main" val="1400413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157698"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nl-NL" smtClean="0"/>
              <a:t>But there are often special / hidden places that make the difference – search voor these ones as well</a:t>
            </a:r>
          </a:p>
          <a:p>
            <a:pPr eaLnBrk="1" hangingPunct="1">
              <a:spcBef>
                <a:spcPct val="0"/>
              </a:spcBef>
            </a:pPr>
            <a:r>
              <a:rPr lang="nl-NL" smtClean="0"/>
              <a:t>As a Hague initiative does, sharing special places with the community</a:t>
            </a:r>
          </a:p>
        </p:txBody>
      </p:sp>
      <p:sp>
        <p:nvSpPr>
          <p:cNvPr id="138243"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6A71DED-F216-4936-933D-FB641547BA84}" type="slidenum">
              <a:rPr lang="nl-NL">
                <a:cs typeface="Arial" charset="0"/>
              </a:rPr>
              <a:pPr fontAlgn="base">
                <a:spcBef>
                  <a:spcPct val="0"/>
                </a:spcBef>
                <a:spcAft>
                  <a:spcPct val="0"/>
                </a:spcAft>
                <a:defRPr/>
              </a:pPr>
              <a:t>153</a:t>
            </a:fld>
            <a:endParaRPr lang="nl-NL">
              <a:cs typeface="Arial" charset="0"/>
            </a:endParaRPr>
          </a:p>
        </p:txBody>
      </p:sp>
    </p:spTree>
    <p:extLst>
      <p:ext uri="{BB962C8B-B14F-4D97-AF65-F5344CB8AC3E}">
        <p14:creationId xmlns:p14="http://schemas.microsoft.com/office/powerpoint/2010/main" val="3634449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465887">
              <a:defRPr/>
            </a:pPr>
            <a:r>
              <a:rPr lang="en-US" dirty="0" smtClean="0">
                <a:latin typeface="Effra" charset="0"/>
              </a:rPr>
              <a:t>Jack Ma: </a:t>
            </a:r>
            <a:r>
              <a:rPr lang="en-US" dirty="0" err="1" smtClean="0">
                <a:latin typeface="Effra" charset="0"/>
              </a:rPr>
              <a:t>Alibaba’s</a:t>
            </a:r>
            <a:r>
              <a:rPr lang="en-US" dirty="0" smtClean="0">
                <a:latin typeface="Effra" charset="0"/>
              </a:rPr>
              <a:t> various e-commerce sites account for 60 per cent of parcels delivered in China; just two of its portals handled more sales globally in 2012 than eBay and Amazon combined. Half of all online payments in China go through its online payment processor.</a:t>
            </a:r>
          </a:p>
          <a:p>
            <a:endParaRPr lang="nl-NL" dirty="0"/>
          </a:p>
        </p:txBody>
      </p:sp>
      <p:sp>
        <p:nvSpPr>
          <p:cNvPr id="4" name="Tijdelijke aanduiding voor dianummer 3"/>
          <p:cNvSpPr>
            <a:spLocks noGrp="1"/>
          </p:cNvSpPr>
          <p:nvPr>
            <p:ph type="sldNum" sz="quarter" idx="10"/>
          </p:nvPr>
        </p:nvSpPr>
        <p:spPr/>
        <p:txBody>
          <a:bodyPr/>
          <a:lstStyle/>
          <a:p>
            <a:fld id="{E3760B4B-9DB6-254C-802D-535E02FDC5C0}" type="slidenum">
              <a:rPr lang="nl-NL" smtClean="0"/>
              <a:pPr/>
              <a:t>30</a:t>
            </a:fld>
            <a:endParaRPr lang="nl-NL"/>
          </a:p>
        </p:txBody>
      </p:sp>
    </p:spTree>
    <p:extLst>
      <p:ext uri="{BB962C8B-B14F-4D97-AF65-F5344CB8AC3E}">
        <p14:creationId xmlns:p14="http://schemas.microsoft.com/office/powerpoint/2010/main" val="3906201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jdelijke aanduiding voor dia-afbeelding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China</a:t>
            </a:r>
            <a:r>
              <a:rPr lang="en-US" altLang="nl-NL" smtClean="0"/>
              <a:t>’</a:t>
            </a:r>
            <a:r>
              <a:rPr lang="en-US" smtClean="0"/>
              <a:t>s astronauts sit in 3D-printed seats shaped to fit their bodies. Officials regard 3D printing as a way to upgrade China</a:t>
            </a:r>
            <a:r>
              <a:rPr lang="en-US" altLang="nl-NL" smtClean="0"/>
              <a:t>’</a:t>
            </a:r>
            <a:r>
              <a:rPr lang="en-US" smtClean="0"/>
              <a:t>s manufacturing base as rising labour costs erode its advantage.</a:t>
            </a:r>
          </a:p>
          <a:p>
            <a:endParaRPr lang="nl-NL" smtClean="0"/>
          </a:p>
          <a:p>
            <a:r>
              <a:rPr lang="en-US" i="1" smtClean="0"/>
              <a:t>- The economist – From dental braces to astronauts</a:t>
            </a:r>
            <a:r>
              <a:rPr lang="en-US" altLang="nl-NL" i="1" smtClean="0"/>
              <a:t>’</a:t>
            </a:r>
            <a:r>
              <a:rPr lang="en-US" i="1" smtClean="0"/>
              <a:t> seats – 7</a:t>
            </a:r>
            <a:r>
              <a:rPr lang="en-US" i="1" baseline="30000" smtClean="0"/>
              <a:t>th</a:t>
            </a:r>
            <a:r>
              <a:rPr lang="en-US" i="1" smtClean="0"/>
              <a:t> September 2013</a:t>
            </a:r>
            <a:endParaRPr lang="nl-NL" smtClean="0"/>
          </a:p>
          <a:p>
            <a:endParaRPr lang="nl-NL" smtClean="0"/>
          </a:p>
        </p:txBody>
      </p:sp>
      <p:sp>
        <p:nvSpPr>
          <p:cNvPr id="16387"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57066" indent="-291179" eaLnBrk="0" hangingPunct="0">
              <a:defRPr sz="2400">
                <a:solidFill>
                  <a:schemeClr val="tx1"/>
                </a:solidFill>
                <a:latin typeface="Arial" panose="020B0604020202020204" pitchFamily="34" charset="0"/>
                <a:ea typeface="MS PGothic" panose="020B0600070205080204" pitchFamily="34" charset="-128"/>
              </a:defRPr>
            </a:lvl2pPr>
            <a:lvl3pPr marL="1164717" indent="-232943" eaLnBrk="0" hangingPunct="0">
              <a:defRPr sz="2400">
                <a:solidFill>
                  <a:schemeClr val="tx1"/>
                </a:solidFill>
                <a:latin typeface="Arial" panose="020B0604020202020204" pitchFamily="34" charset="0"/>
                <a:ea typeface="MS PGothic" panose="020B0600070205080204" pitchFamily="34" charset="-128"/>
              </a:defRPr>
            </a:lvl3pPr>
            <a:lvl4pPr marL="1630604" indent="-232943" eaLnBrk="0" hangingPunct="0">
              <a:defRPr sz="2400">
                <a:solidFill>
                  <a:schemeClr val="tx1"/>
                </a:solidFill>
                <a:latin typeface="Arial" panose="020B0604020202020204" pitchFamily="34" charset="0"/>
                <a:ea typeface="MS PGothic" panose="020B0600070205080204" pitchFamily="34" charset="-128"/>
              </a:defRPr>
            </a:lvl4pPr>
            <a:lvl5pPr marL="2096491" indent="-232943" eaLnBrk="0" hangingPunct="0">
              <a:defRPr sz="2400">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B0A3F6C-A4DF-441A-A180-B735D7D69551}" type="slidenum">
              <a:rPr lang="nl-NL" sz="1200">
                <a:latin typeface="Calibri" panose="020F0502020204030204" pitchFamily="34" charset="0"/>
              </a:rPr>
              <a:pPr eaLnBrk="1" hangingPunct="1"/>
              <a:t>43</a:t>
            </a:fld>
            <a:endParaRPr lang="nl-NL" sz="1200">
              <a:latin typeface="Calibri" panose="020F0502020204030204" pitchFamily="34" charset="0"/>
            </a:endParaRPr>
          </a:p>
        </p:txBody>
      </p:sp>
    </p:spTree>
    <p:extLst>
      <p:ext uri="{BB962C8B-B14F-4D97-AF65-F5344CB8AC3E}">
        <p14:creationId xmlns:p14="http://schemas.microsoft.com/office/powerpoint/2010/main" val="188966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jdelijke aanduiding voor dia-afbeelding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China</a:t>
            </a:r>
            <a:r>
              <a:rPr lang="en-US" altLang="nl-NL" smtClean="0"/>
              <a:t>’</a:t>
            </a:r>
            <a:r>
              <a:rPr lang="en-US" smtClean="0"/>
              <a:t>s astronauts sit in 3D-printed seats shaped to fit their bodies. Officials regard 3D printing as a way to upgrade China</a:t>
            </a:r>
            <a:r>
              <a:rPr lang="en-US" altLang="nl-NL" smtClean="0"/>
              <a:t>’</a:t>
            </a:r>
            <a:r>
              <a:rPr lang="en-US" smtClean="0"/>
              <a:t>s manufacturing base as rising labour costs erode its advantage.</a:t>
            </a:r>
          </a:p>
          <a:p>
            <a:endParaRPr lang="nl-NL" smtClean="0"/>
          </a:p>
          <a:p>
            <a:r>
              <a:rPr lang="en-US" i="1" smtClean="0"/>
              <a:t>- The economist – From dental braces to astronauts</a:t>
            </a:r>
            <a:r>
              <a:rPr lang="en-US" altLang="nl-NL" i="1" smtClean="0"/>
              <a:t>’</a:t>
            </a:r>
            <a:r>
              <a:rPr lang="en-US" i="1" smtClean="0"/>
              <a:t> seats – 7</a:t>
            </a:r>
            <a:r>
              <a:rPr lang="en-US" i="1" baseline="30000" smtClean="0"/>
              <a:t>th</a:t>
            </a:r>
            <a:r>
              <a:rPr lang="en-US" i="1" smtClean="0"/>
              <a:t> September 2013</a:t>
            </a:r>
            <a:endParaRPr lang="nl-NL" smtClean="0"/>
          </a:p>
          <a:p>
            <a:endParaRPr lang="nl-NL" smtClean="0"/>
          </a:p>
        </p:txBody>
      </p:sp>
      <p:sp>
        <p:nvSpPr>
          <p:cNvPr id="18435"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57066" indent="-291179" eaLnBrk="0" hangingPunct="0">
              <a:defRPr sz="2400">
                <a:solidFill>
                  <a:schemeClr val="tx1"/>
                </a:solidFill>
                <a:latin typeface="Arial" panose="020B0604020202020204" pitchFamily="34" charset="0"/>
                <a:ea typeface="MS PGothic" panose="020B0600070205080204" pitchFamily="34" charset="-128"/>
              </a:defRPr>
            </a:lvl2pPr>
            <a:lvl3pPr marL="1164717" indent="-232943" eaLnBrk="0" hangingPunct="0">
              <a:defRPr sz="2400">
                <a:solidFill>
                  <a:schemeClr val="tx1"/>
                </a:solidFill>
                <a:latin typeface="Arial" panose="020B0604020202020204" pitchFamily="34" charset="0"/>
                <a:ea typeface="MS PGothic" panose="020B0600070205080204" pitchFamily="34" charset="-128"/>
              </a:defRPr>
            </a:lvl3pPr>
            <a:lvl4pPr marL="1630604" indent="-232943" eaLnBrk="0" hangingPunct="0">
              <a:defRPr sz="2400">
                <a:solidFill>
                  <a:schemeClr val="tx1"/>
                </a:solidFill>
                <a:latin typeface="Arial" panose="020B0604020202020204" pitchFamily="34" charset="0"/>
                <a:ea typeface="MS PGothic" panose="020B0600070205080204" pitchFamily="34" charset="-128"/>
              </a:defRPr>
            </a:lvl4pPr>
            <a:lvl5pPr marL="2096491" indent="-232943" eaLnBrk="0" hangingPunct="0">
              <a:defRPr sz="2400">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F0782A6D-93C2-4C4D-A684-7FF844CBE7AE}" type="slidenum">
              <a:rPr lang="nl-NL" sz="1200">
                <a:latin typeface="Calibri" panose="020F0502020204030204" pitchFamily="34" charset="0"/>
              </a:rPr>
              <a:pPr eaLnBrk="1" hangingPunct="1"/>
              <a:t>44</a:t>
            </a:fld>
            <a:endParaRPr lang="nl-NL" sz="1200">
              <a:latin typeface="Calibri" panose="020F0502020204030204" pitchFamily="34" charset="0"/>
            </a:endParaRPr>
          </a:p>
        </p:txBody>
      </p:sp>
    </p:spTree>
    <p:extLst>
      <p:ext uri="{BB962C8B-B14F-4D97-AF65-F5344CB8AC3E}">
        <p14:creationId xmlns:p14="http://schemas.microsoft.com/office/powerpoint/2010/main" val="4139735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465887">
              <a:defRPr/>
            </a:pPr>
            <a:r>
              <a:rPr lang="nl-NL" dirty="0" smtClean="0">
                <a:latin typeface="Effra" charset="0"/>
              </a:rPr>
              <a:t>Wat hebben die voorbeelden met elkaar te maken?</a:t>
            </a:r>
          </a:p>
          <a:p>
            <a:endParaRPr lang="nl-NL" dirty="0"/>
          </a:p>
        </p:txBody>
      </p:sp>
      <p:sp>
        <p:nvSpPr>
          <p:cNvPr id="4" name="Tijdelijke aanduiding voor dianummer 3"/>
          <p:cNvSpPr>
            <a:spLocks noGrp="1"/>
          </p:cNvSpPr>
          <p:nvPr>
            <p:ph type="sldNum" sz="quarter" idx="10"/>
          </p:nvPr>
        </p:nvSpPr>
        <p:spPr/>
        <p:txBody>
          <a:bodyPr/>
          <a:lstStyle/>
          <a:p>
            <a:fld id="{E3760B4B-9DB6-254C-802D-535E02FDC5C0}" type="slidenum">
              <a:rPr lang="nl-NL" smtClean="0"/>
              <a:pPr/>
              <a:t>94</a:t>
            </a:fld>
            <a:endParaRPr lang="nl-NL"/>
          </a:p>
        </p:txBody>
      </p:sp>
    </p:spTree>
    <p:extLst>
      <p:ext uri="{BB962C8B-B14F-4D97-AF65-F5344CB8AC3E}">
        <p14:creationId xmlns:p14="http://schemas.microsoft.com/office/powerpoint/2010/main" val="863677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nl-NL" dirty="0" smtClean="0">
                <a:ea typeface="+mn-ea"/>
                <a:cs typeface="+mn-cs"/>
              </a:rPr>
              <a:t>Plus </a:t>
            </a:r>
            <a:r>
              <a:rPr lang="nl-NL" dirty="0" err="1" smtClean="0">
                <a:ea typeface="+mn-ea"/>
                <a:cs typeface="+mn-cs"/>
              </a:rPr>
              <a:t>size</a:t>
            </a:r>
            <a:r>
              <a:rPr lang="nl-NL" dirty="0" smtClean="0">
                <a:ea typeface="+mn-ea"/>
                <a:cs typeface="+mn-cs"/>
              </a:rPr>
              <a:t> fashion Weekend</a:t>
            </a:r>
            <a:endParaRPr lang="nl-NL" dirty="0"/>
          </a:p>
        </p:txBody>
      </p:sp>
      <p:sp>
        <p:nvSpPr>
          <p:cNvPr id="169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0007" indent="-296033">
              <a:defRPr>
                <a:solidFill>
                  <a:schemeClr val="tx1"/>
                </a:solidFill>
                <a:latin typeface="Calibri" panose="020F0502020204030204" pitchFamily="34" charset="0"/>
                <a:ea typeface="MS PGothic" panose="020B0600070205080204" pitchFamily="34" charset="-128"/>
              </a:defRPr>
            </a:lvl2pPr>
            <a:lvl3pPr marL="1185747" indent="-236179">
              <a:defRPr>
                <a:solidFill>
                  <a:schemeClr val="tx1"/>
                </a:solidFill>
                <a:latin typeface="Calibri" panose="020F0502020204030204" pitchFamily="34" charset="0"/>
                <a:ea typeface="MS PGothic" panose="020B0600070205080204" pitchFamily="34" charset="-128"/>
              </a:defRPr>
            </a:lvl3pPr>
            <a:lvl4pPr marL="1661340" indent="-236179">
              <a:defRPr>
                <a:solidFill>
                  <a:schemeClr val="tx1"/>
                </a:solidFill>
                <a:latin typeface="Calibri" panose="020F0502020204030204" pitchFamily="34" charset="0"/>
                <a:ea typeface="MS PGothic" panose="020B0600070205080204" pitchFamily="34" charset="-128"/>
              </a:defRPr>
            </a:lvl4pPr>
            <a:lvl5pPr marL="2135315" indent="-236179">
              <a:defRPr>
                <a:solidFill>
                  <a:schemeClr val="tx1"/>
                </a:solidFill>
                <a:latin typeface="Calibri" panose="020F0502020204030204" pitchFamily="34" charset="0"/>
                <a:ea typeface="MS PGothic" panose="020B0600070205080204" pitchFamily="34" charset="-128"/>
              </a:defRPr>
            </a:lvl5pPr>
            <a:lvl6pPr marL="2601201" indent="-23617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67088" indent="-23617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32975" indent="-23617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98862" indent="-23617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E4FB261F-F68B-4B63-A306-ECA2117C2ABB}" type="slidenum">
              <a:rPr lang="nl-NL" altLang="en-US" smtClean="0"/>
              <a:pPr/>
              <a:t>114</a:t>
            </a:fld>
            <a:endParaRPr lang="nl-NL" altLang="en-US" smtClean="0"/>
          </a:p>
        </p:txBody>
      </p:sp>
    </p:spTree>
    <p:extLst>
      <p:ext uri="{BB962C8B-B14F-4D97-AF65-F5344CB8AC3E}">
        <p14:creationId xmlns:p14="http://schemas.microsoft.com/office/powerpoint/2010/main" val="2274107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nl-NL" dirty="0" smtClean="0">
                <a:ea typeface="+mn-ea"/>
                <a:cs typeface="+mn-cs"/>
              </a:rPr>
              <a:t>Plus </a:t>
            </a:r>
            <a:r>
              <a:rPr lang="nl-NL" dirty="0" err="1" smtClean="0">
                <a:ea typeface="+mn-ea"/>
                <a:cs typeface="+mn-cs"/>
              </a:rPr>
              <a:t>size</a:t>
            </a:r>
            <a:r>
              <a:rPr lang="nl-NL" dirty="0" smtClean="0">
                <a:ea typeface="+mn-ea"/>
                <a:cs typeface="+mn-cs"/>
              </a:rPr>
              <a:t> fashion Weekend</a:t>
            </a:r>
            <a:endParaRPr lang="nl-NL" dirty="0"/>
          </a:p>
        </p:txBody>
      </p:sp>
      <p:sp>
        <p:nvSpPr>
          <p:cNvPr id="172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0007" indent="-296033">
              <a:defRPr>
                <a:solidFill>
                  <a:schemeClr val="tx1"/>
                </a:solidFill>
                <a:latin typeface="Calibri" panose="020F0502020204030204" pitchFamily="34" charset="0"/>
                <a:ea typeface="MS PGothic" panose="020B0600070205080204" pitchFamily="34" charset="-128"/>
              </a:defRPr>
            </a:lvl2pPr>
            <a:lvl3pPr marL="1185747" indent="-236179">
              <a:defRPr>
                <a:solidFill>
                  <a:schemeClr val="tx1"/>
                </a:solidFill>
                <a:latin typeface="Calibri" panose="020F0502020204030204" pitchFamily="34" charset="0"/>
                <a:ea typeface="MS PGothic" panose="020B0600070205080204" pitchFamily="34" charset="-128"/>
              </a:defRPr>
            </a:lvl3pPr>
            <a:lvl4pPr marL="1661340" indent="-236179">
              <a:defRPr>
                <a:solidFill>
                  <a:schemeClr val="tx1"/>
                </a:solidFill>
                <a:latin typeface="Calibri" panose="020F0502020204030204" pitchFamily="34" charset="0"/>
                <a:ea typeface="MS PGothic" panose="020B0600070205080204" pitchFamily="34" charset="-128"/>
              </a:defRPr>
            </a:lvl4pPr>
            <a:lvl5pPr marL="2135315" indent="-236179">
              <a:defRPr>
                <a:solidFill>
                  <a:schemeClr val="tx1"/>
                </a:solidFill>
                <a:latin typeface="Calibri" panose="020F0502020204030204" pitchFamily="34" charset="0"/>
                <a:ea typeface="MS PGothic" panose="020B0600070205080204" pitchFamily="34" charset="-128"/>
              </a:defRPr>
            </a:lvl5pPr>
            <a:lvl6pPr marL="2601201" indent="-23617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67088" indent="-23617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32975" indent="-23617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98862" indent="-23617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8981E03-FFAD-4343-BC51-95FD51E27802}" type="slidenum">
              <a:rPr lang="nl-NL" altLang="en-US" smtClean="0"/>
              <a:pPr/>
              <a:t>115</a:t>
            </a:fld>
            <a:endParaRPr lang="nl-NL" altLang="en-US" smtClean="0"/>
          </a:p>
        </p:txBody>
      </p:sp>
    </p:spTree>
    <p:extLst>
      <p:ext uri="{BB962C8B-B14F-4D97-AF65-F5344CB8AC3E}">
        <p14:creationId xmlns:p14="http://schemas.microsoft.com/office/powerpoint/2010/main" val="2226083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nl-NL" dirty="0" smtClean="0">
                <a:ea typeface="+mn-ea"/>
                <a:cs typeface="+mn-cs"/>
              </a:rPr>
              <a:t>Plus </a:t>
            </a:r>
            <a:r>
              <a:rPr lang="nl-NL" dirty="0" err="1" smtClean="0">
                <a:ea typeface="+mn-ea"/>
                <a:cs typeface="+mn-cs"/>
              </a:rPr>
              <a:t>size</a:t>
            </a:r>
            <a:r>
              <a:rPr lang="nl-NL" dirty="0" smtClean="0">
                <a:ea typeface="+mn-ea"/>
                <a:cs typeface="+mn-cs"/>
              </a:rPr>
              <a:t> fashion Weekend</a:t>
            </a:r>
            <a:endParaRPr lang="nl-NL" dirty="0"/>
          </a:p>
        </p:txBody>
      </p:sp>
      <p:sp>
        <p:nvSpPr>
          <p:cNvPr id="174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0007" indent="-296033">
              <a:defRPr>
                <a:solidFill>
                  <a:schemeClr val="tx1"/>
                </a:solidFill>
                <a:latin typeface="Calibri" panose="020F0502020204030204" pitchFamily="34" charset="0"/>
                <a:ea typeface="MS PGothic" panose="020B0600070205080204" pitchFamily="34" charset="-128"/>
              </a:defRPr>
            </a:lvl2pPr>
            <a:lvl3pPr marL="1185747" indent="-236179">
              <a:defRPr>
                <a:solidFill>
                  <a:schemeClr val="tx1"/>
                </a:solidFill>
                <a:latin typeface="Calibri" panose="020F0502020204030204" pitchFamily="34" charset="0"/>
                <a:ea typeface="MS PGothic" panose="020B0600070205080204" pitchFamily="34" charset="-128"/>
              </a:defRPr>
            </a:lvl3pPr>
            <a:lvl4pPr marL="1661340" indent="-236179">
              <a:defRPr>
                <a:solidFill>
                  <a:schemeClr val="tx1"/>
                </a:solidFill>
                <a:latin typeface="Calibri" panose="020F0502020204030204" pitchFamily="34" charset="0"/>
                <a:ea typeface="MS PGothic" panose="020B0600070205080204" pitchFamily="34" charset="-128"/>
              </a:defRPr>
            </a:lvl4pPr>
            <a:lvl5pPr marL="2135315" indent="-236179">
              <a:defRPr>
                <a:solidFill>
                  <a:schemeClr val="tx1"/>
                </a:solidFill>
                <a:latin typeface="Calibri" panose="020F0502020204030204" pitchFamily="34" charset="0"/>
                <a:ea typeface="MS PGothic" panose="020B0600070205080204" pitchFamily="34" charset="-128"/>
              </a:defRPr>
            </a:lvl5pPr>
            <a:lvl6pPr marL="2601201" indent="-23617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67088" indent="-23617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32975" indent="-23617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98862" indent="-23617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92ED6B1-E9A2-44C3-8C47-C671BE3612E8}" type="slidenum">
              <a:rPr lang="nl-NL" altLang="en-US" smtClean="0"/>
              <a:pPr/>
              <a:t>116</a:t>
            </a:fld>
            <a:endParaRPr lang="nl-NL" altLang="en-US" smtClean="0"/>
          </a:p>
        </p:txBody>
      </p:sp>
    </p:spTree>
    <p:extLst>
      <p:ext uri="{BB962C8B-B14F-4D97-AF65-F5344CB8AC3E}">
        <p14:creationId xmlns:p14="http://schemas.microsoft.com/office/powerpoint/2010/main" val="31193051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gns Seeds Intro 1">
    <p:spTree>
      <p:nvGrpSpPr>
        <p:cNvPr id="1" name=""/>
        <p:cNvGrpSpPr/>
        <p:nvPr/>
      </p:nvGrpSpPr>
      <p:grpSpPr>
        <a:xfrm>
          <a:off x="0" y="0"/>
          <a:ext cx="0" cy="0"/>
          <a:chOff x="0" y="0"/>
          <a:chExt cx="0" cy="0"/>
        </a:xfrm>
      </p:grpSpPr>
      <p:pic>
        <p:nvPicPr>
          <p:cNvPr id="13" name="Afbeelding 12" descr="bg_400_03sott_ramdath_bewerkt.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747464"/>
            <a:ext cx="11700792" cy="4680520"/>
          </a:xfrm>
          <a:prstGeom prst="rect">
            <a:avLst/>
          </a:prstGeom>
        </p:spPr>
      </p:pic>
      <p:pic>
        <p:nvPicPr>
          <p:cNvPr id="7" name="Picture 5" descr="http://www.goedezaken.info/wp-content/uploads/2011/12/science-of-the-time.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832725" y="6115050"/>
            <a:ext cx="1222375" cy="649288"/>
          </a:xfrm>
          <a:prstGeom prst="rect">
            <a:avLst/>
          </a:prstGeom>
          <a:noFill/>
          <a:ln w="9525">
            <a:noFill/>
            <a:miter lim="800000"/>
            <a:headEnd/>
            <a:tailEnd/>
          </a:ln>
        </p:spPr>
      </p:pic>
      <p:sp>
        <p:nvSpPr>
          <p:cNvPr id="8" name="Rechthoek 7"/>
          <p:cNvSpPr/>
          <p:nvPr userDrawn="1"/>
        </p:nvSpPr>
        <p:spPr>
          <a:xfrm>
            <a:off x="0" y="2781300"/>
            <a:ext cx="4572000" cy="1152525"/>
          </a:xfrm>
          <a:prstGeom prst="rect">
            <a:avLst/>
          </a:prstGeom>
          <a:solidFill>
            <a:srgbClr val="8B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9" name="Rechthoek 8"/>
          <p:cNvSpPr/>
          <p:nvPr userDrawn="1"/>
        </p:nvSpPr>
        <p:spPr>
          <a:xfrm>
            <a:off x="4572000" y="2781300"/>
            <a:ext cx="4572000" cy="1152525"/>
          </a:xfrm>
          <a:prstGeom prst="rect">
            <a:avLst/>
          </a:prstGeom>
          <a:solidFill>
            <a:srgbClr val="3535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10" name="Tekstvak 14"/>
          <p:cNvSpPr txBox="1">
            <a:spLocks noChangeArrowheads="1"/>
          </p:cNvSpPr>
          <p:nvPr userDrawn="1"/>
        </p:nvSpPr>
        <p:spPr bwMode="auto">
          <a:xfrm>
            <a:off x="468313" y="2781300"/>
            <a:ext cx="3743325" cy="646113"/>
          </a:xfrm>
          <a:prstGeom prst="rect">
            <a:avLst/>
          </a:prstGeom>
          <a:noFill/>
          <a:ln w="9525">
            <a:noFill/>
            <a:miter lim="800000"/>
            <a:headEnd/>
            <a:tailEnd/>
          </a:ln>
        </p:spPr>
        <p:txBody>
          <a:bodyPr>
            <a:spAutoFit/>
          </a:bodyPr>
          <a:lstStyle/>
          <a:p>
            <a:pPr algn="ctr"/>
            <a:r>
              <a:rPr lang="nl-NL" sz="3600" dirty="0">
                <a:solidFill>
                  <a:schemeClr val="bg1"/>
                </a:solidFill>
              </a:rPr>
              <a:t>CREATE</a:t>
            </a:r>
          </a:p>
        </p:txBody>
      </p:sp>
      <p:sp>
        <p:nvSpPr>
          <p:cNvPr id="11" name="Tekstvak 15"/>
          <p:cNvSpPr txBox="1">
            <a:spLocks noChangeArrowheads="1"/>
          </p:cNvSpPr>
          <p:nvPr userDrawn="1"/>
        </p:nvSpPr>
        <p:spPr bwMode="auto">
          <a:xfrm>
            <a:off x="5003800" y="2781300"/>
            <a:ext cx="3744913" cy="646113"/>
          </a:xfrm>
          <a:prstGeom prst="rect">
            <a:avLst/>
          </a:prstGeom>
          <a:noFill/>
          <a:ln w="9525">
            <a:noFill/>
            <a:miter lim="800000"/>
            <a:headEnd/>
            <a:tailEnd/>
          </a:ln>
        </p:spPr>
        <p:txBody>
          <a:bodyPr>
            <a:spAutoFit/>
          </a:bodyPr>
          <a:lstStyle/>
          <a:p>
            <a:pPr algn="ctr"/>
            <a:r>
              <a:rPr lang="nl-NL" sz="3600">
                <a:solidFill>
                  <a:schemeClr val="bg1"/>
                </a:solidFill>
              </a:rPr>
              <a:t>EXPLORE</a:t>
            </a:r>
          </a:p>
        </p:txBody>
      </p:sp>
      <p:pic>
        <p:nvPicPr>
          <p:cNvPr id="12" name="Picture 14" descr="bloggers-world-map.png"/>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1979613" y="3500438"/>
            <a:ext cx="5457825" cy="30972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0"/>
                                        <p:tgtEl>
                                          <p:spTgt spid="13"/>
                                        </p:tgtEl>
                                      </p:cBhvr>
                                    </p:animEffect>
                                  </p:childTnLst>
                                </p:cTn>
                              </p:par>
                            </p:childTnLst>
                          </p:cTn>
                        </p:par>
                        <p:par>
                          <p:cTn id="8" fill="hold">
                            <p:stCondLst>
                              <p:cond delay="5000"/>
                            </p:stCondLst>
                            <p:childTnLst>
                              <p:par>
                                <p:cTn id="9" presetID="0" presetClass="path" presetSubtype="0" accel="50000" decel="50000" fill="hold" nodeType="afterEffect">
                                  <p:stCondLst>
                                    <p:cond delay="0"/>
                                  </p:stCondLst>
                                  <p:childTnLst>
                                    <p:animMotion origin="layout" path="M -1.94444E-6 5.52266E-6 L -0.26389 5.52266E-6 " pathEditMode="relative" ptsTypes="AA">
                                      <p:cBhvr>
                                        <p:cTn id="10" dur="5000" fill="hold"/>
                                        <p:tgtEl>
                                          <p:spTgt spid="13"/>
                                        </p:tgtEl>
                                        <p:attrNameLst>
                                          <p:attrName>ppt_x</p:attrName>
                                          <p:attrName>ppt_y</p:attrName>
                                        </p:attrNameLst>
                                      </p:cBhvr>
                                    </p:animMotion>
                                  </p:childTnLst>
                                </p:cTn>
                              </p:par>
                            </p:childTnLst>
                          </p:cTn>
                        </p:par>
                        <p:par>
                          <p:cTn id="11" fill="hold">
                            <p:stCondLst>
                              <p:cond delay="10000"/>
                            </p:stCondLst>
                            <p:childTnLst>
                              <p:par>
                                <p:cTn id="12" presetID="10" presetClass="exit" presetSubtype="0" fill="hold" nodeType="afterEffect">
                                  <p:stCondLst>
                                    <p:cond delay="0"/>
                                  </p:stCondLst>
                                  <p:childTnLst>
                                    <p:animEffect transition="out" filter="fade">
                                      <p:cBhvr>
                                        <p:cTn id="13" dur="5000"/>
                                        <p:tgtEl>
                                          <p:spTgt spid="13"/>
                                        </p:tgtEl>
                                      </p:cBhvr>
                                    </p:animEffect>
                                    <p:set>
                                      <p:cBhvr>
                                        <p:cTn id="14" dur="1" fill="hold">
                                          <p:stCondLst>
                                            <p:cond delay="4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nl-NL" smtClean="0"/>
              <a:t>Klik om de stijl te bewerken</a:t>
            </a:r>
            <a:endParaRPr lang="nl-NL" dirty="0"/>
          </a:p>
        </p:txBody>
      </p:sp>
      <p:sp>
        <p:nvSpPr>
          <p:cNvPr id="3" name="Tijdelijke aanduiding voor inhoud 2"/>
          <p:cNvSpPr>
            <a:spLocks noGrp="1"/>
          </p:cNvSpPr>
          <p:nvPr>
            <p:ph idx="1"/>
          </p:nvPr>
        </p:nvSpPr>
        <p:spPr>
          <a:xfrm>
            <a:off x="457200" y="1641475"/>
            <a:ext cx="8229600" cy="4525963"/>
          </a:xfrm>
          <a:prstGeom prst="rect">
            <a:avLst/>
          </a:prstGeom>
        </p:spPr>
        <p:txBody>
          <a:bodyPr/>
          <a:lstStyle>
            <a:lvl1pPr>
              <a:defRPr/>
            </a:lvl1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p:txBody>
      </p:sp>
    </p:spTree>
    <p:extLst>
      <p:ext uri="{BB962C8B-B14F-4D97-AF65-F5344CB8AC3E}">
        <p14:creationId xmlns:p14="http://schemas.microsoft.com/office/powerpoint/2010/main" val="293326707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4" name="Rechthoek 6"/>
          <p:cNvSpPr/>
          <p:nvPr userDrawn="1"/>
        </p:nvSpPr>
        <p:spPr>
          <a:xfrm>
            <a:off x="1246188" y="0"/>
            <a:ext cx="7897812"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NL">
              <a:solidFill>
                <a:schemeClr val="accent6"/>
              </a:solidFill>
            </a:endParaRPr>
          </a:p>
        </p:txBody>
      </p:sp>
      <p:pic>
        <p:nvPicPr>
          <p:cNvPr id="5" name="Afbeelding 8" descr="General-stack-RGB.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5707063"/>
            <a:ext cx="1246188" cy="1150937"/>
          </a:xfrm>
          <a:prstGeom prst="rect">
            <a:avLst/>
          </a:prstGeom>
          <a:noFill/>
          <a:ln w="9525">
            <a:noFill/>
            <a:miter lim="800000"/>
            <a:headEnd/>
            <a:tailEnd/>
          </a:ln>
        </p:spPr>
      </p:pic>
      <p:cxnSp>
        <p:nvCxnSpPr>
          <p:cNvPr id="6" name="Rechte verbindingslijn 10"/>
          <p:cNvCxnSpPr/>
          <p:nvPr userDrawn="1"/>
        </p:nvCxnSpPr>
        <p:spPr>
          <a:xfrm>
            <a:off x="1246188" y="1238250"/>
            <a:ext cx="7897812" cy="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 name="Rechte verbindingslijn 13"/>
          <p:cNvCxnSpPr/>
          <p:nvPr userDrawn="1"/>
        </p:nvCxnSpPr>
        <p:spPr>
          <a:xfrm>
            <a:off x="1246188" y="6364288"/>
            <a:ext cx="789781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el 1"/>
          <p:cNvSpPr>
            <a:spLocks noGrp="1"/>
          </p:cNvSpPr>
          <p:nvPr>
            <p:ph type="title"/>
          </p:nvPr>
        </p:nvSpPr>
        <p:spPr>
          <a:xfrm>
            <a:off x="1246914" y="0"/>
            <a:ext cx="7897086" cy="1238713"/>
          </a:xfrm>
          <a:prstGeom prst="rect">
            <a:avLst/>
          </a:prstGeom>
        </p:spPr>
        <p:txBody>
          <a:bodyPr lIns="180000" tIns="36000" bIns="36000"/>
          <a:lstStyle>
            <a:lvl1pPr>
              <a:defRPr sz="3200" b="0" i="1">
                <a:latin typeface="Georgia"/>
                <a:cs typeface="Georgia"/>
              </a:defRPr>
            </a:lvl1pPr>
          </a:lstStyle>
          <a:p>
            <a:r>
              <a:rPr lang="en-US" dirty="0" err="1" smtClean="0"/>
              <a:t>Click to edit Master title style</a:t>
            </a:r>
            <a:endParaRPr lang="nl-NL" dirty="0"/>
          </a:p>
        </p:txBody>
      </p:sp>
      <p:sp>
        <p:nvSpPr>
          <p:cNvPr id="8" name="Tijdelijke aanduiding voor tekst 7"/>
          <p:cNvSpPr>
            <a:spLocks noGrp="1"/>
          </p:cNvSpPr>
          <p:nvPr>
            <p:ph type="body" sz="quarter" idx="13"/>
          </p:nvPr>
        </p:nvSpPr>
        <p:spPr>
          <a:xfrm>
            <a:off x="1246188" y="1255713"/>
            <a:ext cx="7897812" cy="452596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9" name="Tijdelijke aanduiding voor dianummer 5"/>
          <p:cNvSpPr>
            <a:spLocks noGrp="1"/>
          </p:cNvSpPr>
          <p:nvPr>
            <p:ph type="sldNum" sz="quarter" idx="14"/>
          </p:nvPr>
        </p:nvSpPr>
        <p:spPr>
          <a:xfrm>
            <a:off x="8372475" y="6356350"/>
            <a:ext cx="771525" cy="501650"/>
          </a:xfrm>
          <a:prstGeom prst="rect">
            <a:avLst/>
          </a:prstGeom>
        </p:spPr>
        <p:txBody>
          <a:bodyPr wrap="square" rIns="360000" numCol="1" anchorCtr="0" compatLnSpc="1">
            <a:prstTxWarp prst="textNoShape">
              <a:avLst/>
            </a:prstTxWarp>
          </a:bodyPr>
          <a:lstStyle>
            <a:lvl1pPr fontAlgn="base">
              <a:spcBef>
                <a:spcPct val="0"/>
              </a:spcBef>
              <a:spcAft>
                <a:spcPct val="0"/>
              </a:spcAft>
              <a:defRPr sz="800">
                <a:solidFill>
                  <a:schemeClr val="tx2"/>
                </a:solidFill>
                <a:latin typeface="Verdana" pitchFamily="34" charset="0"/>
                <a:cs typeface="Arial" charset="0"/>
              </a:defRPr>
            </a:lvl1pPr>
          </a:lstStyle>
          <a:p>
            <a:pPr>
              <a:defRPr/>
            </a:pPr>
            <a:fld id="{A49133C1-DB74-44E7-978D-BE79F06DC3F1}" type="slidenum">
              <a:rPr lang="nl-NL"/>
              <a:pPr>
                <a:defRPr/>
              </a:pPr>
              <a:t>‹nr.›</a:t>
            </a:fld>
            <a:endParaRPr lang="nl-NL"/>
          </a:p>
        </p:txBody>
      </p:sp>
      <p:sp>
        <p:nvSpPr>
          <p:cNvPr id="10" name="Tijdelijke aanduiding voor voettekst 4"/>
          <p:cNvSpPr>
            <a:spLocks noGrp="1"/>
          </p:cNvSpPr>
          <p:nvPr>
            <p:ph type="ftr" sz="quarter" idx="15"/>
          </p:nvPr>
        </p:nvSpPr>
        <p:spPr>
          <a:xfrm>
            <a:off x="1246188" y="6356350"/>
            <a:ext cx="6973887" cy="501650"/>
          </a:xfrm>
          <a:prstGeom prst="rect">
            <a:avLst/>
          </a:prstGeom>
        </p:spPr>
        <p:txBody>
          <a:bodyPr vert="horz" wrap="square" lIns="180000" tIns="45720" rIns="91440" bIns="45720" numCol="1" anchor="ctr" anchorCtr="0" compatLnSpc="1">
            <a:prstTxWarp prst="textNoShape">
              <a:avLst/>
            </a:prstTxWarp>
          </a:bodyPr>
          <a:lstStyle>
            <a:lvl1pPr>
              <a:defRPr sz="800">
                <a:solidFill>
                  <a:srgbClr val="004F8E"/>
                </a:solidFill>
                <a:latin typeface="Verdana" pitchFamily="34" charset="0"/>
              </a:defRPr>
            </a:lvl1pPr>
          </a:lstStyle>
          <a:p>
            <a:pPr>
              <a:defRPr/>
            </a:pPr>
            <a:r>
              <a:rPr lang="nl-NL"/>
              <a:t>Reference</a:t>
            </a:r>
          </a:p>
        </p:txBody>
      </p:sp>
    </p:spTree>
    <p:extLst>
      <p:ext uri="{BB962C8B-B14F-4D97-AF65-F5344CB8AC3E}">
        <p14:creationId xmlns:p14="http://schemas.microsoft.com/office/powerpoint/2010/main" val="280078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gns Seeds Intro 2">
    <p:spTree>
      <p:nvGrpSpPr>
        <p:cNvPr id="1" name=""/>
        <p:cNvGrpSpPr/>
        <p:nvPr/>
      </p:nvGrpSpPr>
      <p:grpSpPr>
        <a:xfrm>
          <a:off x="0" y="0"/>
          <a:ext cx="0" cy="0"/>
          <a:chOff x="0" y="0"/>
          <a:chExt cx="0" cy="0"/>
        </a:xfrm>
      </p:grpSpPr>
      <p:pic>
        <p:nvPicPr>
          <p:cNvPr id="13" name="Afbeelding 12" descr="bg_400_02sott_ramdath_bewerkt.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836712" y="-315416"/>
            <a:ext cx="10980712" cy="4204283"/>
          </a:xfrm>
          <a:prstGeom prst="rect">
            <a:avLst/>
          </a:prstGeom>
        </p:spPr>
      </p:pic>
      <p:pic>
        <p:nvPicPr>
          <p:cNvPr id="7" name="Picture 5" descr="http://www.goedezaken.info/wp-content/uploads/2011/12/science-of-the-time.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832725" y="6115050"/>
            <a:ext cx="1222375" cy="649288"/>
          </a:xfrm>
          <a:prstGeom prst="rect">
            <a:avLst/>
          </a:prstGeom>
          <a:noFill/>
          <a:ln w="9525">
            <a:noFill/>
            <a:miter lim="800000"/>
            <a:headEnd/>
            <a:tailEnd/>
          </a:ln>
        </p:spPr>
      </p:pic>
      <p:sp>
        <p:nvSpPr>
          <p:cNvPr id="8" name="Rechthoek 7"/>
          <p:cNvSpPr/>
          <p:nvPr userDrawn="1"/>
        </p:nvSpPr>
        <p:spPr>
          <a:xfrm>
            <a:off x="0" y="2781300"/>
            <a:ext cx="4572000" cy="1152525"/>
          </a:xfrm>
          <a:prstGeom prst="rect">
            <a:avLst/>
          </a:prstGeom>
          <a:solidFill>
            <a:srgbClr val="8B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9" name="Rechthoek 8"/>
          <p:cNvSpPr/>
          <p:nvPr userDrawn="1"/>
        </p:nvSpPr>
        <p:spPr>
          <a:xfrm>
            <a:off x="4572000" y="2781300"/>
            <a:ext cx="4572000" cy="1152525"/>
          </a:xfrm>
          <a:prstGeom prst="rect">
            <a:avLst/>
          </a:prstGeom>
          <a:solidFill>
            <a:srgbClr val="3535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10" name="Tekstvak 14"/>
          <p:cNvSpPr txBox="1">
            <a:spLocks noChangeArrowheads="1"/>
          </p:cNvSpPr>
          <p:nvPr userDrawn="1"/>
        </p:nvSpPr>
        <p:spPr bwMode="auto">
          <a:xfrm>
            <a:off x="468313" y="2781300"/>
            <a:ext cx="3743325" cy="646113"/>
          </a:xfrm>
          <a:prstGeom prst="rect">
            <a:avLst/>
          </a:prstGeom>
          <a:noFill/>
          <a:ln w="9525">
            <a:noFill/>
            <a:miter lim="800000"/>
            <a:headEnd/>
            <a:tailEnd/>
          </a:ln>
        </p:spPr>
        <p:txBody>
          <a:bodyPr>
            <a:spAutoFit/>
          </a:bodyPr>
          <a:lstStyle/>
          <a:p>
            <a:pPr algn="ctr"/>
            <a:r>
              <a:rPr lang="nl-NL" sz="3600" dirty="0">
                <a:solidFill>
                  <a:schemeClr val="bg1"/>
                </a:solidFill>
              </a:rPr>
              <a:t>CREATE</a:t>
            </a:r>
          </a:p>
        </p:txBody>
      </p:sp>
      <p:sp>
        <p:nvSpPr>
          <p:cNvPr id="11" name="Tekstvak 15"/>
          <p:cNvSpPr txBox="1">
            <a:spLocks noChangeArrowheads="1"/>
          </p:cNvSpPr>
          <p:nvPr userDrawn="1"/>
        </p:nvSpPr>
        <p:spPr bwMode="auto">
          <a:xfrm>
            <a:off x="5003800" y="2781300"/>
            <a:ext cx="3744913" cy="646113"/>
          </a:xfrm>
          <a:prstGeom prst="rect">
            <a:avLst/>
          </a:prstGeom>
          <a:noFill/>
          <a:ln w="9525">
            <a:noFill/>
            <a:miter lim="800000"/>
            <a:headEnd/>
            <a:tailEnd/>
          </a:ln>
        </p:spPr>
        <p:txBody>
          <a:bodyPr>
            <a:spAutoFit/>
          </a:bodyPr>
          <a:lstStyle/>
          <a:p>
            <a:pPr algn="ctr"/>
            <a:r>
              <a:rPr lang="nl-NL" sz="3600">
                <a:solidFill>
                  <a:schemeClr val="bg1"/>
                </a:solidFill>
              </a:rPr>
              <a:t>EXPLORE</a:t>
            </a:r>
          </a:p>
        </p:txBody>
      </p:sp>
      <p:pic>
        <p:nvPicPr>
          <p:cNvPr id="12" name="Picture 14" descr="bloggers-world-map.png"/>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1979613" y="3500438"/>
            <a:ext cx="5457825" cy="30972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0"/>
                                        <p:tgtEl>
                                          <p:spTgt spid="13"/>
                                        </p:tgtEl>
                                      </p:cBhvr>
                                    </p:animEffect>
                                  </p:childTnLst>
                                </p:cTn>
                              </p:par>
                            </p:childTnLst>
                          </p:cTn>
                        </p:par>
                        <p:par>
                          <p:cTn id="8" fill="hold">
                            <p:stCondLst>
                              <p:cond delay="5000"/>
                            </p:stCondLst>
                            <p:childTnLst>
                              <p:par>
                                <p:cTn id="9" presetID="0" presetClass="path" presetSubtype="0" accel="50000" decel="50000" fill="hold" nodeType="afterEffect">
                                  <p:stCondLst>
                                    <p:cond delay="0"/>
                                  </p:stCondLst>
                                  <p:childTnLst>
                                    <p:animMotion origin="layout" path="M -2.77778E-6 -7.54857E-6 L 0.20087 -7.54857E-6 " pathEditMode="fixed" ptsTypes="AA">
                                      <p:cBhvr>
                                        <p:cTn id="10" dur="5000" fill="hold"/>
                                        <p:tgtEl>
                                          <p:spTgt spid="13"/>
                                        </p:tgtEl>
                                        <p:attrNameLst>
                                          <p:attrName>ppt_x</p:attrName>
                                          <p:attrName>ppt_y</p:attrName>
                                        </p:attrNameLst>
                                      </p:cBhvr>
                                    </p:animMotion>
                                  </p:childTnLst>
                                </p:cTn>
                              </p:par>
                            </p:childTnLst>
                          </p:cTn>
                        </p:par>
                        <p:par>
                          <p:cTn id="11" fill="hold">
                            <p:stCondLst>
                              <p:cond delay="10000"/>
                            </p:stCondLst>
                            <p:childTnLst>
                              <p:par>
                                <p:cTn id="12" presetID="10" presetClass="exit" presetSubtype="0" fill="hold" nodeType="afterEffect">
                                  <p:stCondLst>
                                    <p:cond delay="0"/>
                                  </p:stCondLst>
                                  <p:childTnLst>
                                    <p:animEffect transition="out" filter="fade">
                                      <p:cBhvr>
                                        <p:cTn id="13" dur="5000"/>
                                        <p:tgtEl>
                                          <p:spTgt spid="13"/>
                                        </p:tgtEl>
                                      </p:cBhvr>
                                    </p:animEffect>
                                    <p:set>
                                      <p:cBhvr>
                                        <p:cTn id="14" dur="1" fill="hold">
                                          <p:stCondLst>
                                            <p:cond delay="4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gns Seeds Intro 3">
    <p:spTree>
      <p:nvGrpSpPr>
        <p:cNvPr id="1" name=""/>
        <p:cNvGrpSpPr/>
        <p:nvPr/>
      </p:nvGrpSpPr>
      <p:grpSpPr>
        <a:xfrm>
          <a:off x="0" y="0"/>
          <a:ext cx="0" cy="0"/>
          <a:chOff x="0" y="0"/>
          <a:chExt cx="0" cy="0"/>
        </a:xfrm>
      </p:grpSpPr>
      <p:pic>
        <p:nvPicPr>
          <p:cNvPr id="13" name="Afbeelding 12" descr="bg_400_11sott_ramdath_bewerkt.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00994" y="-1827584"/>
            <a:ext cx="9244994" cy="4680520"/>
          </a:xfrm>
          <a:prstGeom prst="rect">
            <a:avLst/>
          </a:prstGeom>
        </p:spPr>
      </p:pic>
      <p:pic>
        <p:nvPicPr>
          <p:cNvPr id="7" name="Picture 5" descr="http://www.goedezaken.info/wp-content/uploads/2011/12/science-of-the-time.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832725" y="6115050"/>
            <a:ext cx="1222375" cy="649288"/>
          </a:xfrm>
          <a:prstGeom prst="rect">
            <a:avLst/>
          </a:prstGeom>
          <a:noFill/>
          <a:ln w="9525">
            <a:noFill/>
            <a:miter lim="800000"/>
            <a:headEnd/>
            <a:tailEnd/>
          </a:ln>
        </p:spPr>
      </p:pic>
      <p:sp>
        <p:nvSpPr>
          <p:cNvPr id="8" name="Rechthoek 7"/>
          <p:cNvSpPr/>
          <p:nvPr userDrawn="1"/>
        </p:nvSpPr>
        <p:spPr>
          <a:xfrm>
            <a:off x="0" y="2781300"/>
            <a:ext cx="4572000" cy="1152525"/>
          </a:xfrm>
          <a:prstGeom prst="rect">
            <a:avLst/>
          </a:prstGeom>
          <a:solidFill>
            <a:srgbClr val="8B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9" name="Rechthoek 8"/>
          <p:cNvSpPr/>
          <p:nvPr userDrawn="1"/>
        </p:nvSpPr>
        <p:spPr>
          <a:xfrm>
            <a:off x="4572000" y="2781300"/>
            <a:ext cx="4572000" cy="1152525"/>
          </a:xfrm>
          <a:prstGeom prst="rect">
            <a:avLst/>
          </a:prstGeom>
          <a:solidFill>
            <a:srgbClr val="3535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10" name="Tekstvak 14"/>
          <p:cNvSpPr txBox="1">
            <a:spLocks noChangeArrowheads="1"/>
          </p:cNvSpPr>
          <p:nvPr userDrawn="1"/>
        </p:nvSpPr>
        <p:spPr bwMode="auto">
          <a:xfrm>
            <a:off x="468313" y="2781300"/>
            <a:ext cx="3743325" cy="646113"/>
          </a:xfrm>
          <a:prstGeom prst="rect">
            <a:avLst/>
          </a:prstGeom>
          <a:noFill/>
          <a:ln w="9525">
            <a:noFill/>
            <a:miter lim="800000"/>
            <a:headEnd/>
            <a:tailEnd/>
          </a:ln>
        </p:spPr>
        <p:txBody>
          <a:bodyPr>
            <a:spAutoFit/>
          </a:bodyPr>
          <a:lstStyle/>
          <a:p>
            <a:pPr algn="ctr"/>
            <a:r>
              <a:rPr lang="nl-NL" sz="3600" dirty="0">
                <a:solidFill>
                  <a:schemeClr val="bg1"/>
                </a:solidFill>
              </a:rPr>
              <a:t>CREATE</a:t>
            </a:r>
          </a:p>
        </p:txBody>
      </p:sp>
      <p:sp>
        <p:nvSpPr>
          <p:cNvPr id="11" name="Tekstvak 15"/>
          <p:cNvSpPr txBox="1">
            <a:spLocks noChangeArrowheads="1"/>
          </p:cNvSpPr>
          <p:nvPr userDrawn="1"/>
        </p:nvSpPr>
        <p:spPr bwMode="auto">
          <a:xfrm>
            <a:off x="5003800" y="2781300"/>
            <a:ext cx="3744913" cy="646113"/>
          </a:xfrm>
          <a:prstGeom prst="rect">
            <a:avLst/>
          </a:prstGeom>
          <a:noFill/>
          <a:ln w="9525">
            <a:noFill/>
            <a:miter lim="800000"/>
            <a:headEnd/>
            <a:tailEnd/>
          </a:ln>
        </p:spPr>
        <p:txBody>
          <a:bodyPr>
            <a:spAutoFit/>
          </a:bodyPr>
          <a:lstStyle/>
          <a:p>
            <a:pPr algn="ctr"/>
            <a:r>
              <a:rPr lang="nl-NL" sz="3600">
                <a:solidFill>
                  <a:schemeClr val="bg1"/>
                </a:solidFill>
              </a:rPr>
              <a:t>EXPLORE</a:t>
            </a:r>
          </a:p>
        </p:txBody>
      </p:sp>
      <p:pic>
        <p:nvPicPr>
          <p:cNvPr id="12" name="Picture 14" descr="bloggers-world-map.png"/>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1979613" y="3500438"/>
            <a:ext cx="5457825" cy="30972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0"/>
                                        <p:tgtEl>
                                          <p:spTgt spid="13"/>
                                        </p:tgtEl>
                                      </p:cBhvr>
                                    </p:animEffect>
                                  </p:childTnLst>
                                </p:cTn>
                              </p:par>
                            </p:childTnLst>
                          </p:cTn>
                        </p:par>
                        <p:par>
                          <p:cTn id="8" fill="hold">
                            <p:stCondLst>
                              <p:cond delay="5000"/>
                            </p:stCondLst>
                            <p:childTnLst>
                              <p:par>
                                <p:cTn id="9" presetID="0" presetClass="path" presetSubtype="0" accel="50000" decel="50000" fill="hold" nodeType="afterEffect">
                                  <p:stCondLst>
                                    <p:cond delay="0"/>
                                  </p:stCondLst>
                                  <p:childTnLst>
                                    <p:animMotion origin="layout" path="M -4.72222E-6 -2.56244E-6 L -4.72222E-6 0.14686 " pathEditMode="fixed" rAng="0" ptsTypes="AA">
                                      <p:cBhvr>
                                        <p:cTn id="10" dur="5000" fill="hold"/>
                                        <p:tgtEl>
                                          <p:spTgt spid="13"/>
                                        </p:tgtEl>
                                        <p:attrNameLst>
                                          <p:attrName>ppt_x</p:attrName>
                                          <p:attrName>ppt_y</p:attrName>
                                        </p:attrNameLst>
                                      </p:cBhvr>
                                      <p:rCtr x="0" y="73"/>
                                    </p:animMotion>
                                  </p:childTnLst>
                                </p:cTn>
                              </p:par>
                            </p:childTnLst>
                          </p:cTn>
                        </p:par>
                        <p:par>
                          <p:cTn id="11" fill="hold">
                            <p:stCondLst>
                              <p:cond delay="10000"/>
                            </p:stCondLst>
                            <p:childTnLst>
                              <p:par>
                                <p:cTn id="12" presetID="10" presetClass="exit" presetSubtype="0" fill="hold" nodeType="afterEffect">
                                  <p:stCondLst>
                                    <p:cond delay="0"/>
                                  </p:stCondLst>
                                  <p:childTnLst>
                                    <p:animEffect transition="out" filter="fade">
                                      <p:cBhvr>
                                        <p:cTn id="13" dur="5000"/>
                                        <p:tgtEl>
                                          <p:spTgt spid="13"/>
                                        </p:tgtEl>
                                      </p:cBhvr>
                                    </p:animEffect>
                                    <p:set>
                                      <p:cBhvr>
                                        <p:cTn id="14" dur="1" fill="hold">
                                          <p:stCondLst>
                                            <p:cond delay="4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gns Seeds Intro 4">
    <p:spTree>
      <p:nvGrpSpPr>
        <p:cNvPr id="1" name=""/>
        <p:cNvGrpSpPr/>
        <p:nvPr/>
      </p:nvGrpSpPr>
      <p:grpSpPr>
        <a:xfrm>
          <a:off x="0" y="0"/>
          <a:ext cx="0" cy="0"/>
          <a:chOff x="0" y="0"/>
          <a:chExt cx="0" cy="0"/>
        </a:xfrm>
      </p:grpSpPr>
      <p:pic>
        <p:nvPicPr>
          <p:cNvPr id="13" name="Afbeelding 12" descr="bg_400_09sott_ramdath_bewerkt.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3313384" y="-1251520"/>
            <a:ext cx="12457384" cy="5165025"/>
          </a:xfrm>
          <a:prstGeom prst="rect">
            <a:avLst/>
          </a:prstGeom>
        </p:spPr>
      </p:pic>
      <p:pic>
        <p:nvPicPr>
          <p:cNvPr id="7" name="Picture 5" descr="http://www.goedezaken.info/wp-content/uploads/2011/12/science-of-the-time.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832725" y="6115050"/>
            <a:ext cx="1222375" cy="649288"/>
          </a:xfrm>
          <a:prstGeom prst="rect">
            <a:avLst/>
          </a:prstGeom>
          <a:noFill/>
          <a:ln w="9525">
            <a:noFill/>
            <a:miter lim="800000"/>
            <a:headEnd/>
            <a:tailEnd/>
          </a:ln>
        </p:spPr>
      </p:pic>
      <p:sp>
        <p:nvSpPr>
          <p:cNvPr id="8" name="Rechthoek 7"/>
          <p:cNvSpPr/>
          <p:nvPr userDrawn="1"/>
        </p:nvSpPr>
        <p:spPr>
          <a:xfrm>
            <a:off x="0" y="2781300"/>
            <a:ext cx="4572000" cy="1152525"/>
          </a:xfrm>
          <a:prstGeom prst="rect">
            <a:avLst/>
          </a:prstGeom>
          <a:solidFill>
            <a:srgbClr val="8B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9" name="Rechthoek 8"/>
          <p:cNvSpPr/>
          <p:nvPr userDrawn="1"/>
        </p:nvSpPr>
        <p:spPr>
          <a:xfrm>
            <a:off x="4572000" y="2781300"/>
            <a:ext cx="4572000" cy="1152525"/>
          </a:xfrm>
          <a:prstGeom prst="rect">
            <a:avLst/>
          </a:prstGeom>
          <a:solidFill>
            <a:srgbClr val="3535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10" name="Tekstvak 14"/>
          <p:cNvSpPr txBox="1">
            <a:spLocks noChangeArrowheads="1"/>
          </p:cNvSpPr>
          <p:nvPr userDrawn="1"/>
        </p:nvSpPr>
        <p:spPr bwMode="auto">
          <a:xfrm>
            <a:off x="468313" y="2781300"/>
            <a:ext cx="3743325" cy="646113"/>
          </a:xfrm>
          <a:prstGeom prst="rect">
            <a:avLst/>
          </a:prstGeom>
          <a:noFill/>
          <a:ln w="9525">
            <a:noFill/>
            <a:miter lim="800000"/>
            <a:headEnd/>
            <a:tailEnd/>
          </a:ln>
        </p:spPr>
        <p:txBody>
          <a:bodyPr>
            <a:spAutoFit/>
          </a:bodyPr>
          <a:lstStyle/>
          <a:p>
            <a:pPr algn="ctr"/>
            <a:r>
              <a:rPr lang="nl-NL" sz="3600" dirty="0">
                <a:solidFill>
                  <a:schemeClr val="bg1"/>
                </a:solidFill>
              </a:rPr>
              <a:t>CREATE</a:t>
            </a:r>
          </a:p>
        </p:txBody>
      </p:sp>
      <p:sp>
        <p:nvSpPr>
          <p:cNvPr id="11" name="Tekstvak 15"/>
          <p:cNvSpPr txBox="1">
            <a:spLocks noChangeArrowheads="1"/>
          </p:cNvSpPr>
          <p:nvPr userDrawn="1"/>
        </p:nvSpPr>
        <p:spPr bwMode="auto">
          <a:xfrm>
            <a:off x="5003800" y="2781300"/>
            <a:ext cx="3744913" cy="646113"/>
          </a:xfrm>
          <a:prstGeom prst="rect">
            <a:avLst/>
          </a:prstGeom>
          <a:noFill/>
          <a:ln w="9525">
            <a:noFill/>
            <a:miter lim="800000"/>
            <a:headEnd/>
            <a:tailEnd/>
          </a:ln>
        </p:spPr>
        <p:txBody>
          <a:bodyPr>
            <a:spAutoFit/>
          </a:bodyPr>
          <a:lstStyle/>
          <a:p>
            <a:pPr algn="ctr"/>
            <a:r>
              <a:rPr lang="nl-NL" sz="3600">
                <a:solidFill>
                  <a:schemeClr val="bg1"/>
                </a:solidFill>
              </a:rPr>
              <a:t>EXPLORE</a:t>
            </a:r>
          </a:p>
        </p:txBody>
      </p:sp>
      <p:pic>
        <p:nvPicPr>
          <p:cNvPr id="12" name="Picture 14" descr="bloggers-world-map.png"/>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1979613" y="3500438"/>
            <a:ext cx="5457825" cy="30972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0"/>
                                        <p:tgtEl>
                                          <p:spTgt spid="13"/>
                                        </p:tgtEl>
                                      </p:cBhvr>
                                    </p:animEffect>
                                  </p:childTnLst>
                                </p:cTn>
                              </p:par>
                            </p:childTnLst>
                          </p:cTn>
                        </p:par>
                        <p:par>
                          <p:cTn id="8" fill="hold">
                            <p:stCondLst>
                              <p:cond delay="5000"/>
                            </p:stCondLst>
                            <p:childTnLst>
                              <p:par>
                                <p:cTn id="9" presetID="0" presetClass="path" presetSubtype="0" accel="50000" decel="50000" fill="hold" nodeType="afterEffect">
                                  <p:stCondLst>
                                    <p:cond delay="0"/>
                                  </p:stCondLst>
                                  <p:childTnLst>
                                    <p:animMotion origin="layout" path="M 3.33333E-6 1.69288E-6 L 0.35833 1.69288E-6 " pathEditMode="fixed" ptsTypes="AA">
                                      <p:cBhvr>
                                        <p:cTn id="10" dur="5000" fill="hold"/>
                                        <p:tgtEl>
                                          <p:spTgt spid="13"/>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0"/>
                                        <p:tgtEl>
                                          <p:spTgt spid="13"/>
                                        </p:tgtEl>
                                      </p:cBhvr>
                                    </p:animEffect>
                                    <p:set>
                                      <p:cBhvr>
                                        <p:cTn id="15" dur="1" fill="hold">
                                          <p:stCondLst>
                                            <p:cond delay="4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gns Seeds Intro 5">
    <p:spTree>
      <p:nvGrpSpPr>
        <p:cNvPr id="1" name=""/>
        <p:cNvGrpSpPr/>
        <p:nvPr/>
      </p:nvGrpSpPr>
      <p:grpSpPr>
        <a:xfrm>
          <a:off x="0" y="0"/>
          <a:ext cx="0" cy="0"/>
          <a:chOff x="0" y="0"/>
          <a:chExt cx="0" cy="0"/>
        </a:xfrm>
      </p:grpSpPr>
      <p:pic>
        <p:nvPicPr>
          <p:cNvPr id="13" name="Afbeelding 12" descr="bg_400_08sott_ramdath_bewerkt.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675456"/>
            <a:ext cx="10044608" cy="4581128"/>
          </a:xfrm>
          <a:prstGeom prst="rect">
            <a:avLst/>
          </a:prstGeom>
        </p:spPr>
      </p:pic>
      <p:pic>
        <p:nvPicPr>
          <p:cNvPr id="7" name="Picture 5" descr="http://www.goedezaken.info/wp-content/uploads/2011/12/science-of-the-time.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832725" y="6115050"/>
            <a:ext cx="1222375" cy="649288"/>
          </a:xfrm>
          <a:prstGeom prst="rect">
            <a:avLst/>
          </a:prstGeom>
          <a:noFill/>
          <a:ln w="9525">
            <a:noFill/>
            <a:miter lim="800000"/>
            <a:headEnd/>
            <a:tailEnd/>
          </a:ln>
        </p:spPr>
      </p:pic>
      <p:sp>
        <p:nvSpPr>
          <p:cNvPr id="8" name="Rechthoek 7"/>
          <p:cNvSpPr/>
          <p:nvPr userDrawn="1"/>
        </p:nvSpPr>
        <p:spPr>
          <a:xfrm>
            <a:off x="0" y="2781300"/>
            <a:ext cx="4572000" cy="1152525"/>
          </a:xfrm>
          <a:prstGeom prst="rect">
            <a:avLst/>
          </a:prstGeom>
          <a:solidFill>
            <a:srgbClr val="8B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9" name="Rechthoek 8"/>
          <p:cNvSpPr/>
          <p:nvPr userDrawn="1"/>
        </p:nvSpPr>
        <p:spPr>
          <a:xfrm>
            <a:off x="4572000" y="2781300"/>
            <a:ext cx="4572000" cy="1152525"/>
          </a:xfrm>
          <a:prstGeom prst="rect">
            <a:avLst/>
          </a:prstGeom>
          <a:solidFill>
            <a:srgbClr val="3535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10" name="Tekstvak 14"/>
          <p:cNvSpPr txBox="1">
            <a:spLocks noChangeArrowheads="1"/>
          </p:cNvSpPr>
          <p:nvPr userDrawn="1"/>
        </p:nvSpPr>
        <p:spPr bwMode="auto">
          <a:xfrm>
            <a:off x="468313" y="2781300"/>
            <a:ext cx="3743325" cy="646113"/>
          </a:xfrm>
          <a:prstGeom prst="rect">
            <a:avLst/>
          </a:prstGeom>
          <a:noFill/>
          <a:ln w="9525">
            <a:noFill/>
            <a:miter lim="800000"/>
            <a:headEnd/>
            <a:tailEnd/>
          </a:ln>
        </p:spPr>
        <p:txBody>
          <a:bodyPr>
            <a:spAutoFit/>
          </a:bodyPr>
          <a:lstStyle/>
          <a:p>
            <a:pPr algn="ctr"/>
            <a:r>
              <a:rPr lang="nl-NL" sz="3600" dirty="0">
                <a:solidFill>
                  <a:schemeClr val="bg1"/>
                </a:solidFill>
              </a:rPr>
              <a:t>CREATE</a:t>
            </a:r>
          </a:p>
        </p:txBody>
      </p:sp>
      <p:sp>
        <p:nvSpPr>
          <p:cNvPr id="11" name="Tekstvak 15"/>
          <p:cNvSpPr txBox="1">
            <a:spLocks noChangeArrowheads="1"/>
          </p:cNvSpPr>
          <p:nvPr userDrawn="1"/>
        </p:nvSpPr>
        <p:spPr bwMode="auto">
          <a:xfrm>
            <a:off x="5003800" y="2781300"/>
            <a:ext cx="3744913" cy="646113"/>
          </a:xfrm>
          <a:prstGeom prst="rect">
            <a:avLst/>
          </a:prstGeom>
          <a:noFill/>
          <a:ln w="9525">
            <a:noFill/>
            <a:miter lim="800000"/>
            <a:headEnd/>
            <a:tailEnd/>
          </a:ln>
        </p:spPr>
        <p:txBody>
          <a:bodyPr>
            <a:spAutoFit/>
          </a:bodyPr>
          <a:lstStyle/>
          <a:p>
            <a:pPr algn="ctr"/>
            <a:r>
              <a:rPr lang="nl-NL" sz="3600">
                <a:solidFill>
                  <a:schemeClr val="bg1"/>
                </a:solidFill>
              </a:rPr>
              <a:t>EXPLORE</a:t>
            </a:r>
          </a:p>
        </p:txBody>
      </p:sp>
      <p:pic>
        <p:nvPicPr>
          <p:cNvPr id="12" name="Picture 14" descr="bloggers-world-map.png"/>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1979613" y="3500438"/>
            <a:ext cx="5457825" cy="30972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0"/>
                                        <p:tgtEl>
                                          <p:spTgt spid="13"/>
                                        </p:tgtEl>
                                      </p:cBhvr>
                                    </p:animEffect>
                                  </p:childTnLst>
                                </p:cTn>
                              </p:par>
                            </p:childTnLst>
                          </p:cTn>
                        </p:par>
                        <p:par>
                          <p:cTn id="8" fill="hold">
                            <p:stCondLst>
                              <p:cond delay="5000"/>
                            </p:stCondLst>
                            <p:childTnLst>
                              <p:par>
                                <p:cTn id="9" presetID="0" presetClass="path" presetSubtype="0" accel="50000" decel="50000" fill="hold" nodeType="afterEffect">
                                  <p:stCondLst>
                                    <p:cond delay="0"/>
                                  </p:stCondLst>
                                  <p:childTnLst>
                                    <p:animMotion origin="layout" path="M 6.94444E-6 1.51711E-6 L -0.09062 1.51711E-6 " pathEditMode="fixed" ptsTypes="AA">
                                      <p:cBhvr>
                                        <p:cTn id="10" dur="5000" fill="hold"/>
                                        <p:tgtEl>
                                          <p:spTgt spid="1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gns Seeds Empty ">
    <p:spTree>
      <p:nvGrpSpPr>
        <p:cNvPr id="1" name=""/>
        <p:cNvGrpSpPr/>
        <p:nvPr/>
      </p:nvGrpSpPr>
      <p:grpSpPr>
        <a:xfrm>
          <a:off x="0" y="0"/>
          <a:ext cx="0" cy="0"/>
          <a:chOff x="0" y="0"/>
          <a:chExt cx="0" cy="0"/>
        </a:xfrm>
      </p:grpSpPr>
      <p:pic>
        <p:nvPicPr>
          <p:cNvPr id="7" name="Picture 5" descr="http://www.goedezaken.info/wp-content/uploads/2011/12/science-of-the-time.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832725" y="6115050"/>
            <a:ext cx="1222375" cy="649288"/>
          </a:xfrm>
          <a:prstGeom prst="rect">
            <a:avLst/>
          </a:prstGeom>
          <a:noFill/>
          <a:ln w="9525">
            <a:noFill/>
            <a:miter lim="800000"/>
            <a:headEnd/>
            <a:tailEnd/>
          </a:ln>
        </p:spPr>
      </p:pic>
      <p:sp>
        <p:nvSpPr>
          <p:cNvPr id="10" name="Tekstvak 14"/>
          <p:cNvSpPr txBox="1">
            <a:spLocks noChangeArrowheads="1"/>
          </p:cNvSpPr>
          <p:nvPr userDrawn="1"/>
        </p:nvSpPr>
        <p:spPr bwMode="auto">
          <a:xfrm>
            <a:off x="468313" y="2781300"/>
            <a:ext cx="3743325" cy="646113"/>
          </a:xfrm>
          <a:prstGeom prst="rect">
            <a:avLst/>
          </a:prstGeom>
          <a:noFill/>
          <a:ln w="9525">
            <a:noFill/>
            <a:miter lim="800000"/>
            <a:headEnd/>
            <a:tailEnd/>
          </a:ln>
        </p:spPr>
        <p:txBody>
          <a:bodyPr>
            <a:spAutoFit/>
          </a:bodyPr>
          <a:lstStyle/>
          <a:p>
            <a:pPr algn="ctr"/>
            <a:r>
              <a:rPr lang="nl-NL" sz="3600" dirty="0">
                <a:solidFill>
                  <a:schemeClr val="bg1"/>
                </a:solidFill>
              </a:rPr>
              <a:t>CREATE</a:t>
            </a:r>
          </a:p>
        </p:txBody>
      </p:sp>
      <p:sp>
        <p:nvSpPr>
          <p:cNvPr id="11" name="Tekstvak 15"/>
          <p:cNvSpPr txBox="1">
            <a:spLocks noChangeArrowheads="1"/>
          </p:cNvSpPr>
          <p:nvPr userDrawn="1"/>
        </p:nvSpPr>
        <p:spPr bwMode="auto">
          <a:xfrm>
            <a:off x="5003800" y="2781300"/>
            <a:ext cx="3744913" cy="646113"/>
          </a:xfrm>
          <a:prstGeom prst="rect">
            <a:avLst/>
          </a:prstGeom>
          <a:noFill/>
          <a:ln w="9525">
            <a:noFill/>
            <a:miter lim="800000"/>
            <a:headEnd/>
            <a:tailEnd/>
          </a:ln>
        </p:spPr>
        <p:txBody>
          <a:bodyPr>
            <a:spAutoFit/>
          </a:bodyPr>
          <a:lstStyle/>
          <a:p>
            <a:pPr algn="ctr"/>
            <a:r>
              <a:rPr lang="nl-NL" sz="3600">
                <a:solidFill>
                  <a:schemeClr val="bg1"/>
                </a:solidFill>
              </a:rPr>
              <a:t>EXPLORE</a:t>
            </a: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gns Seeds Fontys">
    <p:spTree>
      <p:nvGrpSpPr>
        <p:cNvPr id="1" name=""/>
        <p:cNvGrpSpPr/>
        <p:nvPr/>
      </p:nvGrpSpPr>
      <p:grpSpPr>
        <a:xfrm>
          <a:off x="0" y="0"/>
          <a:ext cx="0" cy="0"/>
          <a:chOff x="0" y="0"/>
          <a:chExt cx="0" cy="0"/>
        </a:xfrm>
      </p:grpSpPr>
      <p:pic>
        <p:nvPicPr>
          <p:cNvPr id="7" name="Picture 5" descr="http://www.goedezaken.info/wp-content/uploads/2011/12/science-of-the-time.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832725" y="6115050"/>
            <a:ext cx="1222375" cy="649288"/>
          </a:xfrm>
          <a:prstGeom prst="rect">
            <a:avLst/>
          </a:prstGeom>
          <a:noFill/>
          <a:ln w="9525">
            <a:noFill/>
            <a:miter lim="800000"/>
            <a:headEnd/>
            <a:tailEnd/>
          </a:ln>
        </p:spPr>
      </p:pic>
      <p:sp>
        <p:nvSpPr>
          <p:cNvPr id="10" name="Tekstvak 14"/>
          <p:cNvSpPr txBox="1">
            <a:spLocks noChangeArrowheads="1"/>
          </p:cNvSpPr>
          <p:nvPr userDrawn="1"/>
        </p:nvSpPr>
        <p:spPr bwMode="auto">
          <a:xfrm>
            <a:off x="468313" y="2781300"/>
            <a:ext cx="3743325" cy="646113"/>
          </a:xfrm>
          <a:prstGeom prst="rect">
            <a:avLst/>
          </a:prstGeom>
          <a:noFill/>
          <a:ln w="9525">
            <a:noFill/>
            <a:miter lim="800000"/>
            <a:headEnd/>
            <a:tailEnd/>
          </a:ln>
        </p:spPr>
        <p:txBody>
          <a:bodyPr>
            <a:spAutoFit/>
          </a:bodyPr>
          <a:lstStyle/>
          <a:p>
            <a:pPr algn="ctr"/>
            <a:r>
              <a:rPr lang="nl-NL" sz="3600" dirty="0">
                <a:solidFill>
                  <a:schemeClr val="bg1"/>
                </a:solidFill>
              </a:rPr>
              <a:t>CREATE</a:t>
            </a:r>
          </a:p>
        </p:txBody>
      </p:sp>
      <p:sp>
        <p:nvSpPr>
          <p:cNvPr id="11" name="Tekstvak 15"/>
          <p:cNvSpPr txBox="1">
            <a:spLocks noChangeArrowheads="1"/>
          </p:cNvSpPr>
          <p:nvPr userDrawn="1"/>
        </p:nvSpPr>
        <p:spPr bwMode="auto">
          <a:xfrm>
            <a:off x="5003800" y="2781300"/>
            <a:ext cx="3744913" cy="646113"/>
          </a:xfrm>
          <a:prstGeom prst="rect">
            <a:avLst/>
          </a:prstGeom>
          <a:noFill/>
          <a:ln w="9525">
            <a:noFill/>
            <a:miter lim="800000"/>
            <a:headEnd/>
            <a:tailEnd/>
          </a:ln>
        </p:spPr>
        <p:txBody>
          <a:bodyPr>
            <a:spAutoFit/>
          </a:bodyPr>
          <a:lstStyle/>
          <a:p>
            <a:pPr algn="ctr"/>
            <a:r>
              <a:rPr lang="nl-NL" sz="3600">
                <a:solidFill>
                  <a:schemeClr val="bg1"/>
                </a:solidFill>
              </a:rPr>
              <a:t>EXPLORE</a:t>
            </a:r>
          </a:p>
        </p:txBody>
      </p:sp>
      <p:pic>
        <p:nvPicPr>
          <p:cNvPr id="9" name="Picture 6"/>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38" y="6073775"/>
            <a:ext cx="2570162" cy="774700"/>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gns Seeds End">
    <p:spTree>
      <p:nvGrpSpPr>
        <p:cNvPr id="1" name=""/>
        <p:cNvGrpSpPr/>
        <p:nvPr/>
      </p:nvGrpSpPr>
      <p:grpSpPr>
        <a:xfrm>
          <a:off x="0" y="0"/>
          <a:ext cx="0" cy="0"/>
          <a:chOff x="0" y="0"/>
          <a:chExt cx="0" cy="0"/>
        </a:xfrm>
      </p:grpSpPr>
      <p:pic>
        <p:nvPicPr>
          <p:cNvPr id="7" name="Picture 5" descr="http://www.goedezaken.info/wp-content/uploads/2011/12/science-of-the-time.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832725" y="6115050"/>
            <a:ext cx="1222375" cy="649288"/>
          </a:xfrm>
          <a:prstGeom prst="rect">
            <a:avLst/>
          </a:prstGeom>
          <a:noFill/>
          <a:ln w="9525">
            <a:noFill/>
            <a:miter lim="800000"/>
            <a:headEnd/>
            <a:tailEnd/>
          </a:ln>
        </p:spPr>
      </p:pic>
      <p:sp>
        <p:nvSpPr>
          <p:cNvPr id="10" name="Tekstvak 14"/>
          <p:cNvSpPr txBox="1">
            <a:spLocks noChangeArrowheads="1"/>
          </p:cNvSpPr>
          <p:nvPr userDrawn="1"/>
        </p:nvSpPr>
        <p:spPr bwMode="auto">
          <a:xfrm>
            <a:off x="468313" y="2781300"/>
            <a:ext cx="3743325" cy="646113"/>
          </a:xfrm>
          <a:prstGeom prst="rect">
            <a:avLst/>
          </a:prstGeom>
          <a:noFill/>
          <a:ln w="9525">
            <a:noFill/>
            <a:miter lim="800000"/>
            <a:headEnd/>
            <a:tailEnd/>
          </a:ln>
        </p:spPr>
        <p:txBody>
          <a:bodyPr>
            <a:spAutoFit/>
          </a:bodyPr>
          <a:lstStyle/>
          <a:p>
            <a:pPr algn="ctr"/>
            <a:r>
              <a:rPr lang="nl-NL" sz="3600" dirty="0">
                <a:solidFill>
                  <a:schemeClr val="bg1"/>
                </a:solidFill>
              </a:rPr>
              <a:t>CREATE</a:t>
            </a:r>
          </a:p>
        </p:txBody>
      </p:sp>
      <p:sp>
        <p:nvSpPr>
          <p:cNvPr id="9" name="Tekstvak 8"/>
          <p:cNvSpPr txBox="1"/>
          <p:nvPr userDrawn="1"/>
        </p:nvSpPr>
        <p:spPr>
          <a:xfrm>
            <a:off x="2528888" y="2174875"/>
            <a:ext cx="4129087" cy="2967038"/>
          </a:xfrm>
          <a:prstGeom prst="rect">
            <a:avLst/>
          </a:prstGeom>
          <a:noFill/>
          <a:ln w="38100">
            <a:solidFill>
              <a:srgbClr val="FF9900"/>
            </a:solidFill>
          </a:ln>
          <a:effectLst>
            <a:outerShdw blurRad="87630" dist="38100" dir="3780000" sx="101000" sy="101000" algn="tl" rotWithShape="0">
              <a:srgbClr val="000000">
                <a:alpha val="43000"/>
              </a:srgbClr>
            </a:outerShdw>
          </a:effectLst>
        </p:spPr>
        <p:style>
          <a:lnRef idx="1">
            <a:schemeClr val="accent2"/>
          </a:lnRef>
          <a:fillRef idx="3">
            <a:schemeClr val="accent2"/>
          </a:fillRef>
          <a:effectRef idx="2">
            <a:schemeClr val="accent2"/>
          </a:effectRef>
          <a:fontRef idx="minor">
            <a:schemeClr val="lt1"/>
          </a:fontRef>
        </p:style>
        <p:txBody>
          <a:bodyPr>
            <a:spAutoFit/>
          </a:bodyPr>
          <a:lstStyle/>
          <a:p>
            <a:pPr>
              <a:defRPr/>
            </a:pPr>
            <a:endParaRPr lang="nl-NL" dirty="0" err="1">
              <a:solidFill>
                <a:prstClr val="black"/>
              </a:solidFill>
              <a:latin typeface="Effra"/>
              <a:cs typeface="Effra"/>
            </a:endParaRPr>
          </a:p>
        </p:txBody>
      </p:sp>
      <p:sp>
        <p:nvSpPr>
          <p:cNvPr id="12" name="Tekstvak 11"/>
          <p:cNvSpPr txBox="1"/>
          <p:nvPr userDrawn="1"/>
        </p:nvSpPr>
        <p:spPr>
          <a:xfrm>
            <a:off x="3482975" y="2735263"/>
            <a:ext cx="2311400" cy="338137"/>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a:spAutoFit/>
          </a:bodyPr>
          <a:lstStyle/>
          <a:p>
            <a:pPr>
              <a:defRPr/>
            </a:pPr>
            <a:r>
              <a:rPr lang="nl-NL" sz="1600" dirty="0" err="1">
                <a:solidFill>
                  <a:prstClr val="black"/>
                </a:solidFill>
                <a:latin typeface="Arial"/>
                <a:cs typeface="Effra"/>
              </a:rPr>
              <a:t>Carl</a:t>
            </a:r>
            <a:r>
              <a:rPr lang="nl-NL" sz="1600" dirty="0">
                <a:solidFill>
                  <a:prstClr val="black"/>
                </a:solidFill>
                <a:latin typeface="Arial"/>
                <a:cs typeface="Effra"/>
              </a:rPr>
              <a:t> </a:t>
            </a:r>
            <a:r>
              <a:rPr lang="nl-NL" sz="1600" dirty="0" err="1">
                <a:solidFill>
                  <a:prstClr val="black"/>
                </a:solidFill>
                <a:latin typeface="Arial"/>
                <a:cs typeface="Effra"/>
              </a:rPr>
              <a:t>Rohde</a:t>
            </a:r>
            <a:endParaRPr lang="nl-NL" sz="1600" dirty="0">
              <a:solidFill>
                <a:prstClr val="black"/>
              </a:solidFill>
              <a:latin typeface="Arial"/>
              <a:cs typeface="Effra"/>
            </a:endParaRPr>
          </a:p>
        </p:txBody>
      </p:sp>
      <p:sp>
        <p:nvSpPr>
          <p:cNvPr id="13" name="Tekstvak 12"/>
          <p:cNvSpPr txBox="1"/>
          <p:nvPr userDrawn="1"/>
        </p:nvSpPr>
        <p:spPr>
          <a:xfrm>
            <a:off x="3482975" y="3756025"/>
            <a:ext cx="2311400" cy="338138"/>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a:spAutoFit/>
          </a:bodyPr>
          <a:lstStyle/>
          <a:p>
            <a:pPr>
              <a:defRPr/>
            </a:pPr>
            <a:r>
              <a:rPr lang="nl-NL" sz="1600" dirty="0">
                <a:solidFill>
                  <a:prstClr val="black"/>
                </a:solidFill>
                <a:latin typeface="Arial"/>
                <a:cs typeface="Effra"/>
              </a:rPr>
              <a:t>@</a:t>
            </a:r>
            <a:r>
              <a:rPr lang="nl-NL" sz="1600" dirty="0" err="1">
                <a:solidFill>
                  <a:prstClr val="black"/>
                </a:solidFill>
                <a:latin typeface="Arial"/>
                <a:cs typeface="Effra"/>
              </a:rPr>
              <a:t>scienceoftime</a:t>
            </a:r>
            <a:endParaRPr lang="nl-NL" sz="1600" dirty="0">
              <a:solidFill>
                <a:prstClr val="black"/>
              </a:solidFill>
              <a:latin typeface="Arial"/>
              <a:cs typeface="Effra"/>
            </a:endParaRPr>
          </a:p>
        </p:txBody>
      </p:sp>
      <p:sp>
        <p:nvSpPr>
          <p:cNvPr id="14" name="Tekstvak 13"/>
          <p:cNvSpPr txBox="1"/>
          <p:nvPr userDrawn="1"/>
        </p:nvSpPr>
        <p:spPr>
          <a:xfrm>
            <a:off x="3482975" y="4260850"/>
            <a:ext cx="2311400" cy="338138"/>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a:spAutoFit/>
          </a:bodyPr>
          <a:lstStyle/>
          <a:p>
            <a:pPr>
              <a:defRPr/>
            </a:pPr>
            <a:r>
              <a:rPr lang="nl-NL" sz="1600" dirty="0">
                <a:solidFill>
                  <a:prstClr val="black"/>
                </a:solidFill>
                <a:latin typeface="Arial"/>
                <a:cs typeface="Effra"/>
              </a:rPr>
              <a:t>/</a:t>
            </a:r>
            <a:r>
              <a:rPr lang="nl-NL" sz="1600" dirty="0" err="1">
                <a:solidFill>
                  <a:prstClr val="black"/>
                </a:solidFill>
                <a:latin typeface="Arial"/>
                <a:cs typeface="Effra"/>
              </a:rPr>
              <a:t>scienceofthetime</a:t>
            </a:r>
            <a:endParaRPr lang="nl-NL" sz="1600" dirty="0">
              <a:solidFill>
                <a:prstClr val="black"/>
              </a:solidFill>
              <a:latin typeface="Arial"/>
              <a:cs typeface="Effra"/>
            </a:endParaRPr>
          </a:p>
        </p:txBody>
      </p:sp>
      <p:sp>
        <p:nvSpPr>
          <p:cNvPr id="15" name="Tekstvak 14"/>
          <p:cNvSpPr txBox="1"/>
          <p:nvPr userDrawn="1"/>
        </p:nvSpPr>
        <p:spPr>
          <a:xfrm>
            <a:off x="3482975" y="3240088"/>
            <a:ext cx="3175000" cy="339725"/>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a:spAutoFit/>
          </a:bodyPr>
          <a:lstStyle/>
          <a:p>
            <a:pPr>
              <a:defRPr/>
            </a:pPr>
            <a:r>
              <a:rPr lang="nl-NL" sz="1600" dirty="0" err="1">
                <a:solidFill>
                  <a:prstClr val="black"/>
                </a:solidFill>
                <a:latin typeface="Arial"/>
                <a:cs typeface="Effra"/>
              </a:rPr>
              <a:t>carl</a:t>
            </a:r>
            <a:r>
              <a:rPr lang="nl-NL" sz="1600" dirty="0">
                <a:solidFill>
                  <a:prstClr val="black"/>
                </a:solidFill>
                <a:latin typeface="Arial"/>
                <a:cs typeface="Effra"/>
              </a:rPr>
              <a:t>@</a:t>
            </a:r>
            <a:r>
              <a:rPr lang="nl-NL" sz="1600" dirty="0" err="1">
                <a:solidFill>
                  <a:prstClr val="black"/>
                </a:solidFill>
                <a:latin typeface="Arial"/>
                <a:cs typeface="Effra"/>
              </a:rPr>
              <a:t>scienceofthetime.com</a:t>
            </a:r>
            <a:endParaRPr lang="nl-NL" sz="1600" dirty="0">
              <a:solidFill>
                <a:prstClr val="black"/>
              </a:solidFill>
              <a:latin typeface="Arial"/>
              <a:cs typeface="Effra"/>
            </a:endParaRPr>
          </a:p>
        </p:txBody>
      </p:sp>
      <p:sp>
        <p:nvSpPr>
          <p:cNvPr id="16" name="Rechthoekige toelichting 15"/>
          <p:cNvSpPr/>
          <p:nvPr userDrawn="1"/>
        </p:nvSpPr>
        <p:spPr>
          <a:xfrm>
            <a:off x="2528888" y="1196975"/>
            <a:ext cx="4129087" cy="812800"/>
          </a:xfrm>
          <a:prstGeom prst="wedgeRectCallout">
            <a:avLst>
              <a:gd name="adj1" fmla="val -20833"/>
              <a:gd name="adj2" fmla="val 84821"/>
            </a:avLst>
          </a:prstGeom>
          <a:solidFill>
            <a:srgbClr val="AE0F0A"/>
          </a:solidFill>
          <a:ln>
            <a:noFill/>
          </a:ln>
          <a:effectLst>
            <a:outerShdw blurRad="87630" dist="38100" dir="3780000" sx="101000" sy="101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solidFill>
                <a:prstClr val="white"/>
              </a:solidFill>
            </a:endParaRPr>
          </a:p>
        </p:txBody>
      </p:sp>
      <p:pic>
        <p:nvPicPr>
          <p:cNvPr id="17" name="Afbeelding 13" descr="science-of-the-time.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13688" y="6167438"/>
            <a:ext cx="1123950" cy="595312"/>
          </a:xfrm>
          <a:prstGeom prst="rect">
            <a:avLst/>
          </a:prstGeom>
          <a:noFill/>
          <a:ln w="9525">
            <a:noFill/>
            <a:miter lim="800000"/>
            <a:headEnd/>
            <a:tailEnd/>
          </a:ln>
        </p:spPr>
      </p:pic>
      <p:sp>
        <p:nvSpPr>
          <p:cNvPr id="18" name="Tekstvak 17"/>
          <p:cNvSpPr txBox="1"/>
          <p:nvPr userDrawn="1"/>
        </p:nvSpPr>
        <p:spPr>
          <a:xfrm>
            <a:off x="2924175" y="1379538"/>
            <a:ext cx="3179763" cy="400050"/>
          </a:xfrm>
          <a:prstGeom prst="rect">
            <a:avLst/>
          </a:prstGeom>
          <a:solidFill>
            <a:srgbClr val="AE0F0A"/>
          </a:solidFill>
          <a:ln>
            <a:solidFill>
              <a:srgbClr val="AE0F0A"/>
            </a:solidFill>
          </a:ln>
          <a:effectLst/>
        </p:spPr>
        <p:style>
          <a:lnRef idx="1">
            <a:schemeClr val="accent2"/>
          </a:lnRef>
          <a:fillRef idx="3">
            <a:schemeClr val="accent2"/>
          </a:fillRef>
          <a:effectRef idx="2">
            <a:schemeClr val="accent2"/>
          </a:effectRef>
          <a:fontRef idx="minor">
            <a:schemeClr val="lt1"/>
          </a:fontRef>
        </p:style>
        <p:txBody>
          <a:bodyPr>
            <a:spAutoFit/>
          </a:bodyPr>
          <a:lstStyle/>
          <a:p>
            <a:pPr>
              <a:defRPr/>
            </a:pPr>
            <a:r>
              <a:rPr lang="nl-NL" sz="2000" dirty="0">
                <a:solidFill>
                  <a:prstClr val="white"/>
                </a:solidFill>
                <a:latin typeface="Arial Black"/>
              </a:rPr>
              <a:t>CONTACT US</a:t>
            </a:r>
            <a:endParaRPr lang="nl-NL" sz="2000" dirty="0">
              <a:solidFill>
                <a:prstClr val="white"/>
              </a:solidFill>
              <a:latin typeface="Arial Black"/>
              <a:cs typeface="Effra"/>
            </a:endParaRPr>
          </a:p>
        </p:txBody>
      </p:sp>
      <p:pic>
        <p:nvPicPr>
          <p:cNvPr id="19" name="Afbeelding 14" descr="linkedin.png"/>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3044825" y="2735263"/>
            <a:ext cx="415925" cy="415925"/>
          </a:xfrm>
          <a:prstGeom prst="rect">
            <a:avLst/>
          </a:prstGeom>
          <a:noFill/>
          <a:ln w="9525">
            <a:noFill/>
            <a:miter lim="800000"/>
            <a:headEnd/>
            <a:tailEnd/>
          </a:ln>
        </p:spPr>
      </p:pic>
      <p:pic>
        <p:nvPicPr>
          <p:cNvPr id="20" name="Afbeelding 15" descr="email_link.png"/>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044825" y="3230563"/>
            <a:ext cx="415925" cy="415925"/>
          </a:xfrm>
          <a:prstGeom prst="rect">
            <a:avLst/>
          </a:prstGeom>
          <a:noFill/>
          <a:ln w="9525">
            <a:noFill/>
            <a:miter lim="800000"/>
            <a:headEnd/>
            <a:tailEnd/>
          </a:ln>
        </p:spPr>
      </p:pic>
      <p:pic>
        <p:nvPicPr>
          <p:cNvPr id="21" name="Afbeelding 16" descr="twitter.png"/>
          <p:cNvPicPr>
            <a:picLocks noChangeAspect="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054350" y="3735388"/>
            <a:ext cx="417513" cy="425450"/>
          </a:xfrm>
          <a:prstGeom prst="rect">
            <a:avLst/>
          </a:prstGeom>
          <a:noFill/>
          <a:ln w="9525">
            <a:noFill/>
            <a:miter lim="800000"/>
            <a:headEnd/>
            <a:tailEnd/>
          </a:ln>
        </p:spPr>
      </p:pic>
      <p:pic>
        <p:nvPicPr>
          <p:cNvPr id="22" name="Afbeelding 19" descr="facebook.png"/>
          <p:cNvPicPr>
            <a:picLocks noChangeAspect="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3054350" y="4249738"/>
            <a:ext cx="417513" cy="417512"/>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nl-NL"/>
          </a:p>
        </p:txBody>
      </p:sp>
      <p:sp>
        <p:nvSpPr>
          <p:cNvPr id="3" name="Tijdelijke aanduiding voor voettekst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nl-NL"/>
          </a:p>
        </p:txBody>
      </p:sp>
      <p:sp>
        <p:nvSpPr>
          <p:cNvPr id="4" name="Tijdelijke aanduiding voor dianumm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charset="0"/>
              </a:defRPr>
            </a:lvl1pPr>
          </a:lstStyle>
          <a:p>
            <a:fld id="{BB48F4B3-1AA5-9240-8B99-54F09BDAEFFF}" type="slidenum">
              <a:rPr lang="nl-NL"/>
              <a:pPr/>
              <a:t>‹nr.›</a:t>
            </a:fld>
            <a:endParaRPr lang="nl-NL"/>
          </a:p>
        </p:txBody>
      </p:sp>
    </p:spTree>
    <p:extLst>
      <p:ext uri="{BB962C8B-B14F-4D97-AF65-F5344CB8AC3E}">
        <p14:creationId xmlns:p14="http://schemas.microsoft.com/office/powerpoint/2010/main" val="2450163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60" r:id="rId2"/>
    <p:sldLayoutId id="2147483663" r:id="rId3"/>
    <p:sldLayoutId id="2147483661" r:id="rId4"/>
    <p:sldLayoutId id="2147483662" r:id="rId5"/>
    <p:sldLayoutId id="2147483664" r:id="rId6"/>
    <p:sldLayoutId id="2147483669" r:id="rId7"/>
    <p:sldLayoutId id="2147483667" r:id="rId8"/>
    <p:sldLayoutId id="2147483670" r:id="rId9"/>
    <p:sldLayoutId id="2147483671" r:id="rId10"/>
    <p:sldLayoutId id="2147483672"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png"/><Relationship Id="rId7" Type="http://schemas.openxmlformats.org/officeDocument/2006/relationships/image" Target="../media/image158.png"/><Relationship Id="rId12" Type="http://schemas.openxmlformats.org/officeDocument/2006/relationships/image" Target="../media/image163.png"/><Relationship Id="rId2" Type="http://schemas.openxmlformats.org/officeDocument/2006/relationships/image" Target="../media/image153.jpeg"/><Relationship Id="rId1" Type="http://schemas.openxmlformats.org/officeDocument/2006/relationships/slideLayout" Target="../slideLayouts/slideLayout11.xml"/><Relationship Id="rId6" Type="http://schemas.openxmlformats.org/officeDocument/2006/relationships/image" Target="../media/image157.jpeg"/><Relationship Id="rId11" Type="http://schemas.openxmlformats.org/officeDocument/2006/relationships/image" Target="../media/image162.jpeg"/><Relationship Id="rId5" Type="http://schemas.openxmlformats.org/officeDocument/2006/relationships/image" Target="../media/image156.jpeg"/><Relationship Id="rId10" Type="http://schemas.openxmlformats.org/officeDocument/2006/relationships/image" Target="../media/image161.jpeg"/><Relationship Id="rId4" Type="http://schemas.openxmlformats.org/officeDocument/2006/relationships/image" Target="../media/image155.jpeg"/><Relationship Id="rId9" Type="http://schemas.openxmlformats.org/officeDocument/2006/relationships/image" Target="../media/image160.jpeg"/></Relationships>
</file>

<file path=ppt/slides/_rels/slide124.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png"/><Relationship Id="rId7" Type="http://schemas.openxmlformats.org/officeDocument/2006/relationships/image" Target="../media/image158.png"/><Relationship Id="rId12" Type="http://schemas.openxmlformats.org/officeDocument/2006/relationships/image" Target="../media/image163.png"/><Relationship Id="rId2" Type="http://schemas.openxmlformats.org/officeDocument/2006/relationships/image" Target="../media/image153.jpeg"/><Relationship Id="rId1" Type="http://schemas.openxmlformats.org/officeDocument/2006/relationships/slideLayout" Target="../slideLayouts/slideLayout11.xml"/><Relationship Id="rId6" Type="http://schemas.openxmlformats.org/officeDocument/2006/relationships/image" Target="../media/image157.jpeg"/><Relationship Id="rId11" Type="http://schemas.openxmlformats.org/officeDocument/2006/relationships/image" Target="../media/image162.jpeg"/><Relationship Id="rId5" Type="http://schemas.openxmlformats.org/officeDocument/2006/relationships/image" Target="../media/image156.jpeg"/><Relationship Id="rId10" Type="http://schemas.openxmlformats.org/officeDocument/2006/relationships/image" Target="../media/image161.jpeg"/><Relationship Id="rId4" Type="http://schemas.openxmlformats.org/officeDocument/2006/relationships/image" Target="../media/image155.jpeg"/><Relationship Id="rId9" Type="http://schemas.openxmlformats.org/officeDocument/2006/relationships/image" Target="../media/image160.jpeg"/></Relationships>
</file>

<file path=ppt/slides/_rels/slide12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hyperlink" Target="javascript:%20void(0);" TargetMode="External"/><Relationship Id="rId1" Type="http://schemas.openxmlformats.org/officeDocument/2006/relationships/slideLayout" Target="../slideLayouts/slideLayout10.xml"/><Relationship Id="rId5" Type="http://schemas.openxmlformats.org/officeDocument/2006/relationships/image" Target="../media/image165.jpeg"/><Relationship Id="rId4" Type="http://schemas.openxmlformats.org/officeDocument/2006/relationships/image" Target="../media/image163.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6.png"/><Relationship Id="rId7" Type="http://schemas.openxmlformats.org/officeDocument/2006/relationships/image" Target="../media/image169.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168.png"/><Relationship Id="rId5" Type="http://schemas.openxmlformats.org/officeDocument/2006/relationships/hyperlink" Target="http://traveltalk.ie/cms/2013/11/escape-to-pretty-prague/" TargetMode="External"/><Relationship Id="rId4" Type="http://schemas.openxmlformats.org/officeDocument/2006/relationships/image" Target="../media/image167.png"/></Relationships>
</file>

<file path=ppt/slides/_rels/slide12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1.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12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1.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hyperlink" Target="http://scienceofthetime.com/2013shanghaidonghua/2013/12/12/poolside-preneurs/" TargetMode="External"/><Relationship Id="rId7" Type="http://schemas.openxmlformats.org/officeDocument/2006/relationships/image" Target="../media/image178.jpe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hyperlink" Target="http://www.google.nl/url?sa=i&amp;rct=j&amp;q=&amp;esrc=s&amp;source=images&amp;cd=&amp;cad=rja&amp;uact=8&amp;docid=BEq6hoJ_X7diBM&amp;tbnid=GAkzkBNeMzYK8M:&amp;ved=0CAUQjRw&amp;url=http://poolsidepreneurs.com/&amp;ei=ZAtmU_vUCsaJOJeggegE&amp;psig=AFQjCNEuL4TKHaPvyaxdHlCMV7RbGrjd-w&amp;ust=1399282646011022" TargetMode="External"/><Relationship Id="rId5" Type="http://schemas.openxmlformats.org/officeDocument/2006/relationships/image" Target="../media/image177.png"/><Relationship Id="rId4" Type="http://schemas.openxmlformats.org/officeDocument/2006/relationships/image" Target="../media/image176.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hyperlink" Target="http://www.google.nl/url?sa=i&amp;rct=j&amp;q=&amp;esrc=s&amp;source=images&amp;cd=&amp;cad=rja&amp;uact=8&amp;docid=aFEFy9fkdXTOCM&amp;tbnid=LfUne3YfX0Qi1M:&amp;ved=0CAUQjRw&amp;url=http://scarlettlovesstephen.com/2011/04/suzanne-matt-are-married/&amp;ei=sDpnU7W6MoPdOrz7gegN&amp;psig=AFQjCNFTHUUtz5JwBRtBiEEj_ZUnvFV6qQ&amp;ust=1399360522358434"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180.png"/><Relationship Id="rId5" Type="http://schemas.openxmlformats.org/officeDocument/2006/relationships/hyperlink" Target="http://www.google.nl/url?sa=i&amp;rct=j&amp;q=&amp;esrc=s&amp;source=images&amp;cd=&amp;cad=rja&amp;uact=8&amp;docid=s6Nhrxdci8BPkM&amp;tbnid=_IRbsZo55vza8M:&amp;ved=0CAUQjRw&amp;url=http://12160.info/profiles/blogs/illuminati-sun-symbolism-hotel-logos&amp;ei=3DpnU8GqCsGLOOafgdgE&amp;psig=AFQjCNHDmDfg-cUDRb6HjAfwpVIOesAzww&amp;ust=1399360589207250" TargetMode="External"/><Relationship Id="rId4" Type="http://schemas.openxmlformats.org/officeDocument/2006/relationships/image" Target="../media/image179.jpeg"/></Relationships>
</file>

<file path=ppt/slides/_rels/slide133.xml.rels><?xml version="1.0" encoding="UTF-8" standalone="yes"?>
<Relationships xmlns="http://schemas.openxmlformats.org/package/2006/relationships"><Relationship Id="rId8" Type="http://schemas.openxmlformats.org/officeDocument/2006/relationships/image" Target="../media/image183.jpeg"/><Relationship Id="rId3" Type="http://schemas.openxmlformats.org/officeDocument/2006/relationships/hyperlink" Target="http://www.google.nl/url?sa=i&amp;rct=j&amp;q=&amp;esrc=s&amp;source=images&amp;cd=&amp;cad=rja&amp;uact=8&amp;docid=PWHh7F9UwJFCSM&amp;tbnid=9-YFv0T9U0Hk5M:&amp;ved=0CAUQjRw&amp;url=http://www.business2community.com/branding/the-marketing-doctor-is-in-prescriptions-for-all-of-your-consumerist-woes-0327314&amp;ei=bC5nU5aVHYnhOv2tgcgC&amp;psig=AFQjCNG1Tc1qcxH6wo1wWjME5jqtFHy9Gw&amp;ust=1399357328020790" TargetMode="External"/><Relationship Id="rId7" Type="http://schemas.openxmlformats.org/officeDocument/2006/relationships/hyperlink" Target="http://www.google.nl/url?sa=i&amp;rct=j&amp;q=&amp;esrc=s&amp;source=images&amp;cd=&amp;cad=rja&amp;uact=8&amp;docid=PWHh7F9UwJFCSM&amp;tbnid=9-YFv0T9U0Hk5M:&amp;ved=0CAUQjRw&amp;url=http://www.hotelchatter.com/tag/OpenThread&amp;ei=WC9nU53aDcnfOti3gIAO&amp;psig=AFQjCNG1Tc1qcxH6wo1wWjME5jqtFHy9Gw&amp;ust=1399357328020790"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182.jpeg"/><Relationship Id="rId5" Type="http://schemas.openxmlformats.org/officeDocument/2006/relationships/hyperlink" Target="http://www.google.nl/url?sa=i&amp;rct=j&amp;q=&amp;esrc=s&amp;source=images&amp;cd=&amp;docid=PWHh7F9UwJFCSM&amp;tbnid=9-YFv0T9U0Hk5M:&amp;ved=0CAUQjRw&amp;url=http://www.huffingtonpost.com/chris-hurn/stuffed-giraffe-shows-wha_b_1524038.html&amp;ei=fy5nU9ZCh7E8nMGB2As&amp;psig=AFQjCNG1Tc1qcxH6wo1wWjME5jqtFHy9Gw&amp;ust=1399357328020790" TargetMode="External"/><Relationship Id="rId10" Type="http://schemas.openxmlformats.org/officeDocument/2006/relationships/image" Target="../media/image184.jpeg"/><Relationship Id="rId4" Type="http://schemas.openxmlformats.org/officeDocument/2006/relationships/image" Target="../media/image181.png"/><Relationship Id="rId9" Type="http://schemas.openxmlformats.org/officeDocument/2006/relationships/hyperlink" Target="http://www.google.nl/url?sa=i&amp;rct=j&amp;q=&amp;esrc=s&amp;source=images&amp;cd=&amp;cad=rja&amp;uact=8&amp;docid=PWHh7F9UwJFCSM&amp;tbnid=qybrntiAITW4DM:&amp;ved=0CAUQjRw&amp;url=http://www.huffingtonpost.com/chris-hurn/stuffed-giraffe-shows-wha_b_1524038.html&amp;ei=-zJnU8qQBcusPLXtgcgP&amp;psig=AFQjCNHgSnohH0ATRRtX3KrbM5UeiB15jQ&amp;ust=1399358136974148" TargetMode="External"/></Relationships>
</file>

<file path=ppt/slides/_rels/slide134.xml.rels><?xml version="1.0" encoding="UTF-8" standalone="yes"?>
<Relationships xmlns="http://schemas.openxmlformats.org/package/2006/relationships"><Relationship Id="rId8" Type="http://schemas.openxmlformats.org/officeDocument/2006/relationships/hyperlink" Target="http://www.google.nl/url?sa=i&amp;rct=j&amp;q=&amp;esrc=s&amp;source=images&amp;cd=&amp;cad=rja&amp;uact=8&amp;docid=u1TXtUOesSufVM&amp;tbnid=jfC_fUrFAO95pM:&amp;ved=0CAUQjRw&amp;url=http://izismile.com/2013/04/19/the_full_ritzcarlton_hotel_experience_for_unexpected_leftbehind_8_pics.html&amp;ei=uTFnU6zvGYfPOaXygLgJ&amp;psig=AFQjCNHgSnohH0ATRRtX3KrbM5UeiB15jQ&amp;ust=1399358136974148" TargetMode="External"/><Relationship Id="rId13" Type="http://schemas.openxmlformats.org/officeDocument/2006/relationships/image" Target="../media/image190.jpeg"/><Relationship Id="rId3" Type="http://schemas.openxmlformats.org/officeDocument/2006/relationships/image" Target="../media/image185.jpeg"/><Relationship Id="rId7" Type="http://schemas.openxmlformats.org/officeDocument/2006/relationships/image" Target="../media/image187.jpeg"/><Relationship Id="rId12" Type="http://schemas.openxmlformats.org/officeDocument/2006/relationships/hyperlink" Target="http://www.google.nl/url?sa=i&amp;rct=j&amp;q=&amp;esrc=s&amp;source=images&amp;cd=&amp;cad=rja&amp;uact=8&amp;docid=PWHh7F9UwJFCSM&amp;tbnid=9-YFv0T9U0Hk5M:&amp;ved=0CAUQjRw&amp;url=http://www.504blog.com/joshie-the-photos&amp;ei=9DFnU_bvOofFPa3jgJAD&amp;psig=AFQjCNHgSnohH0ATRRtX3KrbM5UeiB15jQ&amp;ust=1399358136974148" TargetMode="External"/><Relationship Id="rId2" Type="http://schemas.openxmlformats.org/officeDocument/2006/relationships/hyperlink" Target="http://www.google.nl/url?sa=i&amp;rct=j&amp;q=&amp;esrc=s&amp;source=images&amp;cd=&amp;cad=rja&amp;uact=8&amp;docid=u1TXtUOesSufVM&amp;tbnid=jfC_fUrFAO95pM:&amp;ved=0CAUQjRw&amp;url=http://www.504blog.com/joshie-the-photos&amp;ei=WjFnU5OWNILfOdb8gPgO&amp;psig=AFQjCNHgSnohH0ATRRtX3KrbM5UeiB15jQ&amp;ust=1399358136974148" TargetMode="External"/><Relationship Id="rId1" Type="http://schemas.openxmlformats.org/officeDocument/2006/relationships/slideLayout" Target="../slideLayouts/slideLayout11.xml"/><Relationship Id="rId6" Type="http://schemas.openxmlformats.org/officeDocument/2006/relationships/hyperlink" Target="http://www.google.nl/url?sa=i&amp;rct=j&amp;q=&amp;esrc=s&amp;source=images&amp;cd=&amp;cad=rja&amp;uact=8&amp;docid=u1TXtUOesSufVM&amp;tbnid=jfC_fUrFAO95pM:&amp;ved=0CAUQjRw&amp;url=http://www.504blog.com/joshie-the-photos/joshie-at-the-ritz-carlton_page_6&amp;ei=qDFnU86kLsLqPPXSgZgJ&amp;psig=AFQjCNHgSnohH0ATRRtX3KrbM5UeiB15jQ&amp;ust=1399358136974148" TargetMode="External"/><Relationship Id="rId11" Type="http://schemas.openxmlformats.org/officeDocument/2006/relationships/image" Target="../media/image189.jpeg"/><Relationship Id="rId5" Type="http://schemas.openxmlformats.org/officeDocument/2006/relationships/image" Target="../media/image186.jpeg"/><Relationship Id="rId15" Type="http://schemas.openxmlformats.org/officeDocument/2006/relationships/image" Target="../media/image180.png"/><Relationship Id="rId10" Type="http://schemas.openxmlformats.org/officeDocument/2006/relationships/hyperlink" Target="http://www.google.nl/url?sa=i&amp;rct=j&amp;q=&amp;esrc=s&amp;source=images&amp;cd=&amp;cad=rja&amp;uact=8&amp;docid=u1TXtUOesSufVM&amp;tbnid=jfC_fUrFAO95pM:&amp;ved=0CAUQjRw&amp;url=http://www.504blog.com/joshie-the-photos&amp;ei=2jFnU_roDMnUPMO3gIgI&amp;psig=AFQjCNHgSnohH0ATRRtX3KrbM5UeiB15jQ&amp;ust=1399358136974148" TargetMode="External"/><Relationship Id="rId4" Type="http://schemas.openxmlformats.org/officeDocument/2006/relationships/hyperlink" Target="http://www.google.nl/url?sa=i&amp;rct=j&amp;q=&amp;esrc=s&amp;source=images&amp;cd=&amp;cad=rja&amp;uact=8&amp;docid=u1TXtUOesSufVM&amp;tbnid=jfC_fUrFAO95pM:&amp;ved=0CAUQjRw&amp;url=http://www.504blog.com/joshie-the-photos&amp;ei=kDFnU-XGKMaHOKf9gagJ&amp;psig=AFQjCNHgSnohH0ATRRtX3KrbM5UeiB15jQ&amp;ust=1399358136974148" TargetMode="External"/><Relationship Id="rId9" Type="http://schemas.openxmlformats.org/officeDocument/2006/relationships/image" Target="../media/image188.jpeg"/><Relationship Id="rId14" Type="http://schemas.openxmlformats.org/officeDocument/2006/relationships/hyperlink" Target="http://www.google.nl/url?sa=i&amp;rct=j&amp;q=&amp;esrc=s&amp;source=images&amp;cd=&amp;cad=rja&amp;uact=8&amp;docid=s6Nhrxdci8BPkM&amp;tbnid=_IRbsZo55vza8M:&amp;ved=0CAUQjRw&amp;url=http://12160.info/profiles/blogs/illuminati-sun-symbolism-hotel-logos&amp;ei=3DpnU8GqCsGLOOafgdgE&amp;psig=AFQjCNHDmDfg-cUDRb6HjAfwpVIOesAzww&amp;ust=1399360589207250" TargetMode="External"/></Relationships>
</file>

<file path=ppt/slides/_rels/slide135.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hyperlink" Target="http://www.google.nl/url?sa=i&amp;rct=j&amp;q=&amp;esrc=s&amp;source=images&amp;cd=&amp;cad=rja&amp;uact=8&amp;docid=aFEFy9fkdXTOCM&amp;tbnid=LfUne3YfX0Qi1M:&amp;ved=0CAUQjRw&amp;url=http://scarlettlovesstephen.com/2011/04/suzanne-matt-are-married/&amp;ei=sDpnU7W6MoPdOrz7gegN&amp;psig=AFQjCNFTHUUtz5JwBRtBiEEj_ZUnvFV6qQ&amp;ust=1399360522358434" TargetMode="External"/><Relationship Id="rId7" Type="http://schemas.openxmlformats.org/officeDocument/2006/relationships/image" Target="../media/image195.png"/><Relationship Id="rId2" Type="http://schemas.openxmlformats.org/officeDocument/2006/relationships/image" Target="../media/image191.jpeg"/><Relationship Id="rId1" Type="http://schemas.openxmlformats.org/officeDocument/2006/relationships/slideLayout" Target="../slideLayouts/slideLayout11.xml"/><Relationship Id="rId6" Type="http://schemas.openxmlformats.org/officeDocument/2006/relationships/image" Target="../media/image194.jpeg"/><Relationship Id="rId5" Type="http://schemas.openxmlformats.org/officeDocument/2006/relationships/image" Target="../media/image193.jpeg"/><Relationship Id="rId4" Type="http://schemas.openxmlformats.org/officeDocument/2006/relationships/image" Target="../media/image192.jpeg"/></Relationships>
</file>

<file path=ppt/slides/_rels/slide136.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hyperlink" Target="http://www.google.nl/url?sa=i&amp;rct=j&amp;q=&amp;esrc=s&amp;source=images&amp;cd=&amp;cad=rja&amp;uact=8&amp;docid=aFEFy9fkdXTOCM&amp;tbnid=LfUne3YfX0Qi1M:&amp;ved=0CAUQjRw&amp;url=http://scarlettlovesstephen.com/2011/04/suzanne-matt-are-married/&amp;ei=sDpnU7W6MoPdOrz7gegN&amp;psig=AFQjCNFTHUUtz5JwBRtBiEEj_ZUnvFV6qQ&amp;ust=1399360522358434" TargetMode="External"/><Relationship Id="rId7" Type="http://schemas.openxmlformats.org/officeDocument/2006/relationships/image" Target="../media/image195.png"/><Relationship Id="rId2" Type="http://schemas.openxmlformats.org/officeDocument/2006/relationships/image" Target="../media/image197.jpeg"/><Relationship Id="rId1" Type="http://schemas.openxmlformats.org/officeDocument/2006/relationships/slideLayout" Target="../slideLayouts/slideLayout11.xml"/><Relationship Id="rId6" Type="http://schemas.openxmlformats.org/officeDocument/2006/relationships/image" Target="../media/image194.jpeg"/><Relationship Id="rId5" Type="http://schemas.openxmlformats.org/officeDocument/2006/relationships/image" Target="../media/image193.jpeg"/><Relationship Id="rId4" Type="http://schemas.openxmlformats.org/officeDocument/2006/relationships/image" Target="../media/image192.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65.jpeg"/></Relationships>
</file>

<file path=ppt/slides/_rels/slide13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9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14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200.jpe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201.jpe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202.jpe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203.jpe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204.jpe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46.xml.rels><?xml version="1.0" encoding="UTF-8" standalone="yes"?>
<Relationships xmlns="http://schemas.openxmlformats.org/package/2006/relationships"><Relationship Id="rId3" Type="http://schemas.openxmlformats.org/officeDocument/2006/relationships/hyperlink" Target="http://www.google.nl/url?sa=i&amp;rct=j&amp;q=&amp;esrc=s&amp;source=images&amp;cd=&amp;cad=rja&amp;uact=8&amp;docid=_-S48GkvEMU__M&amp;tbnid=dNYHnxiMb5oFXM:&amp;ved=0CAUQjRw&amp;url=http://pandabytes.blogspot.com/2012/11/happy-pills.html&amp;ei=dxdoU9isG4G_OczggdgN&amp;psig=AFQjCNGbLxw8L6ePgNOOeNE2Joq5xqOc8w&amp;ust=1399417055412066" TargetMode="External"/><Relationship Id="rId2" Type="http://schemas.openxmlformats.org/officeDocument/2006/relationships/image" Target="../media/image206.jpeg"/><Relationship Id="rId1" Type="http://schemas.openxmlformats.org/officeDocument/2006/relationships/slideLayout" Target="../slideLayouts/slideLayout11.xml"/><Relationship Id="rId6" Type="http://schemas.openxmlformats.org/officeDocument/2006/relationships/image" Target="../media/image208.jpeg"/><Relationship Id="rId5" Type="http://schemas.openxmlformats.org/officeDocument/2006/relationships/hyperlink" Target="http://www.google.nl/url?sa=i&amp;rct=j&amp;q=&amp;esrc=s&amp;source=images&amp;cd=&amp;cad=rja&amp;uact=8&amp;docid=_-S48GkvEMU__M&amp;tbnid=dNYHnxiMb5oFXM:&amp;ved=0CAUQjRw&amp;url=http://www.gogobot.com/happy-pills-barcelona-attraction&amp;ei=mBdoU_G-DIP0OdOugYgJ&amp;psig=AFQjCNGbLxw8L6ePgNOOeNE2Joq5xqOc8w&amp;ust=1399417055412066" TargetMode="External"/><Relationship Id="rId4" Type="http://schemas.openxmlformats.org/officeDocument/2006/relationships/image" Target="../media/image207.jpeg"/></Relationships>
</file>

<file path=ppt/slides/_rels/slide147.xml.rels><?xml version="1.0" encoding="UTF-8" standalone="yes"?>
<Relationships xmlns="http://schemas.openxmlformats.org/package/2006/relationships"><Relationship Id="rId8" Type="http://schemas.openxmlformats.org/officeDocument/2006/relationships/image" Target="../media/image213.jpeg"/><Relationship Id="rId3" Type="http://schemas.openxmlformats.org/officeDocument/2006/relationships/hyperlink" Target="https://www.google.nl/url?sa=i&amp;rct=j&amp;q=&amp;esrc=s&amp;source=images&amp;cd=&amp;cad=rja&amp;uact=8&amp;docid=6d1NfGGj9JswmM&amp;tbnid=MT0IKLRH6wRnVM:&amp;ved=0CAUQjRw&amp;url=https://www.facebook.com/freshlush&amp;ei=SRloU5SOJsS6OOyVgPgP&amp;psig=AFQjCNEpTC8mhb96G8fyepyCdr1SsVtsQw&amp;ust=1399417303141642" TargetMode="External"/><Relationship Id="rId7" Type="http://schemas.openxmlformats.org/officeDocument/2006/relationships/image" Target="../media/image212.jpeg"/><Relationship Id="rId12" Type="http://schemas.openxmlformats.org/officeDocument/2006/relationships/image" Target="../media/image217.jpe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211.jpeg"/><Relationship Id="rId11" Type="http://schemas.openxmlformats.org/officeDocument/2006/relationships/image" Target="../media/image216.jpeg"/><Relationship Id="rId5" Type="http://schemas.openxmlformats.org/officeDocument/2006/relationships/image" Target="../media/image210.jpeg"/><Relationship Id="rId10" Type="http://schemas.openxmlformats.org/officeDocument/2006/relationships/image" Target="../media/image215.jpeg"/><Relationship Id="rId4" Type="http://schemas.openxmlformats.org/officeDocument/2006/relationships/image" Target="../media/image209.jpeg"/><Relationship Id="rId9" Type="http://schemas.openxmlformats.org/officeDocument/2006/relationships/image" Target="../media/image214.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hyperlink" Target="http://www.google.nl/url?sa=i&amp;rct=j&amp;q=&amp;esrc=s&amp;source=images&amp;cd=&amp;cad=rja&amp;uact=8&amp;docid=LC1feqO-4XswkM&amp;tbnid=ne6tz_f7vGR6vM:&amp;ved=0CAUQjRw&amp;url=http://www.beijingxingang.com/beijing-tours/beijing-day-trip-to-old-town-beijing/&amp;ei=dgloU_vAIsaOO8a4gfAK&amp;psig=AFQjCNHrJ-D4VQS0zl_8nj-yRum8C8Gr4A&amp;ust=1399413365624403" TargetMode="External"/><Relationship Id="rId1" Type="http://schemas.openxmlformats.org/officeDocument/2006/relationships/slideLayout" Target="../slideLayouts/slideLayout11.xml"/></Relationships>
</file>

<file path=ppt/slides/_rels/slide151.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152.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153.xml.rels><?xml version="1.0" encoding="UTF-8" standalone="yes"?>
<Relationships xmlns="http://schemas.openxmlformats.org/package/2006/relationships"><Relationship Id="rId8" Type="http://schemas.openxmlformats.org/officeDocument/2006/relationships/image" Target="../media/image226.jpeg"/><Relationship Id="rId13" Type="http://schemas.openxmlformats.org/officeDocument/2006/relationships/image" Target="../media/image231.wmf"/><Relationship Id="rId3" Type="http://schemas.openxmlformats.org/officeDocument/2006/relationships/image" Target="../media/image222.png"/><Relationship Id="rId7" Type="http://schemas.openxmlformats.org/officeDocument/2006/relationships/hyperlink" Target="http://www.ditismijnplek.nl/PictLocators/TopicAttachmentBig.ashx?AttachmentId=203" TargetMode="External"/><Relationship Id="rId12" Type="http://schemas.openxmlformats.org/officeDocument/2006/relationships/image" Target="../media/image230.wmf"/><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225.png"/><Relationship Id="rId11" Type="http://schemas.openxmlformats.org/officeDocument/2006/relationships/image" Target="../media/image229.png"/><Relationship Id="rId5" Type="http://schemas.openxmlformats.org/officeDocument/2006/relationships/image" Target="../media/image224.png"/><Relationship Id="rId10" Type="http://schemas.openxmlformats.org/officeDocument/2006/relationships/image" Target="../media/image228.png"/><Relationship Id="rId4" Type="http://schemas.openxmlformats.org/officeDocument/2006/relationships/image" Target="../media/image223.png"/><Relationship Id="rId9" Type="http://schemas.openxmlformats.org/officeDocument/2006/relationships/image" Target="../media/image227.png"/></Relationships>
</file>

<file path=ppt/slides/_rels/slide154.xml.rels><?xml version="1.0" encoding="UTF-8" standalone="yes"?>
<Relationships xmlns="http://schemas.openxmlformats.org/package/2006/relationships"><Relationship Id="rId8" Type="http://schemas.openxmlformats.org/officeDocument/2006/relationships/image" Target="../media/image238.jpeg"/><Relationship Id="rId3" Type="http://schemas.openxmlformats.org/officeDocument/2006/relationships/image" Target="../media/image233.png"/><Relationship Id="rId7" Type="http://schemas.openxmlformats.org/officeDocument/2006/relationships/image" Target="../media/image237.jpeg"/><Relationship Id="rId2" Type="http://schemas.openxmlformats.org/officeDocument/2006/relationships/image" Target="../media/image232.jpeg"/><Relationship Id="rId1" Type="http://schemas.openxmlformats.org/officeDocument/2006/relationships/slideLayout" Target="../slideLayouts/slideLayout11.xml"/><Relationship Id="rId6" Type="http://schemas.openxmlformats.org/officeDocument/2006/relationships/image" Target="../media/image236.jpeg"/><Relationship Id="rId5" Type="http://schemas.openxmlformats.org/officeDocument/2006/relationships/image" Target="../media/image235.png"/><Relationship Id="rId4" Type="http://schemas.openxmlformats.org/officeDocument/2006/relationships/image" Target="../media/image234.jpeg"/><Relationship Id="rId9" Type="http://schemas.openxmlformats.org/officeDocument/2006/relationships/image" Target="../media/image239.png"/></Relationships>
</file>

<file path=ppt/slides/_rels/slide1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jpeg"/><Relationship Id="rId12" Type="http://schemas.openxmlformats.org/officeDocument/2006/relationships/image" Target="../media/image56.jpeg"/><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2.jpe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3.jpe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4.jpe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9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98.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6.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s>
</file>

<file path=ppt/slides/_rels/slide99.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78661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71775" y="333375"/>
            <a:ext cx="3960813" cy="6253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extLst>
      <p:ext uri="{BB962C8B-B14F-4D97-AF65-F5344CB8AC3E}">
        <p14:creationId xmlns:p14="http://schemas.microsoft.com/office/powerpoint/2010/main" val="38222501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xperience-8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00113" y="692150"/>
            <a:ext cx="7416800" cy="51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xperience-67"/>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00113" y="692150"/>
            <a:ext cx="7488237" cy="4897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quot;Nike"/>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47763" y="836613"/>
            <a:ext cx="6858000" cy="479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quot;Nike"/>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266825" y="938213"/>
            <a:ext cx="6858000" cy="479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quot;Nike"/>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93800" y="1003300"/>
            <a:ext cx="6858000" cy="479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towear.de/women/wp-content/uploads/2011/09/schlang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265760" y="1041395"/>
            <a:ext cx="6340224" cy="4761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3" descr="2  Urban outfitter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2500836" y="714375"/>
            <a:ext cx="4000500" cy="5572125"/>
          </a:xfrm>
          <a:prstGeom prst="rect">
            <a:avLst/>
          </a:prstGeom>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3" descr="1 Urban outfitter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2612899" y="642938"/>
            <a:ext cx="4000500" cy="5643562"/>
          </a:xfrm>
          <a:prstGeom prst="rect">
            <a:avLst/>
          </a:prstGeom>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3" descr="3  Urban outfitter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2488384" y="714375"/>
            <a:ext cx="4000500" cy="5643563"/>
          </a:xfrm>
          <a:prstGeom prst="rect">
            <a:avLst/>
          </a:prstGeom>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3" descr="4  Urban outfitter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857250" y="867076"/>
            <a:ext cx="7500938" cy="5000625"/>
          </a:xfrm>
          <a:prstGeom prst="rect">
            <a:avLst/>
          </a:prstGeom>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8313" y="333375"/>
            <a:ext cx="8377237"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222501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3" descr="5  Urban outfitter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2587995" y="714375"/>
            <a:ext cx="4071938" cy="5643563"/>
          </a:xfrm>
          <a:prstGeom prst="rect">
            <a:avLst/>
          </a:prstGeom>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850" y="908050"/>
            <a:ext cx="8496300" cy="471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0825" y="908050"/>
            <a:ext cx="8701088" cy="451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187450" y="1125538"/>
            <a:ext cx="6769100" cy="1076325"/>
          </a:xfrm>
          <a:prstGeom prst="rect">
            <a:avLst/>
          </a:prstGeom>
          <a:solidFill>
            <a:srgbClr val="8B0000"/>
          </a:solidFill>
          <a:ln>
            <a:noFill/>
          </a:ln>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nl-NL" sz="3200" dirty="0">
                <a:solidFill>
                  <a:prstClr val="white"/>
                </a:solidFill>
                <a:latin typeface="Effra"/>
                <a:cs typeface="Arial" pitchFamily="34" charset="0"/>
              </a:rPr>
              <a:t/>
            </a:r>
            <a:br>
              <a:rPr lang="nl-NL" sz="3200" dirty="0">
                <a:solidFill>
                  <a:prstClr val="white"/>
                </a:solidFill>
                <a:latin typeface="Effra"/>
                <a:cs typeface="Arial" pitchFamily="34" charset="0"/>
              </a:rPr>
            </a:br>
            <a:endParaRPr lang="nl-NL" sz="3200" dirty="0">
              <a:solidFill>
                <a:prstClr val="white"/>
              </a:solidFill>
              <a:latin typeface="Effra"/>
              <a:cs typeface="Arial" pitchFamily="34" charset="0"/>
            </a:endParaRPr>
          </a:p>
        </p:txBody>
      </p:sp>
      <p:sp>
        <p:nvSpPr>
          <p:cNvPr id="3" name="Tekstvak 2"/>
          <p:cNvSpPr txBox="1"/>
          <p:nvPr/>
        </p:nvSpPr>
        <p:spPr>
          <a:xfrm>
            <a:off x="1655763" y="1182062"/>
            <a:ext cx="5832475" cy="1015663"/>
          </a:xfrm>
          <a:prstGeom prst="rect">
            <a:avLst/>
          </a:prstGeom>
          <a:noFill/>
        </p:spPr>
        <p:txBody>
          <a:bodyPr anchor="ctr">
            <a:spAutoFit/>
          </a:bodyPr>
          <a:lstStyle/>
          <a:p>
            <a:pPr algn="ctr">
              <a:defRPr/>
            </a:pPr>
            <a:r>
              <a:rPr lang="nl-NL" sz="3000" dirty="0" smtClean="0">
                <a:solidFill>
                  <a:prstClr val="white"/>
                </a:solidFill>
                <a:effectLst>
                  <a:outerShdw blurRad="38100" dist="38100" dir="2700000" algn="tl">
                    <a:srgbClr val="000000">
                      <a:alpha val="43137"/>
                    </a:srgbClr>
                  </a:outerShdw>
                </a:effectLst>
                <a:latin typeface="Arial" pitchFamily="34" charset="0"/>
                <a:cs typeface="Arial" pitchFamily="34" charset="0"/>
              </a:rPr>
              <a:t>THE </a:t>
            </a:r>
            <a:r>
              <a:rPr lang="nl-NL" sz="3000" dirty="0">
                <a:solidFill>
                  <a:prstClr val="white"/>
                </a:solidFill>
                <a:effectLst>
                  <a:outerShdw blurRad="38100" dist="38100" dir="2700000" algn="tl">
                    <a:srgbClr val="000000">
                      <a:alpha val="43137"/>
                    </a:srgbClr>
                  </a:outerShdw>
                </a:effectLst>
                <a:latin typeface="Arial" pitchFamily="34" charset="0"/>
                <a:cs typeface="Arial" pitchFamily="34" charset="0"/>
              </a:rPr>
              <a:t>COOL </a:t>
            </a:r>
            <a:endParaRPr lang="nl-NL" sz="3000" dirty="0" smtClean="0">
              <a:solidFill>
                <a:prstClr val="white"/>
              </a:solidFill>
              <a:effectLst>
                <a:outerShdw blurRad="38100" dist="38100" dir="2700000" algn="tl">
                  <a:srgbClr val="000000">
                    <a:alpha val="43137"/>
                  </a:srgbClr>
                </a:outerShdw>
              </a:effectLst>
              <a:latin typeface="Arial" pitchFamily="34" charset="0"/>
              <a:cs typeface="Arial" pitchFamily="34" charset="0"/>
            </a:endParaRPr>
          </a:p>
          <a:p>
            <a:pPr algn="ctr">
              <a:defRPr/>
            </a:pPr>
            <a:r>
              <a:rPr lang="nl-NL" sz="3000" dirty="0" smtClean="0">
                <a:solidFill>
                  <a:prstClr val="white"/>
                </a:solidFill>
                <a:effectLst>
                  <a:outerShdw blurRad="38100" dist="38100" dir="2700000" algn="tl">
                    <a:srgbClr val="000000">
                      <a:alpha val="43137"/>
                    </a:srgbClr>
                  </a:outerShdw>
                </a:effectLst>
                <a:latin typeface="Arial" pitchFamily="34" charset="0"/>
                <a:cs typeface="Arial" pitchFamily="34" charset="0"/>
              </a:rPr>
              <a:t>HOSPITALITY TREND HUNT </a:t>
            </a:r>
            <a:endParaRPr lang="nl-NL" sz="3000" dirty="0">
              <a:solidFill>
                <a:prstClr val="black"/>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28775690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17500"/>
            <a:ext cx="9144000"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93900" y="0"/>
            <a:ext cx="5156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2475" y="352425"/>
            <a:ext cx="7637463" cy="572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93900" y="0"/>
            <a:ext cx="5156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187450" y="1125538"/>
            <a:ext cx="6769100" cy="1076325"/>
          </a:xfrm>
          <a:prstGeom prst="rect">
            <a:avLst/>
          </a:prstGeom>
          <a:solidFill>
            <a:srgbClr val="8B0000"/>
          </a:solidFill>
          <a:ln>
            <a:noFill/>
          </a:ln>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nl-NL" sz="3200" dirty="0">
                <a:solidFill>
                  <a:prstClr val="white"/>
                </a:solidFill>
                <a:latin typeface="Effra"/>
                <a:cs typeface="Arial" pitchFamily="34" charset="0"/>
              </a:rPr>
              <a:t/>
            </a:r>
            <a:br>
              <a:rPr lang="nl-NL" sz="3200" dirty="0">
                <a:solidFill>
                  <a:prstClr val="white"/>
                </a:solidFill>
                <a:latin typeface="Effra"/>
                <a:cs typeface="Arial" pitchFamily="34" charset="0"/>
              </a:rPr>
            </a:br>
            <a:endParaRPr lang="nl-NL" sz="3200" dirty="0">
              <a:solidFill>
                <a:prstClr val="white"/>
              </a:solidFill>
              <a:latin typeface="Effra"/>
              <a:cs typeface="Arial" pitchFamily="34" charset="0"/>
            </a:endParaRPr>
          </a:p>
        </p:txBody>
      </p:sp>
      <p:sp>
        <p:nvSpPr>
          <p:cNvPr id="3" name="Tekstvak 2"/>
          <p:cNvSpPr txBox="1"/>
          <p:nvPr/>
        </p:nvSpPr>
        <p:spPr>
          <a:xfrm>
            <a:off x="1655763" y="1412894"/>
            <a:ext cx="5832475" cy="553998"/>
          </a:xfrm>
          <a:prstGeom prst="rect">
            <a:avLst/>
          </a:prstGeom>
          <a:noFill/>
        </p:spPr>
        <p:txBody>
          <a:bodyPr anchor="ctr">
            <a:spAutoFit/>
          </a:bodyPr>
          <a:lstStyle/>
          <a:p>
            <a:pPr algn="ctr">
              <a:defRPr/>
            </a:pPr>
            <a:r>
              <a:rPr lang="nl-NL" sz="3000" dirty="0" smtClean="0">
                <a:solidFill>
                  <a:prstClr val="white"/>
                </a:solidFill>
                <a:effectLst>
                  <a:outerShdw blurRad="38100" dist="38100" dir="2700000" algn="tl">
                    <a:srgbClr val="000000">
                      <a:alpha val="43137"/>
                    </a:srgbClr>
                  </a:outerShdw>
                </a:effectLst>
                <a:latin typeface="Arial" pitchFamily="34" charset="0"/>
                <a:cs typeface="Arial" pitchFamily="34" charset="0"/>
              </a:rPr>
              <a:t>1. FUTURE ONLIFE </a:t>
            </a:r>
            <a:endParaRPr lang="nl-NL" sz="3000" dirty="0">
              <a:solidFill>
                <a:prstClr val="black"/>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87242055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482600"/>
            <a:ext cx="91249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27593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5" descr="C:\Users\Spronk\Documents\Science of the Time\WTR\anger_cynicism\7018_1039223678675_1768046681_78142_413339_n_larg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00350" y="1233488"/>
            <a:ext cx="3543300" cy="439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2225016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4" descr="flashpacking-bever-sport"/>
          <p:cNvPicPr>
            <a:picLocks noChangeAspect="1" noChangeArrowheads="1"/>
          </p:cNvPicPr>
          <p:nvPr/>
        </p:nvPicPr>
        <p:blipFill>
          <a:blip r:embed="rId3" cstate="print">
            <a:clrChange>
              <a:clrFrom>
                <a:srgbClr val="E8E8E8"/>
              </a:clrFrom>
              <a:clrTo>
                <a:srgbClr val="E8E8E8">
                  <a:alpha val="0"/>
                </a:srgbClr>
              </a:clrTo>
            </a:clrChange>
            <a:extLst>
              <a:ext uri="{28A0092B-C50C-407E-A947-70E740481C1C}">
                <a14:useLocalDpi xmlns:a14="http://schemas.microsoft.com/office/drawing/2010/main"/>
              </a:ext>
            </a:extLst>
          </a:blip>
          <a:srcRect/>
          <a:stretch>
            <a:fillRect/>
          </a:stretch>
        </p:blipFill>
        <p:spPr bwMode="auto">
          <a:xfrm>
            <a:off x="611188" y="765175"/>
            <a:ext cx="8167687"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834954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descr="http://www.goedezaken.info/wp-content/uploads/2011/12/science-of-the-time.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32725" y="6115050"/>
            <a:ext cx="1222375" cy="649288"/>
          </a:xfrm>
          <a:prstGeom prst="rect">
            <a:avLst/>
          </a:prstGeom>
          <a:noFill/>
          <a:ln w="9525">
            <a:noFill/>
            <a:miter lim="800000"/>
            <a:headEnd/>
            <a:tailEnd/>
          </a:ln>
        </p:spPr>
      </p:pic>
      <p:pic>
        <p:nvPicPr>
          <p:cNvPr id="3" name="Picture 2" descr="http://www.google.nl/url?source=imglanding&amp;ct=img&amp;q=http://iphone.appstorm.net/wp-content/uploads/2010/11/1-airbnb.jpg&amp;sa=X&amp;ei=4_iDT-GwA4an0QWe38GvBw&amp;ved=0CA0Q8wc&amp;usg=AFQjCNFlEWcYRy50H8Sj3LDYgW68qpFa7w"/>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6031" y="433287"/>
            <a:ext cx="7891938" cy="558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5942098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60513" y="538163"/>
            <a:ext cx="619125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2532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descr="http://www.google.nl/url?source=imglanding&amp;ct=img&amp;q=http://iphone.appstorm.net/wp-content/uploads/2010/11/1-airbnb.jpg&amp;sa=X&amp;ei=4_iDT-GwA4an0QWe38GvBw&amp;ved=0CA0Q8wc&amp;usg=AFQjCNFlEWcYRy50H8Sj3LDYgW68qpFa7w"/>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64338" y="0"/>
            <a:ext cx="2455862" cy="3730625"/>
          </a:xfrm>
          <a:prstGeom prst="rect">
            <a:avLst/>
          </a:prstGeom>
          <a:noFill/>
          <a:ln w="9525">
            <a:noFill/>
            <a:miter lim="800000"/>
            <a:headEnd/>
            <a:tailEnd/>
          </a:ln>
        </p:spPr>
      </p:pic>
      <p:pic>
        <p:nvPicPr>
          <p:cNvPr id="116738" name="Picture 1"/>
          <p:cNvPicPr preferRelativeResize="0">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17950" y="0"/>
            <a:ext cx="3160713" cy="2735263"/>
          </a:xfrm>
          <a:prstGeom prst="rect">
            <a:avLst/>
          </a:prstGeom>
          <a:solidFill>
            <a:srgbClr val="FFFFFF"/>
          </a:solidFill>
          <a:ln w="12700">
            <a:solidFill>
              <a:srgbClr val="000000"/>
            </a:solidFill>
            <a:round/>
            <a:headEnd/>
            <a:tailEnd/>
          </a:ln>
        </p:spPr>
      </p:pic>
      <p:pic>
        <p:nvPicPr>
          <p:cNvPr id="116739" name="Afbeelding 66" descr="Subway Virtual Stor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76400" y="596900"/>
            <a:ext cx="2809875" cy="2235200"/>
          </a:xfrm>
          <a:prstGeom prst="rect">
            <a:avLst/>
          </a:prstGeom>
          <a:noFill/>
          <a:ln w="9525">
            <a:noFill/>
            <a:miter lim="800000"/>
            <a:headEnd/>
            <a:tailEnd/>
          </a:ln>
        </p:spPr>
      </p:pic>
      <p:pic>
        <p:nvPicPr>
          <p:cNvPr id="116740" name="Afbeelding 146" descr="Laya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46788" y="4989513"/>
            <a:ext cx="3122612" cy="1868487"/>
          </a:xfrm>
          <a:prstGeom prst="rect">
            <a:avLst/>
          </a:prstGeom>
          <a:noFill/>
          <a:ln w="9525">
            <a:noFill/>
            <a:miter lim="800000"/>
            <a:headEnd/>
            <a:tailEnd/>
          </a:ln>
        </p:spPr>
      </p:pic>
      <p:pic>
        <p:nvPicPr>
          <p:cNvPr id="116741" name="Picture 2" descr="http://www.google.nl/url?source=imglanding&amp;ct=img&amp;q=http://blogs.ubc.ca/allenmaxin/files/2011/11/nike_id_0504_big1-40RH.jpg&amp;sa=X&amp;ei=aPeDT5jfOoit0QXuiPjFBw&amp;ved=0CAwQ8wc&amp;usg=AFQjCNEF-xSOUfeIl00a1olB48Uum9R71A"/>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9688" y="4224338"/>
            <a:ext cx="3905251" cy="2649537"/>
          </a:xfrm>
          <a:prstGeom prst="rect">
            <a:avLst/>
          </a:prstGeom>
          <a:noFill/>
          <a:ln w="9525">
            <a:noFill/>
            <a:miter lim="800000"/>
            <a:headEnd/>
            <a:tailEnd/>
          </a:ln>
        </p:spPr>
      </p:pic>
      <p:pic>
        <p:nvPicPr>
          <p:cNvPr id="116742" name="Picture 2" descr="http://4.bp.blogspot.com/-fITUh5KFacU/TeyE3B4kjrI/AAAAAAAAAAc/nlxvdeQMQYo/s1600/Schermafbeelding+2011-06-06+om+09.41.38.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346450" y="-41275"/>
            <a:ext cx="2278063" cy="2436813"/>
          </a:xfrm>
          <a:prstGeom prst="rect">
            <a:avLst/>
          </a:prstGeom>
          <a:noFill/>
          <a:ln w="9525">
            <a:noFill/>
            <a:miter lim="800000"/>
            <a:headEnd/>
            <a:tailEnd/>
          </a:ln>
        </p:spPr>
      </p:pic>
      <p:pic>
        <p:nvPicPr>
          <p:cNvPr id="116743" name="Picture 1"/>
          <p:cNvPicPr preferRelativeResize="0">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43613" y="3089275"/>
            <a:ext cx="3100387" cy="3133725"/>
          </a:xfrm>
          <a:prstGeom prst="rect">
            <a:avLst/>
          </a:prstGeom>
          <a:solidFill>
            <a:srgbClr val="FFFFFF"/>
          </a:solidFill>
          <a:ln w="12700">
            <a:solidFill>
              <a:srgbClr val="000000"/>
            </a:solidFill>
            <a:round/>
            <a:headEnd/>
            <a:tailEnd/>
          </a:ln>
        </p:spPr>
      </p:pic>
      <p:pic>
        <p:nvPicPr>
          <p:cNvPr id="116744" name="Picture 2" descr="C:\Users\Signs\Desktop\Epson Scan\Scan091.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990725" y="3533775"/>
            <a:ext cx="1824038" cy="2909888"/>
          </a:xfrm>
          <a:prstGeom prst="rect">
            <a:avLst/>
          </a:prstGeom>
          <a:noFill/>
          <a:ln w="9525">
            <a:noFill/>
            <a:miter lim="800000"/>
            <a:headEnd/>
            <a:tailEnd/>
          </a:ln>
        </p:spPr>
      </p:pic>
      <p:pic>
        <p:nvPicPr>
          <p:cNvPr id="116745" name="Picture 2" descr="http://appstorehq-production.s3.amazonaws.com/grindr-gay-bi--curiousguyfinderofthesamesex--iphone-23589.320x480.1255773537.63122.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175" y="-26988"/>
            <a:ext cx="1668463" cy="2655888"/>
          </a:xfrm>
          <a:prstGeom prst="rect">
            <a:avLst/>
          </a:prstGeom>
          <a:noFill/>
          <a:ln w="9525">
            <a:noFill/>
            <a:miter lim="800000"/>
            <a:headEnd/>
            <a:tailEnd/>
          </a:ln>
        </p:spPr>
      </p:pic>
      <p:pic>
        <p:nvPicPr>
          <p:cNvPr id="116746" name="Picture 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189288" y="4186238"/>
            <a:ext cx="3965575" cy="2725737"/>
          </a:xfrm>
          <a:prstGeom prst="rect">
            <a:avLst/>
          </a:prstGeom>
          <a:noFill/>
          <a:ln w="9525">
            <a:noFill/>
            <a:miter lim="800000"/>
            <a:headEnd/>
            <a:tailEnd/>
          </a:ln>
        </p:spPr>
      </p:pic>
      <p:sp>
        <p:nvSpPr>
          <p:cNvPr id="14" name="Tekstvak 13"/>
          <p:cNvSpPr txBox="1"/>
          <p:nvPr/>
        </p:nvSpPr>
        <p:spPr>
          <a:xfrm>
            <a:off x="-3175" y="2360613"/>
            <a:ext cx="9324975" cy="1922462"/>
          </a:xfrm>
          <a:prstGeom prst="rect">
            <a:avLst/>
          </a:prstGeom>
          <a:solidFill>
            <a:srgbClr val="8B0000"/>
          </a:solidFill>
          <a:ln>
            <a:noFill/>
          </a:ln>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nl-NL" sz="3600" dirty="0" smtClean="0">
                <a:solidFill>
                  <a:schemeClr val="bg1"/>
                </a:solidFill>
                <a:effectLst>
                  <a:outerShdw blurRad="38100" dist="38100" dir="2700000" algn="tl">
                    <a:srgbClr val="000000"/>
                  </a:outerShdw>
                </a:effectLst>
                <a:cs typeface="Arial" charset="0"/>
              </a:rPr>
              <a:t>TREND 1:  </a:t>
            </a:r>
            <a:r>
              <a:rPr lang="en-US" sz="3600" b="1" dirty="0">
                <a:solidFill>
                  <a:schemeClr val="bg1"/>
                </a:solidFill>
                <a:effectLst>
                  <a:outerShdw blurRad="38100" dist="38100" dir="2700000" algn="tl">
                    <a:srgbClr val="000000"/>
                  </a:outerShdw>
                </a:effectLst>
                <a:cs typeface="Arial" charset="0"/>
              </a:rPr>
              <a:t>FUTURE ONLIFE</a:t>
            </a:r>
          </a:p>
          <a:p>
            <a:pPr algn="ctr">
              <a:defRPr/>
            </a:pPr>
            <a:endParaRPr lang="en-US" sz="1200" dirty="0">
              <a:solidFill>
                <a:schemeClr val="bg1"/>
              </a:solidFill>
              <a:effectLst>
                <a:outerShdw blurRad="38100" dist="38100" dir="2700000" algn="tl">
                  <a:srgbClr val="000000"/>
                </a:outerShdw>
              </a:effectLst>
              <a:cs typeface="Arial" charset="0"/>
            </a:endParaRPr>
          </a:p>
          <a:p>
            <a:pPr algn="ctr">
              <a:defRPr/>
            </a:pPr>
            <a:r>
              <a:rPr lang="en-US" sz="3600" dirty="0">
                <a:solidFill>
                  <a:schemeClr val="bg1"/>
                </a:solidFill>
                <a:effectLst>
                  <a:outerShdw blurRad="38100" dist="38100" dir="2700000" algn="tl">
                    <a:srgbClr val="000000"/>
                  </a:outerShdw>
                </a:effectLst>
                <a:cs typeface="Arial" charset="0"/>
              </a:rPr>
              <a:t>about: OFFLINE + ONLINE = ONLIFE</a:t>
            </a:r>
          </a:p>
          <a:p>
            <a:pPr algn="ctr">
              <a:defRPr/>
            </a:pPr>
            <a:r>
              <a:rPr lang="en-US" sz="3600" dirty="0">
                <a:solidFill>
                  <a:schemeClr val="bg1"/>
                </a:solidFill>
                <a:effectLst>
                  <a:outerShdw blurRad="38100" dist="38100" dir="2700000" algn="tl">
                    <a:srgbClr val="000000"/>
                  </a:outerShdw>
                </a:effectLst>
                <a:cs typeface="Arial" charset="0"/>
              </a:rPr>
              <a:t>EMPOWERED BY: THE CLOUD</a:t>
            </a:r>
          </a:p>
        </p:txBody>
      </p:sp>
      <p:pic>
        <p:nvPicPr>
          <p:cNvPr id="13" name="Picture 5" descr="http://www.goedezaken.info/wp-content/uploads/2011/12/science-of-the-time.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955933" y="6231496"/>
            <a:ext cx="1165842" cy="618568"/>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http://www.google.nl/url?source=imglanding&amp;ct=img&amp;q=http://iphone.appstorm.net/wp-content/uploads/2010/11/1-airbnb.jpg&amp;sa=X&amp;ei=4_iDT-GwA4an0QWe38GvBw&amp;ved=0CA0Q8wc&amp;usg=AFQjCNFlEWcYRy50H8Sj3LDYgW68qpFa7w"/>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64338" y="0"/>
            <a:ext cx="2455862" cy="3730625"/>
          </a:xfrm>
          <a:prstGeom prst="rect">
            <a:avLst/>
          </a:prstGeom>
          <a:noFill/>
          <a:ln w="9525">
            <a:noFill/>
            <a:miter lim="800000"/>
            <a:headEnd/>
            <a:tailEnd/>
          </a:ln>
        </p:spPr>
      </p:pic>
      <p:pic>
        <p:nvPicPr>
          <p:cNvPr id="117762" name="Picture 1"/>
          <p:cNvPicPr preferRelativeResize="0">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17950" y="0"/>
            <a:ext cx="3160713" cy="2735263"/>
          </a:xfrm>
          <a:prstGeom prst="rect">
            <a:avLst/>
          </a:prstGeom>
          <a:solidFill>
            <a:srgbClr val="FFFFFF"/>
          </a:solidFill>
          <a:ln w="12700">
            <a:solidFill>
              <a:srgbClr val="000000"/>
            </a:solidFill>
            <a:round/>
            <a:headEnd/>
            <a:tailEnd/>
          </a:ln>
        </p:spPr>
      </p:pic>
      <p:pic>
        <p:nvPicPr>
          <p:cNvPr id="117763" name="Afbeelding 66" descr="Subway Virtual Stor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76400" y="596900"/>
            <a:ext cx="2809875" cy="2235200"/>
          </a:xfrm>
          <a:prstGeom prst="rect">
            <a:avLst/>
          </a:prstGeom>
          <a:noFill/>
          <a:ln w="9525">
            <a:noFill/>
            <a:miter lim="800000"/>
            <a:headEnd/>
            <a:tailEnd/>
          </a:ln>
        </p:spPr>
      </p:pic>
      <p:pic>
        <p:nvPicPr>
          <p:cNvPr id="117764" name="Afbeelding 146" descr="Laya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46788" y="4989513"/>
            <a:ext cx="3122612" cy="1868487"/>
          </a:xfrm>
          <a:prstGeom prst="rect">
            <a:avLst/>
          </a:prstGeom>
          <a:noFill/>
          <a:ln w="9525">
            <a:noFill/>
            <a:miter lim="800000"/>
            <a:headEnd/>
            <a:tailEnd/>
          </a:ln>
        </p:spPr>
      </p:pic>
      <p:pic>
        <p:nvPicPr>
          <p:cNvPr id="117765" name="Picture 2" descr="http://www.google.nl/url?source=imglanding&amp;ct=img&amp;q=http://blogs.ubc.ca/allenmaxin/files/2011/11/nike_id_0504_big1-40RH.jpg&amp;sa=X&amp;ei=aPeDT5jfOoit0QXuiPjFBw&amp;ved=0CAwQ8wc&amp;usg=AFQjCNEF-xSOUfeIl00a1olB48Uum9R71A"/>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9688" y="4224338"/>
            <a:ext cx="3905251" cy="2649537"/>
          </a:xfrm>
          <a:prstGeom prst="rect">
            <a:avLst/>
          </a:prstGeom>
          <a:noFill/>
          <a:ln w="9525">
            <a:noFill/>
            <a:miter lim="800000"/>
            <a:headEnd/>
            <a:tailEnd/>
          </a:ln>
        </p:spPr>
      </p:pic>
      <p:pic>
        <p:nvPicPr>
          <p:cNvPr id="117766" name="Picture 2" descr="http://4.bp.blogspot.com/-fITUh5KFacU/TeyE3B4kjrI/AAAAAAAAAAc/nlxvdeQMQYo/s1600/Schermafbeelding+2011-06-06+om+09.41.38.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346450" y="-41275"/>
            <a:ext cx="2278063" cy="2436813"/>
          </a:xfrm>
          <a:prstGeom prst="rect">
            <a:avLst/>
          </a:prstGeom>
          <a:noFill/>
          <a:ln w="9525">
            <a:noFill/>
            <a:miter lim="800000"/>
            <a:headEnd/>
            <a:tailEnd/>
          </a:ln>
        </p:spPr>
      </p:pic>
      <p:pic>
        <p:nvPicPr>
          <p:cNvPr id="117767" name="Picture 1"/>
          <p:cNvPicPr preferRelativeResize="0">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43613" y="3089275"/>
            <a:ext cx="3100387" cy="3133725"/>
          </a:xfrm>
          <a:prstGeom prst="rect">
            <a:avLst/>
          </a:prstGeom>
          <a:solidFill>
            <a:srgbClr val="FFFFFF"/>
          </a:solidFill>
          <a:ln w="12700">
            <a:solidFill>
              <a:srgbClr val="000000"/>
            </a:solidFill>
            <a:round/>
            <a:headEnd/>
            <a:tailEnd/>
          </a:ln>
        </p:spPr>
      </p:pic>
      <p:pic>
        <p:nvPicPr>
          <p:cNvPr id="117768" name="Picture 2" descr="C:\Users\Signs\Desktop\Epson Scan\Scan091.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990725" y="3533775"/>
            <a:ext cx="1824038" cy="2909888"/>
          </a:xfrm>
          <a:prstGeom prst="rect">
            <a:avLst/>
          </a:prstGeom>
          <a:noFill/>
          <a:ln w="9525">
            <a:noFill/>
            <a:miter lim="800000"/>
            <a:headEnd/>
            <a:tailEnd/>
          </a:ln>
        </p:spPr>
      </p:pic>
      <p:pic>
        <p:nvPicPr>
          <p:cNvPr id="117769" name="Picture 2" descr="http://appstorehq-production.s3.amazonaws.com/grindr-gay-bi--curiousguyfinderofthesamesex--iphone-23589.320x480.1255773537.63122.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175" y="-15875"/>
            <a:ext cx="1668463" cy="2655888"/>
          </a:xfrm>
          <a:prstGeom prst="rect">
            <a:avLst/>
          </a:prstGeom>
          <a:noFill/>
          <a:ln w="9525">
            <a:noFill/>
            <a:miter lim="800000"/>
            <a:headEnd/>
            <a:tailEnd/>
          </a:ln>
        </p:spPr>
      </p:pic>
      <p:pic>
        <p:nvPicPr>
          <p:cNvPr id="117770" name="Picture 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189288" y="4186238"/>
            <a:ext cx="3965575" cy="2725737"/>
          </a:xfrm>
          <a:prstGeom prst="rect">
            <a:avLst/>
          </a:prstGeom>
          <a:noFill/>
          <a:ln w="9525">
            <a:noFill/>
            <a:miter lim="800000"/>
            <a:headEnd/>
            <a:tailEnd/>
          </a:ln>
        </p:spPr>
      </p:pic>
      <p:sp>
        <p:nvSpPr>
          <p:cNvPr id="14" name="Tekstvak 13"/>
          <p:cNvSpPr txBox="1"/>
          <p:nvPr/>
        </p:nvSpPr>
        <p:spPr>
          <a:xfrm>
            <a:off x="0" y="2382838"/>
            <a:ext cx="9324975" cy="1923604"/>
          </a:xfrm>
          <a:prstGeom prst="rect">
            <a:avLst/>
          </a:prstGeom>
          <a:solidFill>
            <a:srgbClr val="8B0000"/>
          </a:solidFill>
          <a:ln>
            <a:noFill/>
          </a:ln>
        </p:spPr>
        <p:style>
          <a:lnRef idx="1">
            <a:schemeClr val="accent2"/>
          </a:lnRef>
          <a:fillRef idx="3">
            <a:schemeClr val="accent2"/>
          </a:fillRef>
          <a:effectRef idx="2">
            <a:schemeClr val="accent2"/>
          </a:effectRef>
          <a:fontRef idx="minor">
            <a:schemeClr val="lt1"/>
          </a:fontRef>
        </p:style>
        <p:txBody>
          <a:bodyPr>
            <a:spAutoFit/>
          </a:bodyPr>
          <a:lstStyle/>
          <a:p>
            <a:pPr algn="ctr">
              <a:lnSpc>
                <a:spcPct val="85000"/>
              </a:lnSpc>
              <a:defRPr/>
            </a:pPr>
            <a:r>
              <a:rPr lang="nl-NL" sz="3600" dirty="0" smtClean="0">
                <a:solidFill>
                  <a:schemeClr val="bg1"/>
                </a:solidFill>
                <a:effectLst>
                  <a:outerShdw blurRad="38100" dist="38100" dir="2700000" algn="tl">
                    <a:srgbClr val="000000"/>
                  </a:outerShdw>
                </a:effectLst>
                <a:cs typeface="Arial" charset="0"/>
              </a:rPr>
              <a:t>TREND 1: </a:t>
            </a:r>
            <a:r>
              <a:rPr lang="en-US" sz="3600" b="1" dirty="0">
                <a:solidFill>
                  <a:schemeClr val="bg1"/>
                </a:solidFill>
                <a:effectLst>
                  <a:outerShdw blurRad="38100" dist="38100" dir="2700000" algn="tl">
                    <a:srgbClr val="000000"/>
                  </a:outerShdw>
                </a:effectLst>
                <a:cs typeface="Arial" charset="0"/>
              </a:rPr>
              <a:t>FUTURE ONLIFE</a:t>
            </a:r>
          </a:p>
          <a:p>
            <a:pPr algn="ctr">
              <a:lnSpc>
                <a:spcPct val="85000"/>
              </a:lnSpc>
              <a:defRPr/>
            </a:pPr>
            <a:endParaRPr lang="en-US" sz="1200" dirty="0">
              <a:solidFill>
                <a:schemeClr val="bg1"/>
              </a:solidFill>
              <a:effectLst>
                <a:outerShdw blurRad="38100" dist="38100" dir="2700000" algn="tl">
                  <a:srgbClr val="000000"/>
                </a:outerShdw>
              </a:effectLst>
              <a:cs typeface="Arial" charset="0"/>
            </a:endParaRPr>
          </a:p>
          <a:p>
            <a:pPr algn="ctr">
              <a:lnSpc>
                <a:spcPct val="85000"/>
              </a:lnSpc>
              <a:defRPr/>
            </a:pPr>
            <a:endParaRPr lang="en-US" sz="1200" dirty="0">
              <a:solidFill>
                <a:schemeClr val="bg1"/>
              </a:solidFill>
              <a:effectLst>
                <a:outerShdw blurRad="38100" dist="38100" dir="2700000" algn="tl">
                  <a:srgbClr val="000000"/>
                </a:outerShdw>
              </a:effectLst>
              <a:cs typeface="Arial" charset="0"/>
            </a:endParaRPr>
          </a:p>
          <a:p>
            <a:pPr algn="ctr">
              <a:lnSpc>
                <a:spcPct val="85000"/>
              </a:lnSpc>
              <a:defRPr/>
            </a:pPr>
            <a:r>
              <a:rPr lang="en-US" sz="3600" dirty="0">
                <a:solidFill>
                  <a:schemeClr val="bg1"/>
                </a:solidFill>
                <a:effectLst>
                  <a:outerShdw blurRad="38100" dist="38100" dir="2700000" algn="tl">
                    <a:srgbClr val="000000"/>
                  </a:outerShdw>
                </a:effectLst>
                <a:cs typeface="Arial" charset="0"/>
              </a:rPr>
              <a:t>What will be you COOLEST example </a:t>
            </a:r>
          </a:p>
          <a:p>
            <a:pPr algn="ctr">
              <a:lnSpc>
                <a:spcPct val="85000"/>
              </a:lnSpc>
              <a:defRPr/>
            </a:pPr>
            <a:r>
              <a:rPr lang="en-US" sz="3600" dirty="0">
                <a:solidFill>
                  <a:schemeClr val="bg1"/>
                </a:solidFill>
                <a:effectLst>
                  <a:outerShdw blurRad="38100" dist="38100" dir="2700000" algn="tl">
                    <a:srgbClr val="000000"/>
                  </a:outerShdw>
                </a:effectLst>
                <a:cs typeface="Arial" charset="0"/>
              </a:rPr>
              <a:t>of this trend in </a:t>
            </a:r>
            <a:r>
              <a:rPr lang="en-US" sz="3600" dirty="0" smtClean="0">
                <a:solidFill>
                  <a:schemeClr val="bg1"/>
                </a:solidFill>
                <a:effectLst>
                  <a:outerShdw blurRad="38100" dist="38100" dir="2700000" algn="tl">
                    <a:srgbClr val="000000"/>
                  </a:outerShdw>
                </a:effectLst>
                <a:cs typeface="Arial" charset="0"/>
              </a:rPr>
              <a:t>Hospitality</a:t>
            </a:r>
            <a:r>
              <a:rPr lang="en-US" sz="3600" dirty="0">
                <a:solidFill>
                  <a:schemeClr val="bg1"/>
                </a:solidFill>
                <a:effectLst>
                  <a:outerShdw blurRad="38100" dist="38100" dir="2700000" algn="tl">
                    <a:srgbClr val="000000"/>
                  </a:outerShdw>
                </a:effectLst>
                <a:cs typeface="Arial" charset="0"/>
              </a:rPr>
              <a:t>?</a:t>
            </a:r>
          </a:p>
          <a:p>
            <a:pPr algn="ctr">
              <a:lnSpc>
                <a:spcPct val="85000"/>
              </a:lnSpc>
              <a:defRPr/>
            </a:pPr>
            <a:endParaRPr lang="en-US" sz="800" dirty="0">
              <a:solidFill>
                <a:schemeClr val="bg1"/>
              </a:solidFill>
              <a:effectLst>
                <a:outerShdw blurRad="38100" dist="38100" dir="2700000" algn="tl">
                  <a:srgbClr val="000000"/>
                </a:outerShdw>
              </a:effectLst>
              <a:cs typeface="Arial" charset="0"/>
            </a:endParaRPr>
          </a:p>
        </p:txBody>
      </p:sp>
      <p:pic>
        <p:nvPicPr>
          <p:cNvPr id="13" name="Picture 5" descr="http://www.goedezaken.info/wp-content/uploads/2011/12/science-of-the-time.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955933" y="6231496"/>
            <a:ext cx="1165842" cy="618568"/>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latin typeface="Effra" charset="0"/>
            </a:endParaRPr>
          </a:p>
        </p:txBody>
      </p:sp>
      <p:pic>
        <p:nvPicPr>
          <p:cNvPr id="208899" name="Afbeelding 18" descr="uzak-sevgili-yastigi-580x289">
            <a:hlinkClick r:id="rId2"/>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72690" y="2458996"/>
            <a:ext cx="6785546" cy="3381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http://www.goedezaken.info/wp-content/uploads/2011/12/science-of-the-tim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55933" y="6231496"/>
            <a:ext cx="1165842" cy="618568"/>
          </a:xfrm>
          <a:prstGeom prst="rect">
            <a:avLst/>
          </a:prstGeom>
          <a:noFill/>
          <a:ln w="9525">
            <a:noFill/>
            <a:miter lim="800000"/>
            <a:headEnd/>
            <a:tailEnd/>
          </a:ln>
        </p:spPr>
      </p:pic>
      <p:pic>
        <p:nvPicPr>
          <p:cNvPr id="5" name="Picture 10" descr="http://www.haagsblauw.nl/images/huisstijlen/HDH-logo.jpg"/>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5891213"/>
            <a:ext cx="1066800"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187450" y="1125538"/>
            <a:ext cx="6769100" cy="1076325"/>
          </a:xfrm>
          <a:prstGeom prst="rect">
            <a:avLst/>
          </a:prstGeom>
          <a:solidFill>
            <a:srgbClr val="8B0000"/>
          </a:solidFill>
          <a:ln>
            <a:noFill/>
          </a:ln>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nl-NL" sz="3200" dirty="0">
                <a:solidFill>
                  <a:prstClr val="white"/>
                </a:solidFill>
                <a:latin typeface="Effra"/>
                <a:cs typeface="Arial" pitchFamily="34" charset="0"/>
              </a:rPr>
              <a:t/>
            </a:r>
            <a:br>
              <a:rPr lang="nl-NL" sz="3200" dirty="0">
                <a:solidFill>
                  <a:prstClr val="white"/>
                </a:solidFill>
                <a:latin typeface="Effra"/>
                <a:cs typeface="Arial" pitchFamily="34" charset="0"/>
              </a:rPr>
            </a:br>
            <a:endParaRPr lang="nl-NL" sz="3200" dirty="0">
              <a:solidFill>
                <a:prstClr val="white"/>
              </a:solidFill>
              <a:latin typeface="Effra"/>
              <a:cs typeface="Arial" pitchFamily="34" charset="0"/>
            </a:endParaRPr>
          </a:p>
        </p:txBody>
      </p:sp>
      <p:sp>
        <p:nvSpPr>
          <p:cNvPr id="3" name="Tekstvak 2"/>
          <p:cNvSpPr txBox="1"/>
          <p:nvPr/>
        </p:nvSpPr>
        <p:spPr>
          <a:xfrm>
            <a:off x="1655763" y="1182062"/>
            <a:ext cx="5832475" cy="1015663"/>
          </a:xfrm>
          <a:prstGeom prst="rect">
            <a:avLst/>
          </a:prstGeom>
          <a:noFill/>
        </p:spPr>
        <p:txBody>
          <a:bodyPr anchor="ctr">
            <a:spAutoFit/>
          </a:bodyPr>
          <a:lstStyle/>
          <a:p>
            <a:pPr algn="ctr">
              <a:defRPr/>
            </a:pPr>
            <a:r>
              <a:rPr lang="nl-NL" sz="3000" dirty="0" smtClean="0">
                <a:solidFill>
                  <a:prstClr val="white"/>
                </a:solidFill>
                <a:effectLst>
                  <a:outerShdw blurRad="38100" dist="38100" dir="2700000" algn="tl">
                    <a:srgbClr val="000000">
                      <a:alpha val="43137"/>
                    </a:srgbClr>
                  </a:outerShdw>
                </a:effectLst>
                <a:latin typeface="Arial" pitchFamily="34" charset="0"/>
                <a:cs typeface="Arial" pitchFamily="34" charset="0"/>
              </a:rPr>
              <a:t>2. COOL NEW BUSINESS MODELS </a:t>
            </a:r>
            <a:endParaRPr lang="nl-NL" sz="3000" dirty="0">
              <a:solidFill>
                <a:prstClr val="black"/>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79216834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Afbeelding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4763" y="1233488"/>
            <a:ext cx="4946650" cy="5278437"/>
          </a:xfrm>
          <a:prstGeom prst="rect">
            <a:avLst/>
          </a:prstGeom>
          <a:noFill/>
          <a:ln w="9525">
            <a:noFill/>
            <a:miter lim="800000"/>
            <a:headEnd/>
            <a:tailEnd/>
          </a:ln>
        </p:spPr>
      </p:pic>
      <p:pic>
        <p:nvPicPr>
          <p:cNvPr id="181250" name="Afbeelding 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09900" y="5097463"/>
            <a:ext cx="3355975" cy="1684337"/>
          </a:xfrm>
          <a:prstGeom prst="rect">
            <a:avLst/>
          </a:prstGeom>
          <a:noFill/>
          <a:ln w="9525">
            <a:noFill/>
            <a:miter lim="800000"/>
            <a:headEnd/>
            <a:tailEnd/>
          </a:ln>
        </p:spPr>
      </p:pic>
      <p:sp>
        <p:nvSpPr>
          <p:cNvPr id="181251" name="Tijdelijke aanduiding voor dianummer 2"/>
          <p:cNvSpPr>
            <a:spLocks noGrp="1"/>
          </p:cNvSpPr>
          <p:nvPr>
            <p:ph type="sldNum" sz="quarter" idx="14"/>
          </p:nvPr>
        </p:nvSpPr>
        <p:spPr bwMode="auto">
          <a:noFill/>
          <a:ln>
            <a:miter lim="800000"/>
            <a:headEnd/>
            <a:tailEnd/>
          </a:ln>
        </p:spPr>
        <p:txBody>
          <a:bodyPr/>
          <a:lstStyle/>
          <a:p>
            <a:fld id="{7412F5AE-5F18-42ED-914C-CF9B289CF5B9}" type="slidenum">
              <a:rPr lang="nl-NL" smtClean="0"/>
              <a:pPr/>
              <a:t>127</a:t>
            </a:fld>
            <a:endParaRPr lang="nl-NL" smtClean="0"/>
          </a:p>
        </p:txBody>
      </p:sp>
      <p:sp>
        <p:nvSpPr>
          <p:cNvPr id="181252" name="Tijdelijke aanduiding voor voettekst 3"/>
          <p:cNvSpPr>
            <a:spLocks noGrp="1"/>
          </p:cNvSpPr>
          <p:nvPr>
            <p:ph type="ftr" sz="quarter" idx="15"/>
          </p:nvPr>
        </p:nvSpPr>
        <p:spPr bwMode="auto">
          <a:noFill/>
          <a:ln>
            <a:miter lim="800000"/>
            <a:headEnd/>
            <a:tailEnd/>
          </a:ln>
        </p:spPr>
        <p:txBody>
          <a:bodyPr/>
          <a:lstStyle/>
          <a:p>
            <a:r>
              <a:rPr lang="nl-NL" smtClean="0"/>
              <a:t>Reference </a:t>
            </a:r>
            <a:r>
              <a:rPr lang="nl-NL" smtClean="0">
                <a:hlinkClick r:id="rId5"/>
              </a:rPr>
              <a:t>http://traveltalk.ie/cms/2013/11/escape-to-pretty-prague/</a:t>
            </a:r>
            <a:r>
              <a:rPr lang="nl-NL" smtClean="0"/>
              <a:t> </a:t>
            </a:r>
          </a:p>
        </p:txBody>
      </p:sp>
      <p:pic>
        <p:nvPicPr>
          <p:cNvPr id="181253" name="Afbeelding 6"/>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56363" y="3197225"/>
            <a:ext cx="2633662" cy="1819275"/>
          </a:xfrm>
          <a:prstGeom prst="rect">
            <a:avLst/>
          </a:prstGeom>
          <a:noFill/>
          <a:ln w="9525">
            <a:noFill/>
            <a:miter lim="800000"/>
            <a:headEnd/>
            <a:tailEnd/>
          </a:ln>
        </p:spPr>
      </p:pic>
      <p:pic>
        <p:nvPicPr>
          <p:cNvPr id="181254" name="Afbeelding 8"/>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456363" y="5041900"/>
            <a:ext cx="2668587" cy="1779588"/>
          </a:xfrm>
          <a:prstGeom prst="rect">
            <a:avLst/>
          </a:prstGeom>
          <a:noFill/>
          <a:ln w="9525">
            <a:noFill/>
            <a:miter lim="800000"/>
            <a:headEnd/>
            <a:tailEnd/>
          </a:ln>
        </p:spPr>
      </p:pic>
      <p:pic>
        <p:nvPicPr>
          <p:cNvPr id="181255" name="Afbeelding 9"/>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6456363" y="1246188"/>
            <a:ext cx="2633662" cy="1912937"/>
          </a:xfrm>
          <a:prstGeom prst="rect">
            <a:avLst/>
          </a:prstGeom>
          <a:noFill/>
          <a:ln w="9525">
            <a:noFill/>
            <a:miter lim="800000"/>
            <a:headEnd/>
            <a:tailEnd/>
          </a:ln>
        </p:spPr>
      </p:pic>
      <p:sp>
        <p:nvSpPr>
          <p:cNvPr id="181256" name="Titel 1"/>
          <p:cNvSpPr>
            <a:spLocks/>
          </p:cNvSpPr>
          <p:nvPr/>
        </p:nvSpPr>
        <p:spPr bwMode="auto">
          <a:xfrm>
            <a:off x="1316038" y="53975"/>
            <a:ext cx="7897812" cy="1238250"/>
          </a:xfrm>
          <a:prstGeom prst="rect">
            <a:avLst/>
          </a:prstGeom>
          <a:noFill/>
          <a:ln w="9525">
            <a:noFill/>
            <a:miter lim="800000"/>
            <a:headEnd/>
            <a:tailEnd/>
          </a:ln>
        </p:spPr>
        <p:txBody>
          <a:bodyPr lIns="180000" tIns="36000" bIns="36000" anchor="ctr"/>
          <a:lstStyle/>
          <a:p>
            <a:pPr>
              <a:lnSpc>
                <a:spcPct val="80000"/>
              </a:lnSpc>
            </a:pPr>
            <a:r>
              <a:rPr lang="en-GB" sz="2400" i="1">
                <a:solidFill>
                  <a:srgbClr val="004F8E"/>
                </a:solidFill>
                <a:latin typeface="Georgia" pitchFamily="18" charset="0"/>
              </a:rPr>
              <a:t>Example of innovative business models</a:t>
            </a:r>
            <a:br>
              <a:rPr lang="en-GB" sz="2400" i="1">
                <a:solidFill>
                  <a:srgbClr val="004F8E"/>
                </a:solidFill>
                <a:latin typeface="Georgia" pitchFamily="18" charset="0"/>
              </a:rPr>
            </a:br>
            <a:r>
              <a:rPr lang="en-GB" sz="3600" i="1">
                <a:solidFill>
                  <a:srgbClr val="004F8E"/>
                </a:solidFill>
                <a:latin typeface="Georgia" pitchFamily="18" charset="0"/>
              </a:rPr>
              <a:t>Ryanair : why pay for what you don’t want</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Afbeelding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56113" y="4278313"/>
            <a:ext cx="4737100" cy="2579687"/>
          </a:xfrm>
          <a:prstGeom prst="rect">
            <a:avLst/>
          </a:prstGeom>
          <a:noFill/>
          <a:ln w="9525">
            <a:noFill/>
            <a:miter lim="800000"/>
            <a:headEnd/>
            <a:tailEnd/>
          </a:ln>
        </p:spPr>
      </p:pic>
      <p:pic>
        <p:nvPicPr>
          <p:cNvPr id="211970" name="Afbeelding 1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21363" y="0"/>
            <a:ext cx="3371850" cy="2762250"/>
          </a:xfrm>
          <a:prstGeom prst="rect">
            <a:avLst/>
          </a:prstGeom>
          <a:noFill/>
          <a:ln w="9525">
            <a:noFill/>
            <a:miter lim="800000"/>
            <a:headEnd/>
            <a:tailEnd/>
          </a:ln>
        </p:spPr>
      </p:pic>
      <p:pic>
        <p:nvPicPr>
          <p:cNvPr id="211971" name="Afbeelding 1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288" y="4291013"/>
            <a:ext cx="4519613" cy="2551112"/>
          </a:xfrm>
          <a:prstGeom prst="rect">
            <a:avLst/>
          </a:prstGeom>
          <a:noFill/>
          <a:ln w="9525">
            <a:noFill/>
            <a:miter lim="800000"/>
            <a:headEnd/>
            <a:tailEnd/>
          </a:ln>
        </p:spPr>
      </p:pic>
      <p:sp>
        <p:nvSpPr>
          <p:cNvPr id="211972" name="Tijdelijke aanduiding voor dianummer 2"/>
          <p:cNvSpPr txBox="1">
            <a:spLocks noGrp="1"/>
          </p:cNvSpPr>
          <p:nvPr/>
        </p:nvSpPr>
        <p:spPr bwMode="auto">
          <a:xfrm>
            <a:off x="8372475" y="6356350"/>
            <a:ext cx="771525" cy="501650"/>
          </a:xfrm>
          <a:prstGeom prst="rect">
            <a:avLst/>
          </a:prstGeom>
          <a:noFill/>
          <a:ln w="9525">
            <a:noFill/>
            <a:miter lim="800000"/>
            <a:headEnd/>
            <a:tailEnd/>
          </a:ln>
        </p:spPr>
        <p:txBody>
          <a:bodyPr rIns="360000" anchor="ctr"/>
          <a:lstStyle/>
          <a:p>
            <a:pPr algn="r"/>
            <a:fld id="{CFE66414-94DF-4AB4-BCF6-4D94F21E310C}" type="slidenum">
              <a:rPr lang="nl-NL" sz="800">
                <a:solidFill>
                  <a:srgbClr val="004F8E"/>
                </a:solidFill>
                <a:latin typeface="Verdana" pitchFamily="34" charset="0"/>
              </a:rPr>
              <a:pPr algn="r"/>
              <a:t>128</a:t>
            </a:fld>
            <a:endParaRPr lang="nl-NL" sz="800">
              <a:solidFill>
                <a:srgbClr val="004F8E"/>
              </a:solidFill>
              <a:latin typeface="Verdana" pitchFamily="34" charset="0"/>
            </a:endParaRPr>
          </a:p>
        </p:txBody>
      </p:sp>
      <p:pic>
        <p:nvPicPr>
          <p:cNvPr id="211973" name="Afbeelding 1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88" y="-11113"/>
            <a:ext cx="3436937" cy="2706688"/>
          </a:xfrm>
          <a:prstGeom prst="rect">
            <a:avLst/>
          </a:prstGeom>
          <a:noFill/>
          <a:ln w="9525">
            <a:noFill/>
            <a:miter lim="800000"/>
            <a:headEnd/>
            <a:tailEnd/>
          </a:ln>
        </p:spPr>
      </p:pic>
      <p:pic>
        <p:nvPicPr>
          <p:cNvPr id="211974" name="Afbeelding 9"/>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38525" y="-17463"/>
            <a:ext cx="2471738" cy="2808288"/>
          </a:xfrm>
          <a:prstGeom prst="rect">
            <a:avLst/>
          </a:prstGeom>
          <a:noFill/>
          <a:ln w="9525">
            <a:noFill/>
            <a:miter lim="800000"/>
            <a:headEnd/>
            <a:tailEnd/>
          </a:ln>
        </p:spPr>
      </p:pic>
      <p:sp>
        <p:nvSpPr>
          <p:cNvPr id="22" name="Tekstvak 21"/>
          <p:cNvSpPr txBox="1"/>
          <p:nvPr/>
        </p:nvSpPr>
        <p:spPr>
          <a:xfrm>
            <a:off x="1588" y="2568575"/>
            <a:ext cx="9251950" cy="1877437"/>
          </a:xfrm>
          <a:prstGeom prst="rect">
            <a:avLst/>
          </a:prstGeom>
          <a:solidFill>
            <a:srgbClr val="8B0000"/>
          </a:solidFill>
          <a:ln>
            <a:noFill/>
          </a:ln>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nl-NL" sz="3200" dirty="0" smtClean="0">
                <a:solidFill>
                  <a:schemeClr val="bg1"/>
                </a:solidFill>
                <a:effectLst>
                  <a:outerShdw blurRad="38100" dist="38100" dir="2700000" algn="tl">
                    <a:srgbClr val="000000"/>
                  </a:outerShdw>
                </a:effectLst>
                <a:cs typeface="Arial" charset="0"/>
              </a:rPr>
              <a:t>TREND 2: </a:t>
            </a:r>
            <a:r>
              <a:rPr lang="en-US" sz="3200" b="1" dirty="0">
                <a:solidFill>
                  <a:schemeClr val="bg1"/>
                </a:solidFill>
                <a:effectLst>
                  <a:outerShdw blurRad="38100" dist="38100" dir="2700000" algn="tl">
                    <a:srgbClr val="000000"/>
                  </a:outerShdw>
                </a:effectLst>
                <a:cs typeface="Arial" charset="0"/>
              </a:rPr>
              <a:t>INNOVATIVE BUSINESS MODELS</a:t>
            </a:r>
          </a:p>
          <a:p>
            <a:pPr algn="ctr">
              <a:defRPr/>
            </a:pPr>
            <a:endParaRPr lang="en-US" sz="2000" dirty="0">
              <a:solidFill>
                <a:schemeClr val="bg1"/>
              </a:solidFill>
              <a:effectLst>
                <a:outerShdw blurRad="38100" dist="38100" dir="2700000" algn="tl">
                  <a:srgbClr val="000000"/>
                </a:outerShdw>
              </a:effectLst>
              <a:cs typeface="Arial" charset="0"/>
            </a:endParaRPr>
          </a:p>
          <a:p>
            <a:pPr algn="ctr">
              <a:defRPr/>
            </a:pPr>
            <a:r>
              <a:rPr lang="en-US" sz="3200" dirty="0">
                <a:solidFill>
                  <a:schemeClr val="bg1"/>
                </a:solidFill>
                <a:effectLst>
                  <a:outerShdw blurRad="38100" dist="38100" dir="2700000" algn="tl">
                    <a:srgbClr val="000000"/>
                  </a:outerShdw>
                </a:effectLst>
                <a:cs typeface="Arial" charset="0"/>
              </a:rPr>
              <a:t>SHIFTS IN WAYS BUSINESSES CREATE,</a:t>
            </a:r>
          </a:p>
          <a:p>
            <a:pPr algn="ctr">
              <a:defRPr/>
            </a:pPr>
            <a:r>
              <a:rPr lang="en-US" sz="3200" dirty="0">
                <a:solidFill>
                  <a:schemeClr val="bg1"/>
                </a:solidFill>
                <a:effectLst>
                  <a:outerShdw blurRad="38100" dist="38100" dir="2700000" algn="tl">
                    <a:srgbClr val="000000"/>
                  </a:outerShdw>
                </a:effectLst>
                <a:cs typeface="Arial" charset="0"/>
              </a:rPr>
              <a:t>DELIVER &amp; CAPUTRE VALUE</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Afbeelding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56113" y="4278313"/>
            <a:ext cx="4737100" cy="2579687"/>
          </a:xfrm>
          <a:prstGeom prst="rect">
            <a:avLst/>
          </a:prstGeom>
          <a:noFill/>
          <a:ln w="9525">
            <a:noFill/>
            <a:miter lim="800000"/>
            <a:headEnd/>
            <a:tailEnd/>
          </a:ln>
        </p:spPr>
      </p:pic>
      <p:pic>
        <p:nvPicPr>
          <p:cNvPr id="212994" name="Afbeelding 1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21363" y="0"/>
            <a:ext cx="3371850" cy="2762250"/>
          </a:xfrm>
          <a:prstGeom prst="rect">
            <a:avLst/>
          </a:prstGeom>
          <a:noFill/>
          <a:ln w="9525">
            <a:noFill/>
            <a:miter lim="800000"/>
            <a:headEnd/>
            <a:tailEnd/>
          </a:ln>
        </p:spPr>
      </p:pic>
      <p:pic>
        <p:nvPicPr>
          <p:cNvPr id="212995" name="Afbeelding 1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288" y="4291013"/>
            <a:ext cx="4519613" cy="2551112"/>
          </a:xfrm>
          <a:prstGeom prst="rect">
            <a:avLst/>
          </a:prstGeom>
          <a:noFill/>
          <a:ln w="9525">
            <a:noFill/>
            <a:miter lim="800000"/>
            <a:headEnd/>
            <a:tailEnd/>
          </a:ln>
        </p:spPr>
      </p:pic>
      <p:sp>
        <p:nvSpPr>
          <p:cNvPr id="212996" name="Tijdelijke aanduiding voor dianummer 2"/>
          <p:cNvSpPr txBox="1">
            <a:spLocks noGrp="1"/>
          </p:cNvSpPr>
          <p:nvPr/>
        </p:nvSpPr>
        <p:spPr bwMode="auto">
          <a:xfrm>
            <a:off x="8372475" y="6356350"/>
            <a:ext cx="771525" cy="501650"/>
          </a:xfrm>
          <a:prstGeom prst="rect">
            <a:avLst/>
          </a:prstGeom>
          <a:noFill/>
          <a:ln w="9525">
            <a:noFill/>
            <a:miter lim="800000"/>
            <a:headEnd/>
            <a:tailEnd/>
          </a:ln>
        </p:spPr>
        <p:txBody>
          <a:bodyPr rIns="360000" anchor="ctr"/>
          <a:lstStyle/>
          <a:p>
            <a:pPr algn="r"/>
            <a:fld id="{264B3082-6F69-4027-A03E-258DE18F7C54}" type="slidenum">
              <a:rPr lang="nl-NL" sz="800">
                <a:solidFill>
                  <a:srgbClr val="004F8E"/>
                </a:solidFill>
                <a:latin typeface="Verdana" pitchFamily="34" charset="0"/>
              </a:rPr>
              <a:pPr algn="r"/>
              <a:t>129</a:t>
            </a:fld>
            <a:endParaRPr lang="nl-NL" sz="800">
              <a:solidFill>
                <a:srgbClr val="004F8E"/>
              </a:solidFill>
              <a:latin typeface="Verdana" pitchFamily="34" charset="0"/>
            </a:endParaRPr>
          </a:p>
        </p:txBody>
      </p:sp>
      <p:pic>
        <p:nvPicPr>
          <p:cNvPr id="212997" name="Afbeelding 1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88" y="-11113"/>
            <a:ext cx="3436937" cy="2706688"/>
          </a:xfrm>
          <a:prstGeom prst="rect">
            <a:avLst/>
          </a:prstGeom>
          <a:noFill/>
          <a:ln w="9525">
            <a:noFill/>
            <a:miter lim="800000"/>
            <a:headEnd/>
            <a:tailEnd/>
          </a:ln>
        </p:spPr>
      </p:pic>
      <p:pic>
        <p:nvPicPr>
          <p:cNvPr id="212998" name="Afbeelding 9"/>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38525" y="-17463"/>
            <a:ext cx="2471738" cy="2808288"/>
          </a:xfrm>
          <a:prstGeom prst="rect">
            <a:avLst/>
          </a:prstGeom>
          <a:noFill/>
          <a:ln w="9525">
            <a:noFill/>
            <a:miter lim="800000"/>
            <a:headEnd/>
            <a:tailEnd/>
          </a:ln>
        </p:spPr>
      </p:pic>
      <p:sp>
        <p:nvSpPr>
          <p:cNvPr id="22" name="Tekstvak 21"/>
          <p:cNvSpPr txBox="1"/>
          <p:nvPr/>
        </p:nvSpPr>
        <p:spPr>
          <a:xfrm>
            <a:off x="1588" y="2568575"/>
            <a:ext cx="9251950" cy="1754326"/>
          </a:xfrm>
          <a:prstGeom prst="rect">
            <a:avLst/>
          </a:prstGeom>
          <a:solidFill>
            <a:srgbClr val="8B0000"/>
          </a:solidFill>
          <a:ln>
            <a:noFill/>
          </a:ln>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nl-NL" sz="3200" dirty="0" smtClean="0">
                <a:solidFill>
                  <a:schemeClr val="bg1"/>
                </a:solidFill>
                <a:effectLst>
                  <a:outerShdw blurRad="38100" dist="38100" dir="2700000" algn="tl">
                    <a:srgbClr val="000000"/>
                  </a:outerShdw>
                </a:effectLst>
                <a:cs typeface="Arial" charset="0"/>
              </a:rPr>
              <a:t>TREND 2:  </a:t>
            </a:r>
            <a:r>
              <a:rPr lang="en-US" sz="3200" b="1" dirty="0">
                <a:solidFill>
                  <a:schemeClr val="bg1"/>
                </a:solidFill>
                <a:effectLst>
                  <a:outerShdw blurRad="38100" dist="38100" dir="2700000" algn="tl">
                    <a:srgbClr val="000000"/>
                  </a:outerShdw>
                </a:effectLst>
                <a:cs typeface="Arial" charset="0"/>
              </a:rPr>
              <a:t>INNOVATIVE BUSINESS MODELS</a:t>
            </a:r>
          </a:p>
          <a:p>
            <a:pPr algn="ctr">
              <a:defRPr/>
            </a:pPr>
            <a:endParaRPr lang="en-US" sz="2000" dirty="0">
              <a:solidFill>
                <a:schemeClr val="bg1"/>
              </a:solidFill>
              <a:effectLst>
                <a:outerShdw blurRad="38100" dist="38100" dir="2700000" algn="tl">
                  <a:srgbClr val="000000"/>
                </a:outerShdw>
              </a:effectLst>
              <a:cs typeface="Arial" charset="0"/>
            </a:endParaRPr>
          </a:p>
          <a:p>
            <a:pPr algn="ctr">
              <a:defRPr/>
            </a:pPr>
            <a:r>
              <a:rPr lang="en-US" sz="2800" dirty="0">
                <a:solidFill>
                  <a:schemeClr val="bg1"/>
                </a:solidFill>
                <a:effectLst>
                  <a:outerShdw blurRad="38100" dist="38100" dir="2700000" algn="tl">
                    <a:srgbClr val="000000"/>
                  </a:outerShdw>
                </a:effectLst>
                <a:cs typeface="Arial" charset="0"/>
              </a:rPr>
              <a:t>What will be you COOLEST example </a:t>
            </a:r>
          </a:p>
          <a:p>
            <a:pPr algn="ctr">
              <a:defRPr/>
            </a:pPr>
            <a:r>
              <a:rPr lang="en-US" sz="2800" dirty="0">
                <a:solidFill>
                  <a:schemeClr val="bg1"/>
                </a:solidFill>
                <a:effectLst>
                  <a:outerShdw blurRad="38100" dist="38100" dir="2700000" algn="tl">
                    <a:srgbClr val="000000"/>
                  </a:outerShdw>
                </a:effectLst>
                <a:cs typeface="Arial" charset="0"/>
              </a:rPr>
              <a:t>of this trend in Hospitality</a:t>
            </a:r>
            <a:r>
              <a:rPr lang="en-US" sz="2800" dirty="0" smtClean="0">
                <a:solidFill>
                  <a:schemeClr val="bg1"/>
                </a:solidFill>
                <a:effectLst>
                  <a:outerShdw blurRad="38100" dist="38100" dir="2700000" algn="tl">
                    <a:srgbClr val="000000"/>
                  </a:outerShdw>
                </a:effectLst>
                <a:cs typeface="Arial" charset="0"/>
              </a:rPr>
              <a: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11413" y="0"/>
            <a:ext cx="4341812" cy="681672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1309168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ijdelijke aanduiding voor dianummer 2"/>
          <p:cNvSpPr>
            <a:spLocks noGrp="1"/>
          </p:cNvSpPr>
          <p:nvPr>
            <p:ph type="sldNum" sz="quarter" idx="14"/>
          </p:nvPr>
        </p:nvSpPr>
        <p:spPr bwMode="auto">
          <a:noFill/>
          <a:ln>
            <a:miter lim="800000"/>
            <a:headEnd/>
            <a:tailEnd/>
          </a:ln>
        </p:spPr>
        <p:txBody>
          <a:bodyPr/>
          <a:lstStyle/>
          <a:p>
            <a:fld id="{E8545293-18E0-4D07-9202-EC867A039137}" type="slidenum">
              <a:rPr lang="nl-NL" smtClean="0"/>
              <a:pPr/>
              <a:t>130</a:t>
            </a:fld>
            <a:endParaRPr lang="nl-NL" smtClean="0"/>
          </a:p>
        </p:txBody>
      </p:sp>
      <p:sp>
        <p:nvSpPr>
          <p:cNvPr id="199682" name="Tijdelijke aanduiding voor voettekst 3"/>
          <p:cNvSpPr>
            <a:spLocks noGrp="1"/>
          </p:cNvSpPr>
          <p:nvPr>
            <p:ph type="ftr" sz="quarter" idx="15"/>
          </p:nvPr>
        </p:nvSpPr>
        <p:spPr bwMode="auto">
          <a:noFill/>
          <a:ln>
            <a:miter lim="800000"/>
            <a:headEnd/>
            <a:tailEnd/>
          </a:ln>
        </p:spPr>
        <p:txBody>
          <a:bodyPr/>
          <a:lstStyle/>
          <a:p>
            <a:r>
              <a:rPr lang="nl-NL" smtClean="0"/>
              <a:t>Reference Ludvig &amp; Fouad, Coolhunt Shanghai  </a:t>
            </a:r>
            <a:r>
              <a:rPr lang="nl-NL" smtClean="0">
                <a:hlinkClick r:id="rId3"/>
              </a:rPr>
              <a:t>http://scienceofthetime.com/2013shanghaidonghua/2013/12/12/poolside-preneurs/</a:t>
            </a:r>
            <a:r>
              <a:rPr lang="nl-NL" smtClean="0"/>
              <a:t> December 12, 2013</a:t>
            </a:r>
          </a:p>
        </p:txBody>
      </p:sp>
      <p:sp>
        <p:nvSpPr>
          <p:cNvPr id="199683" name="Titel 1"/>
          <p:cNvSpPr>
            <a:spLocks/>
          </p:cNvSpPr>
          <p:nvPr/>
        </p:nvSpPr>
        <p:spPr bwMode="auto">
          <a:xfrm>
            <a:off x="1316038" y="76200"/>
            <a:ext cx="7897812" cy="1238250"/>
          </a:xfrm>
          <a:prstGeom prst="rect">
            <a:avLst/>
          </a:prstGeom>
          <a:noFill/>
          <a:ln w="9525">
            <a:noFill/>
            <a:miter lim="800000"/>
            <a:headEnd/>
            <a:tailEnd/>
          </a:ln>
        </p:spPr>
        <p:txBody>
          <a:bodyPr lIns="180000" tIns="36000" bIns="36000" anchor="ctr"/>
          <a:lstStyle/>
          <a:p>
            <a:pPr>
              <a:lnSpc>
                <a:spcPct val="80000"/>
              </a:lnSpc>
            </a:pPr>
            <a:r>
              <a:rPr lang="en-GB" sz="2400" i="1">
                <a:solidFill>
                  <a:srgbClr val="004F8E"/>
                </a:solidFill>
                <a:latin typeface="Georgia" pitchFamily="18" charset="0"/>
              </a:rPr>
              <a:t>Example of innovative business models</a:t>
            </a:r>
            <a:br>
              <a:rPr lang="en-GB" sz="2400" i="1">
                <a:solidFill>
                  <a:srgbClr val="004F8E"/>
                </a:solidFill>
                <a:latin typeface="Georgia" pitchFamily="18" charset="0"/>
              </a:rPr>
            </a:br>
            <a:r>
              <a:rPr lang="en-GB" sz="3600" i="1">
                <a:solidFill>
                  <a:srgbClr val="004F8E"/>
                </a:solidFill>
                <a:latin typeface="Georgia" pitchFamily="18" charset="0"/>
              </a:rPr>
              <a:t>Poolside Preneurs</a:t>
            </a:r>
          </a:p>
        </p:txBody>
      </p:sp>
      <p:pic>
        <p:nvPicPr>
          <p:cNvPr id="199684"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71588" y="1236663"/>
            <a:ext cx="7827962" cy="3332162"/>
          </a:xfrm>
          <a:prstGeom prst="rect">
            <a:avLst/>
          </a:prstGeom>
          <a:noFill/>
          <a:ln w="9525">
            <a:noFill/>
            <a:miter lim="800000"/>
            <a:headEnd/>
            <a:tailEnd/>
          </a:ln>
        </p:spPr>
      </p:pic>
      <p:pic>
        <p:nvPicPr>
          <p:cNvPr id="199685" name="Picture 1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89713" y="3867150"/>
            <a:ext cx="1760537" cy="2466975"/>
          </a:xfrm>
          <a:prstGeom prst="rect">
            <a:avLst/>
          </a:prstGeom>
          <a:noFill/>
          <a:ln w="9525">
            <a:noFill/>
            <a:miter lim="800000"/>
            <a:headEnd/>
            <a:tailEnd/>
          </a:ln>
        </p:spPr>
      </p:pic>
      <p:pic>
        <p:nvPicPr>
          <p:cNvPr id="199686" name="Picture 12" descr="2_iStock_000004054623Medium">
            <a:hlinkClick r:id="rId6"/>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919413" y="3890963"/>
            <a:ext cx="3667125" cy="24431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187450" y="1125538"/>
            <a:ext cx="6769100" cy="1076325"/>
          </a:xfrm>
          <a:prstGeom prst="rect">
            <a:avLst/>
          </a:prstGeom>
          <a:solidFill>
            <a:srgbClr val="8B0000"/>
          </a:solidFill>
          <a:ln>
            <a:noFill/>
          </a:ln>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nl-NL" sz="3200" dirty="0">
                <a:solidFill>
                  <a:prstClr val="white"/>
                </a:solidFill>
                <a:latin typeface="Effra"/>
                <a:cs typeface="Arial" pitchFamily="34" charset="0"/>
              </a:rPr>
              <a:t/>
            </a:r>
            <a:br>
              <a:rPr lang="nl-NL" sz="3200" dirty="0">
                <a:solidFill>
                  <a:prstClr val="white"/>
                </a:solidFill>
                <a:latin typeface="Effra"/>
                <a:cs typeface="Arial" pitchFamily="34" charset="0"/>
              </a:rPr>
            </a:br>
            <a:endParaRPr lang="nl-NL" sz="3200" dirty="0">
              <a:solidFill>
                <a:prstClr val="white"/>
              </a:solidFill>
              <a:latin typeface="Effra"/>
              <a:cs typeface="Arial" pitchFamily="34" charset="0"/>
            </a:endParaRPr>
          </a:p>
        </p:txBody>
      </p:sp>
      <p:sp>
        <p:nvSpPr>
          <p:cNvPr id="3" name="Tekstvak 2"/>
          <p:cNvSpPr txBox="1"/>
          <p:nvPr/>
        </p:nvSpPr>
        <p:spPr>
          <a:xfrm>
            <a:off x="1655763" y="1182062"/>
            <a:ext cx="5832475" cy="1015663"/>
          </a:xfrm>
          <a:prstGeom prst="rect">
            <a:avLst/>
          </a:prstGeom>
          <a:noFill/>
        </p:spPr>
        <p:txBody>
          <a:bodyPr anchor="ctr">
            <a:spAutoFit/>
          </a:bodyPr>
          <a:lstStyle/>
          <a:p>
            <a:pPr algn="ctr">
              <a:defRPr/>
            </a:pPr>
            <a:r>
              <a:rPr lang="nl-NL" sz="3000" dirty="0">
                <a:solidFill>
                  <a:prstClr val="white"/>
                </a:solidFill>
                <a:effectLst>
                  <a:outerShdw blurRad="38100" dist="38100" dir="2700000" algn="tl">
                    <a:srgbClr val="000000">
                      <a:alpha val="43137"/>
                    </a:srgbClr>
                  </a:outerShdw>
                </a:effectLst>
                <a:latin typeface="Arial" pitchFamily="34" charset="0"/>
                <a:cs typeface="Arial" pitchFamily="34" charset="0"/>
              </a:rPr>
              <a:t>3</a:t>
            </a:r>
            <a:r>
              <a:rPr lang="nl-NL" sz="3000" dirty="0" smtClean="0">
                <a:solidFill>
                  <a:prstClr val="white"/>
                </a:solidFill>
                <a:effectLst>
                  <a:outerShdw blurRad="38100" dist="38100" dir="2700000" algn="tl">
                    <a:srgbClr val="000000">
                      <a:alpha val="43137"/>
                    </a:srgbClr>
                  </a:outerShdw>
                </a:effectLst>
                <a:latin typeface="Arial" pitchFamily="34" charset="0"/>
                <a:cs typeface="Arial" pitchFamily="34" charset="0"/>
              </a:rPr>
              <a:t>. COOL, UNEXPECTED PERSONALIZED SERVICES</a:t>
            </a:r>
            <a:endParaRPr lang="nl-NL" sz="3000" dirty="0">
              <a:solidFill>
                <a:prstClr val="black"/>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74101530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jdelijke aanduiding voor dianummer 2"/>
          <p:cNvSpPr>
            <a:spLocks noGrp="1"/>
          </p:cNvSpPr>
          <p:nvPr>
            <p:ph type="sldNum" sz="quarter" idx="14"/>
          </p:nvPr>
        </p:nvSpPr>
        <p:spPr bwMode="auto">
          <a:noFill/>
          <a:ln>
            <a:miter lim="800000"/>
            <a:headEnd/>
            <a:tailEnd/>
          </a:ln>
        </p:spPr>
        <p:txBody>
          <a:bodyPr/>
          <a:lstStyle/>
          <a:p>
            <a:fld id="{082D9096-C71E-4B24-A36A-2F2752661531}" type="slidenum">
              <a:rPr lang="nl-NL" smtClean="0"/>
              <a:pPr/>
              <a:t>132</a:t>
            </a:fld>
            <a:endParaRPr lang="nl-NL" smtClean="0"/>
          </a:p>
        </p:txBody>
      </p:sp>
      <p:sp>
        <p:nvSpPr>
          <p:cNvPr id="218114" name="Tijdelijke aanduiding voor voettekst 3"/>
          <p:cNvSpPr>
            <a:spLocks noGrp="1"/>
          </p:cNvSpPr>
          <p:nvPr>
            <p:ph type="ftr" sz="quarter" idx="15"/>
          </p:nvPr>
        </p:nvSpPr>
        <p:spPr bwMode="auto">
          <a:noFill/>
          <a:ln>
            <a:miter lim="800000"/>
            <a:headEnd/>
            <a:tailEnd/>
          </a:ln>
        </p:spPr>
        <p:txBody>
          <a:bodyPr/>
          <a:lstStyle/>
          <a:p>
            <a:r>
              <a:rPr lang="nl-NL" smtClean="0"/>
              <a:t>Reference</a:t>
            </a:r>
          </a:p>
        </p:txBody>
      </p:sp>
      <p:sp>
        <p:nvSpPr>
          <p:cNvPr id="218115" name="Rectangle 7"/>
          <p:cNvSpPr>
            <a:spLocks/>
          </p:cNvSpPr>
          <p:nvPr/>
        </p:nvSpPr>
        <p:spPr bwMode="auto">
          <a:xfrm>
            <a:off x="1376363" y="112713"/>
            <a:ext cx="7623175" cy="1143000"/>
          </a:xfrm>
          <a:prstGeom prst="rect">
            <a:avLst/>
          </a:prstGeom>
          <a:noFill/>
          <a:ln w="9525">
            <a:noFill/>
            <a:miter lim="800000"/>
            <a:headEnd/>
            <a:tailEnd/>
          </a:ln>
        </p:spPr>
        <p:txBody>
          <a:bodyPr anchor="ctr"/>
          <a:lstStyle/>
          <a:p>
            <a:pPr eaLnBrk="0" hangingPunct="0">
              <a:lnSpc>
                <a:spcPct val="80000"/>
              </a:lnSpc>
            </a:pPr>
            <a:r>
              <a:rPr lang="en-GB" sz="2400" i="1">
                <a:solidFill>
                  <a:srgbClr val="004F8E"/>
                </a:solidFill>
                <a:latin typeface="Georgia" pitchFamily="18" charset="0"/>
              </a:rPr>
              <a:t>Examples of unexpected personalized service</a:t>
            </a:r>
            <a:r>
              <a:rPr lang="en-GB" sz="3600" i="1">
                <a:solidFill>
                  <a:srgbClr val="004F8E"/>
                </a:solidFill>
                <a:latin typeface="Georgia" pitchFamily="18" charset="0"/>
              </a:rPr>
              <a:t/>
            </a:r>
            <a:br>
              <a:rPr lang="en-GB" sz="3600" i="1">
                <a:solidFill>
                  <a:srgbClr val="004F8E"/>
                </a:solidFill>
                <a:latin typeface="Georgia" pitchFamily="18" charset="0"/>
              </a:rPr>
            </a:br>
            <a:r>
              <a:rPr lang="en-GB" sz="3600" i="1">
                <a:solidFill>
                  <a:srgbClr val="004F8E"/>
                </a:solidFill>
                <a:latin typeface="Georgia" pitchFamily="18" charset="0"/>
              </a:rPr>
              <a:t>Joshie at the Ritz!</a:t>
            </a:r>
          </a:p>
        </p:txBody>
      </p:sp>
      <p:pic>
        <p:nvPicPr>
          <p:cNvPr id="218116" name="Picture 9" descr="RitzCarltonWedding-0">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47775" y="1811338"/>
            <a:ext cx="7762875" cy="4552950"/>
          </a:xfrm>
          <a:prstGeom prst="rect">
            <a:avLst/>
          </a:prstGeom>
          <a:noFill/>
          <a:ln w="9525">
            <a:noFill/>
            <a:miter lim="800000"/>
            <a:headEnd/>
            <a:tailEnd/>
          </a:ln>
        </p:spPr>
      </p:pic>
      <p:pic>
        <p:nvPicPr>
          <p:cNvPr id="218117" name="Picture 11" descr="ritzcarltonlogo_300dpi360x270pxl">
            <a:hlinkClick r:id="rId5"/>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588125" y="1255713"/>
            <a:ext cx="2411413" cy="1808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9" descr="Ritz-Carlton-25">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24663" y="1243013"/>
            <a:ext cx="2273300" cy="1666875"/>
          </a:xfrm>
          <a:prstGeom prst="rect">
            <a:avLst/>
          </a:prstGeom>
          <a:noFill/>
          <a:ln w="9525">
            <a:noFill/>
            <a:miter lim="800000"/>
            <a:headEnd/>
            <a:tailEnd/>
          </a:ln>
        </p:spPr>
      </p:pic>
      <p:pic>
        <p:nvPicPr>
          <p:cNvPr id="220162" name="Picture 11" descr="2012-05-17-Joshiepic4">
            <a:hlinkClick r:id="rId5"/>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02438" y="2938463"/>
            <a:ext cx="2273300" cy="2014537"/>
          </a:xfrm>
          <a:prstGeom prst="rect">
            <a:avLst/>
          </a:prstGeom>
          <a:noFill/>
          <a:ln w="9525">
            <a:noFill/>
            <a:miter lim="800000"/>
            <a:headEnd/>
            <a:tailEnd/>
          </a:ln>
        </p:spPr>
      </p:pic>
      <p:pic>
        <p:nvPicPr>
          <p:cNvPr id="220163" name="Picture 13" descr="2012_05_17_Joshiepic2">
            <a:hlinkClick r:id="rId7"/>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802438" y="4906963"/>
            <a:ext cx="2273300" cy="1951037"/>
          </a:xfrm>
          <a:prstGeom prst="rect">
            <a:avLst/>
          </a:prstGeom>
          <a:noFill/>
          <a:ln w="9525">
            <a:noFill/>
            <a:miter lim="800000"/>
            <a:headEnd/>
            <a:tailEnd/>
          </a:ln>
        </p:spPr>
      </p:pic>
      <p:sp>
        <p:nvSpPr>
          <p:cNvPr id="220164" name="Text Box 15"/>
          <p:cNvSpPr txBox="1">
            <a:spLocks noChangeArrowheads="1"/>
          </p:cNvSpPr>
          <p:nvPr/>
        </p:nvSpPr>
        <p:spPr bwMode="auto">
          <a:xfrm>
            <a:off x="1543050" y="5086350"/>
            <a:ext cx="4922838" cy="1465263"/>
          </a:xfrm>
          <a:prstGeom prst="rect">
            <a:avLst/>
          </a:prstGeom>
          <a:solidFill>
            <a:schemeClr val="tx2"/>
          </a:solidFill>
          <a:ln w="9525">
            <a:noFill/>
            <a:miter lim="800000"/>
            <a:headEnd/>
            <a:tailEnd/>
          </a:ln>
        </p:spPr>
        <p:txBody>
          <a:bodyPr>
            <a:spAutoFit/>
          </a:bodyPr>
          <a:lstStyle/>
          <a:p>
            <a:pPr defTabSz="914400"/>
            <a:r>
              <a:rPr lang="en-GB">
                <a:solidFill>
                  <a:schemeClr val="bg1"/>
                </a:solidFill>
                <a:latin typeface="Verdana" pitchFamily="34" charset="0"/>
              </a:rPr>
              <a:t>My son's Joshie was even issued a Ritz-Carlton ID badge, made an honorary member of the Loss Prevention Team, and was allowed to help by taking a shift in front of the security </a:t>
            </a:r>
          </a:p>
        </p:txBody>
      </p:sp>
      <p:sp>
        <p:nvSpPr>
          <p:cNvPr id="220165" name="Rectangle 16"/>
          <p:cNvSpPr>
            <a:spLocks noGrp="1"/>
          </p:cNvSpPr>
          <p:nvPr>
            <p:ph type="title" idx="4294967295"/>
          </p:nvPr>
        </p:nvSpPr>
        <p:spPr>
          <a:xfrm>
            <a:off x="1376363" y="107950"/>
            <a:ext cx="7623175" cy="1143000"/>
          </a:xfrm>
          <a:prstGeom prst="rect">
            <a:avLst/>
          </a:prstGeom>
        </p:spPr>
        <p:txBody>
          <a:bodyPr/>
          <a:lstStyle/>
          <a:p>
            <a:pPr>
              <a:lnSpc>
                <a:spcPct val="80000"/>
              </a:lnSpc>
            </a:pPr>
            <a:r>
              <a:rPr lang="en-GB" sz="2400" smtClean="0">
                <a:latin typeface="Georgia" pitchFamily="18" charset="0"/>
              </a:rPr>
              <a:t>Examples of unexpected personalized service</a:t>
            </a:r>
            <a:r>
              <a:rPr lang="en-GB" smtClean="0">
                <a:latin typeface="Georgia" pitchFamily="18" charset="0"/>
              </a:rPr>
              <a:t/>
            </a:r>
            <a:br>
              <a:rPr lang="en-GB" smtClean="0">
                <a:latin typeface="Georgia" pitchFamily="18" charset="0"/>
              </a:rPr>
            </a:br>
            <a:r>
              <a:rPr lang="en-GB" sz="3600" smtClean="0">
                <a:latin typeface="Georgia" pitchFamily="18" charset="0"/>
              </a:rPr>
              <a:t>Joshie at the Ritz!</a:t>
            </a:r>
          </a:p>
        </p:txBody>
      </p:sp>
      <p:pic>
        <p:nvPicPr>
          <p:cNvPr id="220166" name="Picture 18" descr="2012-05-17-JoshieRitzCarltoncard">
            <a:hlinkClick r:id="rId9"/>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376363" y="1243013"/>
            <a:ext cx="5426075" cy="361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p:cNvSpPr>
          <p:nvPr>
            <p:ph type="title" idx="4294967295"/>
          </p:nvPr>
        </p:nvSpPr>
        <p:spPr>
          <a:xfrm>
            <a:off x="1376363" y="107950"/>
            <a:ext cx="7623175" cy="1143000"/>
          </a:xfrm>
          <a:prstGeom prst="rect">
            <a:avLst/>
          </a:prstGeom>
        </p:spPr>
        <p:txBody>
          <a:bodyPr/>
          <a:lstStyle/>
          <a:p>
            <a:pPr>
              <a:lnSpc>
                <a:spcPct val="80000"/>
              </a:lnSpc>
            </a:pPr>
            <a:r>
              <a:rPr lang="en-GB" sz="2400" smtClean="0">
                <a:latin typeface="Georgia" pitchFamily="18" charset="0"/>
              </a:rPr>
              <a:t>Examples of unexpected personalized service</a:t>
            </a:r>
            <a:r>
              <a:rPr lang="en-GB" smtClean="0">
                <a:latin typeface="Georgia" pitchFamily="18" charset="0"/>
              </a:rPr>
              <a:t/>
            </a:r>
            <a:br>
              <a:rPr lang="en-GB" smtClean="0">
                <a:latin typeface="Georgia" pitchFamily="18" charset="0"/>
              </a:rPr>
            </a:br>
            <a:r>
              <a:rPr lang="en-GB" sz="3600" smtClean="0">
                <a:latin typeface="Georgia" pitchFamily="18" charset="0"/>
              </a:rPr>
              <a:t>Joshie at the Ritz!</a:t>
            </a:r>
          </a:p>
        </p:txBody>
      </p:sp>
      <p:pic>
        <p:nvPicPr>
          <p:cNvPr id="222210" name="Picture 5" descr="Joshie-at-the-Ritz-Carlton_Page_1">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81100" y="1252538"/>
            <a:ext cx="2565400" cy="2605087"/>
          </a:xfrm>
          <a:prstGeom prst="rect">
            <a:avLst/>
          </a:prstGeom>
          <a:noFill/>
          <a:ln w="9525">
            <a:noFill/>
            <a:miter lim="800000"/>
            <a:headEnd/>
            <a:tailEnd/>
          </a:ln>
        </p:spPr>
      </p:pic>
      <p:pic>
        <p:nvPicPr>
          <p:cNvPr id="222211" name="Picture 7" descr="Joshie-at-the-Ritz-Carlton_Page_2">
            <a:hlinkClick r:id="rId4"/>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67438" y="1252538"/>
            <a:ext cx="3009900" cy="2605087"/>
          </a:xfrm>
          <a:prstGeom prst="rect">
            <a:avLst/>
          </a:prstGeom>
          <a:noFill/>
          <a:ln w="9525">
            <a:noFill/>
            <a:miter lim="800000"/>
            <a:headEnd/>
            <a:tailEnd/>
          </a:ln>
        </p:spPr>
      </p:pic>
      <p:pic>
        <p:nvPicPr>
          <p:cNvPr id="222212" name="Picture 9" descr="Joshie-at-the-Ritz-Carlton_Page_6">
            <a:hlinkClick r:id="rId6"/>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768725" y="3857625"/>
            <a:ext cx="2946400" cy="2938463"/>
          </a:xfrm>
          <a:prstGeom prst="rect">
            <a:avLst/>
          </a:prstGeom>
          <a:noFill/>
          <a:ln w="9525">
            <a:noFill/>
            <a:miter lim="800000"/>
            <a:headEnd/>
            <a:tailEnd/>
          </a:ln>
        </p:spPr>
      </p:pic>
      <p:pic>
        <p:nvPicPr>
          <p:cNvPr id="222213" name="Picture 11" descr="the_full_ritzcarlton_hotel_experience_for_unexpected_leftbehind_guest_640_10">
            <a:hlinkClick r:id="rId8"/>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281113" y="4002088"/>
            <a:ext cx="2587625" cy="2416175"/>
          </a:xfrm>
          <a:prstGeom prst="rect">
            <a:avLst/>
          </a:prstGeom>
          <a:noFill/>
          <a:ln w="9525">
            <a:noFill/>
            <a:miter lim="800000"/>
            <a:headEnd/>
            <a:tailEnd/>
          </a:ln>
        </p:spPr>
      </p:pic>
      <p:pic>
        <p:nvPicPr>
          <p:cNvPr id="222214" name="Picture 13" descr="Joshie-at-the-Ritz-Carlton_Page_5">
            <a:hlinkClick r:id="rId10"/>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837363" y="4002088"/>
            <a:ext cx="2239962" cy="2674937"/>
          </a:xfrm>
          <a:prstGeom prst="rect">
            <a:avLst/>
          </a:prstGeom>
          <a:noFill/>
          <a:ln w="9525">
            <a:noFill/>
            <a:miter lim="800000"/>
            <a:headEnd/>
            <a:tailEnd/>
          </a:ln>
        </p:spPr>
      </p:pic>
      <p:pic>
        <p:nvPicPr>
          <p:cNvPr id="222215" name="Picture 15" descr="Joshie-at-the-Ritz-Carlton_Page_4">
            <a:hlinkClick r:id="rId12"/>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706813" y="1290638"/>
            <a:ext cx="2698750" cy="2519362"/>
          </a:xfrm>
          <a:prstGeom prst="rect">
            <a:avLst/>
          </a:prstGeom>
          <a:noFill/>
          <a:ln w="9525">
            <a:noFill/>
            <a:miter lim="800000"/>
            <a:headEnd/>
            <a:tailEnd/>
          </a:ln>
        </p:spPr>
      </p:pic>
      <p:pic>
        <p:nvPicPr>
          <p:cNvPr id="222216" name="Picture 16" descr="ritzcarltonlogo_300dpi360x270pxl">
            <a:hlinkClick r:id="rId14"/>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7731125" y="539750"/>
            <a:ext cx="1390650" cy="1042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13" descr="JetBlue Log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00588" y="4468813"/>
            <a:ext cx="4487862" cy="2427287"/>
          </a:xfrm>
          <a:prstGeom prst="rect">
            <a:avLst/>
          </a:prstGeom>
          <a:noFill/>
          <a:ln w="9525">
            <a:noFill/>
            <a:miter lim="800000"/>
            <a:headEnd/>
            <a:tailEnd/>
          </a:ln>
        </p:spPr>
      </p:pic>
      <p:pic>
        <p:nvPicPr>
          <p:cNvPr id="238594" name="Picture 12" descr="RitzCarltonWedding-0">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4379913"/>
            <a:ext cx="4722813" cy="2536825"/>
          </a:xfrm>
          <a:prstGeom prst="rect">
            <a:avLst/>
          </a:prstGeom>
          <a:noFill/>
          <a:ln w="9525">
            <a:noFill/>
            <a:miter lim="800000"/>
            <a:headEnd/>
            <a:tailEnd/>
          </a:ln>
        </p:spPr>
      </p:pic>
      <p:pic>
        <p:nvPicPr>
          <p:cNvPr id="238595" name="Picture 14" descr="zappos"/>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175" y="12700"/>
            <a:ext cx="3265488" cy="2449513"/>
          </a:xfrm>
          <a:prstGeom prst="rect">
            <a:avLst/>
          </a:prstGeom>
          <a:noFill/>
          <a:ln w="9525">
            <a:noFill/>
            <a:miter lim="800000"/>
            <a:headEnd/>
            <a:tailEnd/>
          </a:ln>
        </p:spPr>
      </p:pic>
      <p:sp>
        <p:nvSpPr>
          <p:cNvPr id="238596" name="Tijdelijke aanduiding voor dianummer 2"/>
          <p:cNvSpPr>
            <a:spLocks noGrp="1"/>
          </p:cNvSpPr>
          <p:nvPr>
            <p:ph type="sldNum" sz="quarter" idx="14"/>
          </p:nvPr>
        </p:nvSpPr>
        <p:spPr bwMode="auto">
          <a:noFill/>
          <a:ln>
            <a:miter lim="800000"/>
            <a:headEnd/>
            <a:tailEnd/>
          </a:ln>
        </p:spPr>
        <p:txBody>
          <a:bodyPr/>
          <a:lstStyle/>
          <a:p>
            <a:fld id="{D3263691-7672-4122-B68B-C8B86276FE4D}" type="slidenum">
              <a:rPr lang="nl-NL" smtClean="0"/>
              <a:pPr/>
              <a:t>135</a:t>
            </a:fld>
            <a:endParaRPr lang="nl-NL" smtClean="0"/>
          </a:p>
        </p:txBody>
      </p:sp>
      <p:pic>
        <p:nvPicPr>
          <p:cNvPr id="238597" name="Picture 15" descr="2407652000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75300" y="-25400"/>
            <a:ext cx="1768475" cy="2487613"/>
          </a:xfrm>
          <a:prstGeom prst="rect">
            <a:avLst/>
          </a:prstGeom>
          <a:noFill/>
          <a:ln w="9525">
            <a:noFill/>
            <a:miter lim="800000"/>
            <a:headEnd/>
            <a:tailEnd/>
          </a:ln>
        </p:spPr>
      </p:pic>
      <p:sp>
        <p:nvSpPr>
          <p:cNvPr id="238598" name="Tijdelijke aanduiding voor voettekst 3"/>
          <p:cNvSpPr>
            <a:spLocks noGrp="1"/>
          </p:cNvSpPr>
          <p:nvPr>
            <p:ph type="ftr" sz="quarter" idx="15"/>
          </p:nvPr>
        </p:nvSpPr>
        <p:spPr bwMode="auto">
          <a:noFill/>
          <a:ln>
            <a:miter lim="800000"/>
            <a:headEnd/>
            <a:tailEnd/>
          </a:ln>
        </p:spPr>
        <p:txBody>
          <a:bodyPr/>
          <a:lstStyle/>
          <a:p>
            <a:r>
              <a:rPr lang="nl-NL" smtClean="0"/>
              <a:t>Reference</a:t>
            </a:r>
          </a:p>
        </p:txBody>
      </p:sp>
      <p:pic>
        <p:nvPicPr>
          <p:cNvPr id="238599" name="Afbeelding 5"/>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2724150" y="-25400"/>
            <a:ext cx="2855913" cy="2487613"/>
          </a:xfrm>
          <a:prstGeom prst="rect">
            <a:avLst/>
          </a:prstGeom>
          <a:noFill/>
          <a:ln w="9525">
            <a:noFill/>
            <a:miter lim="800000"/>
            <a:headEnd/>
            <a:tailEnd/>
          </a:ln>
        </p:spPr>
      </p:pic>
      <p:sp>
        <p:nvSpPr>
          <p:cNvPr id="11" name="Tekstvak 10"/>
          <p:cNvSpPr txBox="1"/>
          <p:nvPr/>
        </p:nvSpPr>
        <p:spPr>
          <a:xfrm>
            <a:off x="-11113" y="2439988"/>
            <a:ext cx="9324976" cy="2554545"/>
          </a:xfrm>
          <a:prstGeom prst="rect">
            <a:avLst/>
          </a:prstGeom>
          <a:solidFill>
            <a:srgbClr val="8B0000"/>
          </a:solidFill>
          <a:ln>
            <a:noFill/>
          </a:ln>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nl-NL" sz="3200" dirty="0" smtClean="0">
                <a:solidFill>
                  <a:schemeClr val="bg1"/>
                </a:solidFill>
                <a:cs typeface="Arial" charset="0"/>
              </a:rPr>
              <a:t>TREND 3: COOL &amp; </a:t>
            </a:r>
            <a:r>
              <a:rPr lang="nl-NL" sz="3200" b="1" dirty="0" smtClean="0">
                <a:solidFill>
                  <a:schemeClr val="bg1"/>
                </a:solidFill>
                <a:cs typeface="Arial" charset="0"/>
              </a:rPr>
              <a:t>UNEXPECTED </a:t>
            </a:r>
            <a:r>
              <a:rPr lang="nl-NL" sz="3200" b="1" dirty="0">
                <a:solidFill>
                  <a:schemeClr val="bg1"/>
                </a:solidFill>
                <a:cs typeface="Arial" charset="0"/>
              </a:rPr>
              <a:t>PERSONALISED SERVICES </a:t>
            </a:r>
          </a:p>
          <a:p>
            <a:pPr algn="ctr">
              <a:defRPr/>
            </a:pPr>
            <a:endParaRPr lang="nl-NL" sz="3200" dirty="0">
              <a:solidFill>
                <a:schemeClr val="bg1"/>
              </a:solidFill>
              <a:cs typeface="Arial" charset="0"/>
            </a:endParaRPr>
          </a:p>
          <a:p>
            <a:pPr algn="ctr">
              <a:defRPr/>
            </a:pPr>
            <a:r>
              <a:rPr lang="en-US" sz="3200" dirty="0">
                <a:solidFill>
                  <a:schemeClr val="bg1"/>
                </a:solidFill>
                <a:effectLst>
                  <a:outerShdw blurRad="38100" dist="38100" dir="2700000" algn="tl">
                    <a:srgbClr val="000000"/>
                  </a:outerShdw>
                </a:effectLst>
                <a:cs typeface="Arial" charset="0"/>
              </a:rPr>
              <a:t>SERVICES THAT EXCEED YOUR EXPECTATIONS</a:t>
            </a:r>
          </a:p>
          <a:p>
            <a:pPr algn="ctr">
              <a:defRPr/>
            </a:pPr>
            <a:endParaRPr lang="en-US" sz="3200" dirty="0">
              <a:solidFill>
                <a:schemeClr val="bg1"/>
              </a:solidFill>
              <a:effectLst>
                <a:outerShdw blurRad="38100" dist="38100" dir="2700000" algn="tl">
                  <a:srgbClr val="000000"/>
                </a:outerShdw>
              </a:effectLst>
              <a:cs typeface="Arial" charset="0"/>
            </a:endParaRPr>
          </a:p>
        </p:txBody>
      </p:sp>
      <p:pic>
        <p:nvPicPr>
          <p:cNvPr id="238601" name="Picture 16" descr="28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189788" y="1588"/>
            <a:ext cx="2058987" cy="2449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descr="JetBlue Log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14875" y="4094163"/>
            <a:ext cx="4487863" cy="2801937"/>
          </a:xfrm>
          <a:prstGeom prst="rect">
            <a:avLst/>
          </a:prstGeom>
          <a:noFill/>
          <a:ln w="9525">
            <a:noFill/>
            <a:miter lim="800000"/>
            <a:headEnd/>
            <a:tailEnd/>
          </a:ln>
        </p:spPr>
      </p:pic>
      <p:pic>
        <p:nvPicPr>
          <p:cNvPr id="239618" name="Picture 3" descr="RitzCarltonWedding-0">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4365625"/>
            <a:ext cx="4722813" cy="2536825"/>
          </a:xfrm>
          <a:prstGeom prst="rect">
            <a:avLst/>
          </a:prstGeom>
          <a:noFill/>
          <a:ln w="9525">
            <a:noFill/>
            <a:miter lim="800000"/>
            <a:headEnd/>
            <a:tailEnd/>
          </a:ln>
        </p:spPr>
      </p:pic>
      <p:pic>
        <p:nvPicPr>
          <p:cNvPr id="239619" name="Picture 4" descr="zappos"/>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175" y="12700"/>
            <a:ext cx="3265488" cy="2449513"/>
          </a:xfrm>
          <a:prstGeom prst="rect">
            <a:avLst/>
          </a:prstGeom>
          <a:noFill/>
          <a:ln w="9525">
            <a:noFill/>
            <a:miter lim="800000"/>
            <a:headEnd/>
            <a:tailEnd/>
          </a:ln>
        </p:spPr>
      </p:pic>
      <p:sp>
        <p:nvSpPr>
          <p:cNvPr id="239620" name="Tijdelijke aanduiding voor dianummer 2"/>
          <p:cNvSpPr txBox="1">
            <a:spLocks noGrp="1"/>
          </p:cNvSpPr>
          <p:nvPr/>
        </p:nvSpPr>
        <p:spPr bwMode="auto">
          <a:xfrm>
            <a:off x="8372475" y="6356350"/>
            <a:ext cx="771525" cy="501650"/>
          </a:xfrm>
          <a:prstGeom prst="rect">
            <a:avLst/>
          </a:prstGeom>
          <a:noFill/>
          <a:ln w="9525">
            <a:noFill/>
            <a:miter lim="800000"/>
            <a:headEnd/>
            <a:tailEnd/>
          </a:ln>
        </p:spPr>
        <p:txBody>
          <a:bodyPr rIns="360000" anchor="ctr"/>
          <a:lstStyle/>
          <a:p>
            <a:pPr algn="r"/>
            <a:fld id="{F7932356-400E-42EB-81C3-3850C41E8E10}" type="slidenum">
              <a:rPr lang="nl-NL" sz="800">
                <a:solidFill>
                  <a:schemeClr val="tx2"/>
                </a:solidFill>
                <a:latin typeface="Verdana" pitchFamily="34" charset="0"/>
              </a:rPr>
              <a:pPr algn="r"/>
              <a:t>136</a:t>
            </a:fld>
            <a:endParaRPr lang="nl-NL" sz="800">
              <a:solidFill>
                <a:schemeClr val="tx2"/>
              </a:solidFill>
              <a:latin typeface="Verdana" pitchFamily="34" charset="0"/>
            </a:endParaRPr>
          </a:p>
        </p:txBody>
      </p:sp>
      <p:pic>
        <p:nvPicPr>
          <p:cNvPr id="239621" name="Picture 6" descr="2407652000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75300" y="-25400"/>
            <a:ext cx="1768475" cy="2487613"/>
          </a:xfrm>
          <a:prstGeom prst="rect">
            <a:avLst/>
          </a:prstGeom>
          <a:noFill/>
          <a:ln w="9525">
            <a:noFill/>
            <a:miter lim="800000"/>
            <a:headEnd/>
            <a:tailEnd/>
          </a:ln>
        </p:spPr>
      </p:pic>
      <p:sp>
        <p:nvSpPr>
          <p:cNvPr id="239622" name="Tijdelijke aanduiding voor voettekst 3"/>
          <p:cNvSpPr txBox="1">
            <a:spLocks noGrp="1"/>
          </p:cNvSpPr>
          <p:nvPr/>
        </p:nvSpPr>
        <p:spPr bwMode="auto">
          <a:xfrm>
            <a:off x="1217613" y="6384925"/>
            <a:ext cx="6973887" cy="501650"/>
          </a:xfrm>
          <a:prstGeom prst="rect">
            <a:avLst/>
          </a:prstGeom>
          <a:noFill/>
          <a:ln w="9525">
            <a:noFill/>
            <a:miter lim="800000"/>
            <a:headEnd/>
            <a:tailEnd/>
          </a:ln>
        </p:spPr>
        <p:txBody>
          <a:bodyPr lIns="180000" anchor="ctr"/>
          <a:lstStyle/>
          <a:p>
            <a:r>
              <a:rPr lang="nl-NL" sz="800">
                <a:solidFill>
                  <a:srgbClr val="004F8E"/>
                </a:solidFill>
                <a:latin typeface="Verdana" pitchFamily="34" charset="0"/>
              </a:rPr>
              <a:t>Reference</a:t>
            </a:r>
          </a:p>
        </p:txBody>
      </p:sp>
      <p:pic>
        <p:nvPicPr>
          <p:cNvPr id="239623" name="Afbeelding 5"/>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2724150" y="-25400"/>
            <a:ext cx="2855913" cy="2487613"/>
          </a:xfrm>
          <a:prstGeom prst="rect">
            <a:avLst/>
          </a:prstGeom>
          <a:noFill/>
          <a:ln w="9525">
            <a:noFill/>
            <a:miter lim="800000"/>
            <a:headEnd/>
            <a:tailEnd/>
          </a:ln>
        </p:spPr>
      </p:pic>
      <p:sp>
        <p:nvSpPr>
          <p:cNvPr id="11" name="Tekstvak 10"/>
          <p:cNvSpPr txBox="1"/>
          <p:nvPr/>
        </p:nvSpPr>
        <p:spPr>
          <a:xfrm>
            <a:off x="-11113" y="2439988"/>
            <a:ext cx="9324976" cy="2369880"/>
          </a:xfrm>
          <a:prstGeom prst="rect">
            <a:avLst/>
          </a:prstGeom>
          <a:solidFill>
            <a:srgbClr val="8B0000"/>
          </a:solidFill>
          <a:ln>
            <a:noFill/>
          </a:ln>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nl-NL" sz="3200" dirty="0" smtClean="0">
                <a:solidFill>
                  <a:schemeClr val="bg1"/>
                </a:solidFill>
                <a:cs typeface="Arial" charset="0"/>
              </a:rPr>
              <a:t>TREND 3:  </a:t>
            </a:r>
            <a:r>
              <a:rPr lang="nl-NL" sz="3200" b="1" dirty="0">
                <a:solidFill>
                  <a:schemeClr val="bg1"/>
                </a:solidFill>
                <a:cs typeface="Arial" charset="0"/>
              </a:rPr>
              <a:t>UNEXPECTED PERSONALISED SERVICES </a:t>
            </a:r>
          </a:p>
          <a:p>
            <a:pPr algn="ctr">
              <a:defRPr/>
            </a:pPr>
            <a:endParaRPr lang="nl-NL" sz="3200" dirty="0">
              <a:solidFill>
                <a:schemeClr val="bg1"/>
              </a:solidFill>
              <a:cs typeface="Arial" charset="0"/>
            </a:endParaRPr>
          </a:p>
          <a:p>
            <a:pPr algn="ctr">
              <a:defRPr/>
            </a:pPr>
            <a:r>
              <a:rPr lang="en-US" sz="2800" dirty="0">
                <a:solidFill>
                  <a:schemeClr val="bg1"/>
                </a:solidFill>
                <a:effectLst>
                  <a:outerShdw blurRad="38100" dist="38100" dir="2700000" algn="tl">
                    <a:srgbClr val="000000"/>
                  </a:outerShdw>
                </a:effectLst>
                <a:latin typeface="Arial" charset="0"/>
                <a:cs typeface="Arial" charset="0"/>
              </a:rPr>
              <a:t>What will be you COOLEST example </a:t>
            </a:r>
          </a:p>
          <a:p>
            <a:pPr algn="ctr">
              <a:defRPr/>
            </a:pPr>
            <a:r>
              <a:rPr lang="en-US" sz="2800" dirty="0">
                <a:solidFill>
                  <a:schemeClr val="bg1"/>
                </a:solidFill>
                <a:effectLst>
                  <a:outerShdw blurRad="38100" dist="38100" dir="2700000" algn="tl">
                    <a:srgbClr val="000000"/>
                  </a:outerShdw>
                </a:effectLst>
                <a:latin typeface="Arial" charset="0"/>
                <a:cs typeface="Arial" charset="0"/>
              </a:rPr>
              <a:t>of this trend in Hospitality</a:t>
            </a:r>
            <a:r>
              <a:rPr lang="en-US" sz="2800" dirty="0" smtClean="0">
                <a:solidFill>
                  <a:schemeClr val="bg1"/>
                </a:solidFill>
                <a:effectLst>
                  <a:outerShdw blurRad="38100" dist="38100" dir="2700000" algn="tl">
                    <a:srgbClr val="000000"/>
                  </a:outerShdw>
                </a:effectLst>
                <a:latin typeface="Arial" charset="0"/>
                <a:cs typeface="Arial" charset="0"/>
              </a:rPr>
              <a:t>?</a:t>
            </a:r>
          </a:p>
          <a:p>
            <a:pPr algn="ctr">
              <a:defRPr/>
            </a:pPr>
            <a:endParaRPr lang="en-US" sz="2800" dirty="0">
              <a:solidFill>
                <a:schemeClr val="bg1"/>
              </a:solidFill>
              <a:effectLst>
                <a:outerShdw blurRad="38100" dist="38100" dir="2700000" algn="tl">
                  <a:srgbClr val="000000"/>
                </a:outerShdw>
              </a:effectLst>
              <a:latin typeface="Arial" charset="0"/>
              <a:cs typeface="Arial" charset="0"/>
            </a:endParaRPr>
          </a:p>
        </p:txBody>
      </p:sp>
      <p:pic>
        <p:nvPicPr>
          <p:cNvPr id="239625" name="Picture 10" descr="28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189788" y="1588"/>
            <a:ext cx="2058987" cy="2449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187450" y="1125538"/>
            <a:ext cx="6769100" cy="1076325"/>
          </a:xfrm>
          <a:prstGeom prst="rect">
            <a:avLst/>
          </a:prstGeom>
          <a:solidFill>
            <a:srgbClr val="8B0000"/>
          </a:solidFill>
          <a:ln>
            <a:noFill/>
          </a:ln>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nl-NL" sz="3200" dirty="0">
                <a:solidFill>
                  <a:prstClr val="white"/>
                </a:solidFill>
                <a:latin typeface="Effra"/>
                <a:cs typeface="Arial" pitchFamily="34" charset="0"/>
              </a:rPr>
              <a:t/>
            </a:r>
            <a:br>
              <a:rPr lang="nl-NL" sz="3200" dirty="0">
                <a:solidFill>
                  <a:prstClr val="white"/>
                </a:solidFill>
                <a:latin typeface="Effra"/>
                <a:cs typeface="Arial" pitchFamily="34" charset="0"/>
              </a:rPr>
            </a:br>
            <a:endParaRPr lang="nl-NL" sz="3200" dirty="0">
              <a:solidFill>
                <a:prstClr val="white"/>
              </a:solidFill>
              <a:latin typeface="Effra"/>
              <a:cs typeface="Arial" pitchFamily="34" charset="0"/>
            </a:endParaRPr>
          </a:p>
        </p:txBody>
      </p:sp>
      <p:sp>
        <p:nvSpPr>
          <p:cNvPr id="3" name="Tekstvak 2"/>
          <p:cNvSpPr txBox="1"/>
          <p:nvPr/>
        </p:nvSpPr>
        <p:spPr>
          <a:xfrm>
            <a:off x="1655763" y="1182062"/>
            <a:ext cx="5832475" cy="1015663"/>
          </a:xfrm>
          <a:prstGeom prst="rect">
            <a:avLst/>
          </a:prstGeom>
          <a:noFill/>
        </p:spPr>
        <p:txBody>
          <a:bodyPr anchor="ctr">
            <a:spAutoFit/>
          </a:bodyPr>
          <a:lstStyle/>
          <a:p>
            <a:pPr algn="ctr">
              <a:defRPr/>
            </a:pPr>
            <a:r>
              <a:rPr lang="nl-NL" sz="3000" dirty="0">
                <a:solidFill>
                  <a:prstClr val="white"/>
                </a:solidFill>
                <a:effectLst>
                  <a:outerShdw blurRad="38100" dist="38100" dir="2700000" algn="tl">
                    <a:srgbClr val="000000">
                      <a:alpha val="43137"/>
                    </a:srgbClr>
                  </a:outerShdw>
                </a:effectLst>
                <a:latin typeface="Arial" pitchFamily="34" charset="0"/>
                <a:cs typeface="Arial" pitchFamily="34" charset="0"/>
              </a:rPr>
              <a:t>4</a:t>
            </a:r>
            <a:r>
              <a:rPr lang="nl-NL" sz="3000" dirty="0" smtClean="0">
                <a:solidFill>
                  <a:prstClr val="white"/>
                </a:solidFill>
                <a:effectLst>
                  <a:outerShdw blurRad="38100" dist="38100" dir="2700000" algn="tl">
                    <a:srgbClr val="000000">
                      <a:alpha val="43137"/>
                    </a:srgbClr>
                  </a:outerShdw>
                </a:effectLst>
                <a:latin typeface="Arial" pitchFamily="34" charset="0"/>
                <a:cs typeface="Arial" pitchFamily="34" charset="0"/>
              </a:rPr>
              <a:t>. COOL TOUCH POINTS</a:t>
            </a:r>
          </a:p>
          <a:p>
            <a:pPr algn="ctr">
              <a:defRPr/>
            </a:pPr>
            <a:r>
              <a:rPr lang="nl-NL" sz="3000" dirty="0" smtClean="0">
                <a:solidFill>
                  <a:prstClr val="white"/>
                </a:solidFill>
                <a:effectLst>
                  <a:outerShdw blurRad="38100" dist="38100" dir="2700000" algn="tl">
                    <a:srgbClr val="000000">
                      <a:alpha val="43137"/>
                    </a:srgbClr>
                  </a:outerShdw>
                </a:effectLst>
                <a:latin typeface="Arial" pitchFamily="34" charset="0"/>
                <a:cs typeface="Arial" pitchFamily="34" charset="0"/>
              </a:rPr>
              <a:t>EXPERIENCES </a:t>
            </a:r>
            <a:endParaRPr lang="nl-NL" sz="3000" dirty="0">
              <a:solidFill>
                <a:prstClr val="black"/>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41443901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96975" y="506413"/>
            <a:ext cx="67500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5" name="Picture 10" descr="http://www.haagsblauw.nl/images/huisstijlen/HDH-logo.jp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5891213"/>
            <a:ext cx="1066800"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1"/>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877888" y="444500"/>
            <a:ext cx="7388225" cy="554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3" name="Picture 10" descr="http://www.haagsblauw.nl/images/huisstijlen/HDH-logo.jp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5891213"/>
            <a:ext cx="1066800"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igns\Pictures\2010-07-05\02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850" y="549275"/>
            <a:ext cx="4240213" cy="566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3" descr="C:\Users\Signs\Pictures\2010-07-05\02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549275"/>
            <a:ext cx="4240213" cy="566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373586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Tijdelijke aanduiding voor inhoud 3" descr="WP_000981.jpg"/>
          <p:cNvPicPr>
            <a:picLocks noGrp="1" noChangeAspect="1"/>
          </p:cNvPicPr>
          <p:nvPr>
            <p:ph idx="4294967295"/>
          </p:nvPr>
        </p:nvPicPr>
        <p:blipFill>
          <a:blip r:embed="rId2" cstate="email">
            <a:extLst>
              <a:ext uri="{28A0092B-C50C-407E-A947-70E740481C1C}">
                <a14:useLocalDpi xmlns:a14="http://schemas.microsoft.com/office/drawing/2010/main"/>
              </a:ext>
            </a:extLst>
          </a:blip>
          <a:srcRect/>
          <a:stretch>
            <a:fillRect/>
          </a:stretch>
        </p:blipFill>
        <p:spPr bwMode="auto">
          <a:xfrm>
            <a:off x="1109663" y="833438"/>
            <a:ext cx="6924675" cy="5191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7" name="Picture 10" descr="http://www.haagsblauw.nl/images/huisstijlen/HDH-logo.jp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5891213"/>
            <a:ext cx="1066800"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Tijdelijke aanduiding voor inhoud 3" descr="WP_000984.jpg"/>
          <p:cNvPicPr>
            <a:picLocks noGrp="1" noChangeAspect="1"/>
          </p:cNvPicPr>
          <p:nvPr>
            <p:ph idx="4294967295"/>
          </p:nvPr>
        </p:nvPicPr>
        <p:blipFill>
          <a:blip r:embed="rId2" cstate="email">
            <a:extLst>
              <a:ext uri="{28A0092B-C50C-407E-A947-70E740481C1C}">
                <a14:useLocalDpi xmlns:a14="http://schemas.microsoft.com/office/drawing/2010/main"/>
              </a:ext>
            </a:extLst>
          </a:blip>
          <a:srcRect/>
          <a:stretch>
            <a:fillRect/>
          </a:stretch>
        </p:blipFill>
        <p:spPr bwMode="auto">
          <a:xfrm>
            <a:off x="1300163" y="974725"/>
            <a:ext cx="6543675" cy="49085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1" name="Picture 10" descr="http://www.haagsblauw.nl/images/huisstijlen/HDH-logo.jp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5891213"/>
            <a:ext cx="1066800"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Tijdelijke aanduiding voor inhoud 3" descr="WP_000989.jpg"/>
          <p:cNvPicPr>
            <a:picLocks noGrp="1" noChangeAspect="1"/>
          </p:cNvPicPr>
          <p:nvPr>
            <p:ph idx="4294967295"/>
          </p:nvPr>
        </p:nvPicPr>
        <p:blipFill>
          <a:blip r:embed="rId2" cstate="email">
            <a:extLst>
              <a:ext uri="{28A0092B-C50C-407E-A947-70E740481C1C}">
                <a14:useLocalDpi xmlns:a14="http://schemas.microsoft.com/office/drawing/2010/main"/>
              </a:ext>
            </a:extLst>
          </a:blip>
          <a:srcRect/>
          <a:stretch>
            <a:fillRect/>
          </a:stretch>
        </p:blipFill>
        <p:spPr bwMode="auto">
          <a:xfrm>
            <a:off x="1338263" y="1004888"/>
            <a:ext cx="6467475" cy="4848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5" name="Picture 10" descr="http://www.haagsblauw.nl/images/huisstijlen/HDH-logo.jp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5891213"/>
            <a:ext cx="1066800"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Tijdelijke aanduiding voor inhoud 3" descr="WP_000997.jpg"/>
          <p:cNvPicPr>
            <a:picLocks noGrp="1" noChangeAspect="1"/>
          </p:cNvPicPr>
          <p:nvPr>
            <p:ph idx="4294967295"/>
          </p:nvPr>
        </p:nvPicPr>
        <p:blipFill>
          <a:blip r:embed="rId2" cstate="email">
            <a:extLst>
              <a:ext uri="{28A0092B-C50C-407E-A947-70E740481C1C}">
                <a14:useLocalDpi xmlns:a14="http://schemas.microsoft.com/office/drawing/2010/main"/>
              </a:ext>
            </a:extLst>
          </a:blip>
          <a:srcRect/>
          <a:stretch>
            <a:fillRect/>
          </a:stretch>
        </p:blipFill>
        <p:spPr bwMode="auto">
          <a:xfrm>
            <a:off x="1220788" y="915988"/>
            <a:ext cx="6702425" cy="5026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9" name="Picture 10" descr="http://www.haagsblauw.nl/images/huisstijlen/HDH-logo.jp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5891213"/>
            <a:ext cx="1066800"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Tijdelijke aanduiding voor inhoud 3" descr="WP_000988.jpg"/>
          <p:cNvPicPr>
            <a:picLocks noGrp="1" noChangeAspect="1"/>
          </p:cNvPicPr>
          <p:nvPr>
            <p:ph idx="4294967295"/>
          </p:nvPr>
        </p:nvPicPr>
        <p:blipFill>
          <a:blip r:embed="rId2" cstate="email">
            <a:extLst>
              <a:ext uri="{28A0092B-C50C-407E-A947-70E740481C1C}">
                <a14:useLocalDpi xmlns:a14="http://schemas.microsoft.com/office/drawing/2010/main"/>
              </a:ext>
            </a:extLst>
          </a:blip>
          <a:srcRect/>
          <a:stretch>
            <a:fillRect/>
          </a:stretch>
        </p:blipFill>
        <p:spPr bwMode="auto">
          <a:xfrm>
            <a:off x="1185863" y="890588"/>
            <a:ext cx="6772275" cy="50768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3" name="Picture 10" descr="http://www.haagsblauw.nl/images/huisstijlen/HDH-logo.jp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5891213"/>
            <a:ext cx="1066800"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81313" y="1238250"/>
            <a:ext cx="4459287" cy="5619750"/>
          </a:xfrm>
          <a:prstGeom prst="rect">
            <a:avLst/>
          </a:prstGeom>
          <a:noFill/>
          <a:ln w="9525">
            <a:noFill/>
            <a:miter lim="800000"/>
            <a:headEnd/>
            <a:tailEnd/>
          </a:ln>
        </p:spPr>
      </p:pic>
      <p:sp>
        <p:nvSpPr>
          <p:cNvPr id="260101" name="Rectangle 4"/>
          <p:cNvSpPr>
            <a:spLocks/>
          </p:cNvSpPr>
          <p:nvPr/>
        </p:nvSpPr>
        <p:spPr bwMode="auto">
          <a:xfrm>
            <a:off x="1350963" y="95250"/>
            <a:ext cx="7623175" cy="1143000"/>
          </a:xfrm>
          <a:prstGeom prst="rect">
            <a:avLst/>
          </a:prstGeom>
          <a:noFill/>
          <a:ln w="9525">
            <a:noFill/>
            <a:miter lim="800000"/>
            <a:headEnd/>
            <a:tailEnd/>
          </a:ln>
        </p:spPr>
        <p:txBody>
          <a:bodyPr anchor="ctr"/>
          <a:lstStyle/>
          <a:p>
            <a:pPr eaLnBrk="0" hangingPunct="0">
              <a:lnSpc>
                <a:spcPct val="80000"/>
              </a:lnSpc>
            </a:pPr>
            <a:r>
              <a:rPr lang="en-GB" sz="2400" i="1">
                <a:solidFill>
                  <a:srgbClr val="004F8E"/>
                </a:solidFill>
                <a:latin typeface="Georgia" pitchFamily="18" charset="0"/>
              </a:rPr>
              <a:t>Examples of touch point experiences</a:t>
            </a:r>
          </a:p>
          <a:p>
            <a:pPr eaLnBrk="0" hangingPunct="0">
              <a:lnSpc>
                <a:spcPct val="80000"/>
              </a:lnSpc>
            </a:pPr>
            <a:r>
              <a:rPr lang="en-GB" altLang="en-US" sz="3600">
                <a:solidFill>
                  <a:srgbClr val="004F8E"/>
                </a:solidFill>
                <a:latin typeface="Georgia" pitchFamily="18" charset="0"/>
              </a:rPr>
              <a:t>Italbrass Moody Aquarium Sink</a:t>
            </a:r>
            <a:endParaRPr lang="en-GB" sz="3600">
              <a:solidFill>
                <a:srgbClr val="004F8E"/>
              </a:solidFill>
              <a:latin typeface="Georgia" pitchFamily="18" charset="0"/>
            </a:endParaRPr>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Tijdelijke aanduiding voor tekst 2"/>
          <p:cNvSpPr>
            <a:spLocks noGrp="1"/>
          </p:cNvSpPr>
          <p:nvPr>
            <p:ph type="body" sz="quarter" idx="13"/>
          </p:nvPr>
        </p:nvSpPr>
        <p:spPr/>
        <p:txBody>
          <a:bodyPr/>
          <a:lstStyle/>
          <a:p>
            <a:pPr eaLnBrk="1" hangingPunct="1"/>
            <a:endParaRPr lang="en-GB" smtClean="0"/>
          </a:p>
        </p:txBody>
      </p:sp>
      <p:pic>
        <p:nvPicPr>
          <p:cNvPr id="266243" name="Picture 2" descr="C:\Users\Signs\Pictures\IMG_0250.JPG"/>
          <p:cNvPicPr>
            <a:picLocks noGrp="1" noChangeAspect="1" noChangeArrowheads="1"/>
          </p:cNvPicPr>
          <p:nvPr>
            <p:ph idx="4294967295"/>
          </p:nvPr>
        </p:nvPicPr>
        <p:blipFill>
          <a:blip r:embed="rId2" cstate="email">
            <a:extLst>
              <a:ext uri="{28A0092B-C50C-407E-A947-70E740481C1C}">
                <a14:useLocalDpi xmlns:a14="http://schemas.microsoft.com/office/drawing/2010/main"/>
              </a:ext>
            </a:extLst>
          </a:blip>
          <a:srcRect/>
          <a:stretch>
            <a:fillRect/>
          </a:stretch>
        </p:blipFill>
        <p:spPr>
          <a:xfrm>
            <a:off x="1246188" y="1225550"/>
            <a:ext cx="7897812" cy="5632450"/>
          </a:xfrm>
          <a:prstGeom prst="rect">
            <a:avLst/>
          </a:prstGeom>
        </p:spPr>
      </p:pic>
      <p:pic>
        <p:nvPicPr>
          <p:cNvPr id="266245" name="Picture 5" descr="IMG_7070">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62825" y="1238250"/>
            <a:ext cx="1781175" cy="1330325"/>
          </a:xfrm>
          <a:prstGeom prst="rect">
            <a:avLst/>
          </a:prstGeom>
          <a:noFill/>
        </p:spPr>
      </p:pic>
      <p:pic>
        <p:nvPicPr>
          <p:cNvPr id="266247" name="Picture 7" descr="-Postcard_of_Happy_Pills-20000000004203386-500x375">
            <a:hlinkClick r:id="rId5"/>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62825" y="2568575"/>
            <a:ext cx="1781175" cy="1336675"/>
          </a:xfrm>
          <a:prstGeom prst="rect">
            <a:avLst/>
          </a:prstGeom>
          <a:noFill/>
        </p:spPr>
      </p:pic>
      <p:sp>
        <p:nvSpPr>
          <p:cNvPr id="266249" name="Rectangle 4"/>
          <p:cNvSpPr>
            <a:spLocks/>
          </p:cNvSpPr>
          <p:nvPr/>
        </p:nvSpPr>
        <p:spPr bwMode="auto">
          <a:xfrm>
            <a:off x="1376363" y="107950"/>
            <a:ext cx="7623175" cy="1143000"/>
          </a:xfrm>
          <a:prstGeom prst="rect">
            <a:avLst/>
          </a:prstGeom>
          <a:noFill/>
          <a:ln w="9525">
            <a:noFill/>
            <a:miter lim="800000"/>
            <a:headEnd/>
            <a:tailEnd/>
          </a:ln>
        </p:spPr>
        <p:txBody>
          <a:bodyPr anchor="ctr"/>
          <a:lstStyle/>
          <a:p>
            <a:pPr eaLnBrk="0" hangingPunct="0">
              <a:lnSpc>
                <a:spcPct val="80000"/>
              </a:lnSpc>
            </a:pPr>
            <a:r>
              <a:rPr lang="en-GB" sz="2400" i="1">
                <a:solidFill>
                  <a:srgbClr val="004F8E"/>
                </a:solidFill>
                <a:latin typeface="Georgia" pitchFamily="18" charset="0"/>
              </a:rPr>
              <a:t>Examples of cool touch point experiences</a:t>
            </a:r>
          </a:p>
          <a:p>
            <a:pPr eaLnBrk="0" hangingPunct="0">
              <a:lnSpc>
                <a:spcPct val="80000"/>
              </a:lnSpc>
            </a:pPr>
            <a:r>
              <a:rPr lang="en-GB" sz="3600" i="1">
                <a:solidFill>
                  <a:srgbClr val="004F8E"/>
                </a:solidFill>
                <a:latin typeface="Georgia" pitchFamily="18" charset="0"/>
              </a:rPr>
              <a:t>Happy Pills Barcelona</a:t>
            </a:r>
            <a:endParaRPr lang="en-GB" sz="360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6" name="Picture 2" descr="safe_image">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80075" y="1671638"/>
            <a:ext cx="3408363" cy="1828800"/>
          </a:xfrm>
          <a:prstGeom prst="rect">
            <a:avLst/>
          </a:prstGeom>
          <a:noFill/>
        </p:spPr>
      </p:pic>
      <p:pic>
        <p:nvPicPr>
          <p:cNvPr id="8" name="Afbeelding 1" descr="4wildlife2.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97325" y="3011488"/>
            <a:ext cx="5124450" cy="3846512"/>
          </a:xfrm>
          <a:prstGeom prst="rect">
            <a:avLst/>
          </a:prstGeom>
          <a:noFill/>
          <a:ln w="9525">
            <a:noFill/>
            <a:miter lim="800000"/>
            <a:headEnd/>
            <a:tailEnd/>
          </a:ln>
        </p:spPr>
      </p:pic>
      <p:pic>
        <p:nvPicPr>
          <p:cNvPr id="4" name="Picture 2" descr="experience-0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291388" y="28575"/>
            <a:ext cx="1814512" cy="1679575"/>
          </a:xfrm>
          <a:prstGeom prst="rect">
            <a:avLst/>
          </a:prstGeom>
          <a:noFill/>
          <a:ln w="9525">
            <a:noFill/>
            <a:miter lim="800000"/>
            <a:headEnd/>
            <a:tailEnd/>
          </a:ln>
        </p:spPr>
      </p:pic>
      <p:pic>
        <p:nvPicPr>
          <p:cNvPr id="7" name="Picture 2" descr="\\signs\data\PPPresentaties\Klanten\2008\onitsukatigerstore\onitsukastore2.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6200" y="0"/>
            <a:ext cx="2930525" cy="2111375"/>
          </a:xfrm>
          <a:prstGeom prst="rect">
            <a:avLst/>
          </a:prstGeom>
          <a:noFill/>
          <a:ln w="9525">
            <a:noFill/>
            <a:miter lim="800000"/>
            <a:headEnd/>
            <a:tailEnd/>
          </a:ln>
        </p:spPr>
      </p:pic>
      <p:pic>
        <p:nvPicPr>
          <p:cNvPr id="9" name="Picture 2" descr="http://scienceofthetime.com/wp-content/blogs.dir/2/files/2012/01/Tent1-2048x1152.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913063" y="0"/>
            <a:ext cx="2325687" cy="1744663"/>
          </a:xfrm>
          <a:prstGeom prst="rect">
            <a:avLst/>
          </a:prstGeom>
          <a:noFill/>
          <a:ln w="9525">
            <a:noFill/>
            <a:miter lim="800000"/>
            <a:headEnd/>
            <a:tailEnd/>
          </a:ln>
        </p:spPr>
      </p:pic>
      <p:pic>
        <p:nvPicPr>
          <p:cNvPr id="10" name="Picture 2" descr="toiletreclame"/>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841875" y="1624013"/>
            <a:ext cx="2690813" cy="1776412"/>
          </a:xfrm>
          <a:prstGeom prst="rect">
            <a:avLst/>
          </a:prstGeom>
          <a:noFill/>
          <a:ln w="9525">
            <a:noFill/>
            <a:miter lim="800000"/>
            <a:headEnd/>
            <a:tailEnd/>
          </a:ln>
        </p:spPr>
      </p:pic>
      <p:pic>
        <p:nvPicPr>
          <p:cNvPr id="11" name="Picture 2" descr="C:\Users\Signs\Desktop\louisvuitton2.jpg"/>
          <p:cNvPicPr>
            <a:picLocks noGrp="1" noChangeAspect="1" noChangeArrowheads="1"/>
          </p:cNvPicPr>
          <p:nvPr>
            <p:ph idx="4294967295"/>
          </p:nvPr>
        </p:nvPicPr>
        <p:blipFill>
          <a:blip r:embed="rId10" cstate="email">
            <a:extLst>
              <a:ext uri="{28A0092B-C50C-407E-A947-70E740481C1C}">
                <a14:useLocalDpi xmlns:a14="http://schemas.microsoft.com/office/drawing/2010/main"/>
              </a:ext>
            </a:extLst>
          </a:blip>
          <a:srcRect/>
          <a:stretch>
            <a:fillRect/>
          </a:stretch>
        </p:blipFill>
        <p:spPr>
          <a:xfrm>
            <a:off x="74613" y="1693863"/>
            <a:ext cx="4767262" cy="2393950"/>
          </a:xfrm>
          <a:prstGeom prst="rect">
            <a:avLst/>
          </a:prstGeom>
        </p:spPr>
      </p:pic>
      <p:pic>
        <p:nvPicPr>
          <p:cNvPr id="6" name="Picture 2" descr="14"/>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8263" y="3813175"/>
            <a:ext cx="3997325" cy="2998788"/>
          </a:xfrm>
          <a:prstGeom prst="rect">
            <a:avLst/>
          </a:prstGeom>
          <a:noFill/>
          <a:ln w="9525">
            <a:noFill/>
            <a:miter lim="800000"/>
            <a:headEnd/>
            <a:tailEnd/>
          </a:ln>
        </p:spPr>
      </p:pic>
      <p:pic>
        <p:nvPicPr>
          <p:cNvPr id="5" name="Picture 2" descr="http://www.google.nl/url?source=imglanding&amp;ct=img&amp;q=http://blogs.ubc.ca/allenmaxin/files/2011/11/nike_id_0504_big1-40RH.jpg&amp;sa=X&amp;ei=aPeDT5jfOoit0QXuiPjFBw&amp;ved=0CAwQ8wc&amp;usg=AFQjCNEF-xSOUfeIl00a1olB48Uum9R71A"/>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841875" y="46038"/>
            <a:ext cx="2917825" cy="1638300"/>
          </a:xfrm>
          <a:prstGeom prst="rect">
            <a:avLst/>
          </a:prstGeom>
          <a:noFill/>
          <a:ln w="9525">
            <a:noFill/>
            <a:miter lim="800000"/>
            <a:headEnd/>
            <a:tailEnd/>
          </a:ln>
        </p:spPr>
      </p:pic>
      <p:sp>
        <p:nvSpPr>
          <p:cNvPr id="15" name="Rechthoek 34"/>
          <p:cNvSpPr/>
          <p:nvPr/>
        </p:nvSpPr>
        <p:spPr>
          <a:xfrm>
            <a:off x="34925" y="28575"/>
            <a:ext cx="9086850" cy="6791325"/>
          </a:xfrm>
          <a:prstGeom prst="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6F5F5"/>
              </a:solidFill>
              <a:ea typeface="MS PGothic" pitchFamily="34" charset="-128"/>
            </a:endParaRPr>
          </a:p>
        </p:txBody>
      </p:sp>
      <p:sp>
        <p:nvSpPr>
          <p:cNvPr id="2" name="Tekstvak 10"/>
          <p:cNvSpPr txBox="1"/>
          <p:nvPr/>
        </p:nvSpPr>
        <p:spPr>
          <a:xfrm>
            <a:off x="0" y="2476500"/>
            <a:ext cx="9144000" cy="2123658"/>
          </a:xfrm>
          <a:prstGeom prst="rect">
            <a:avLst/>
          </a:prstGeom>
          <a:solidFill>
            <a:srgbClr val="8B0000"/>
          </a:solidFill>
          <a:ln>
            <a:noFill/>
          </a:ln>
        </p:spPr>
        <p:style>
          <a:lnRef idx="1">
            <a:schemeClr val="accent2"/>
          </a:lnRef>
          <a:fillRef idx="3">
            <a:schemeClr val="accent2"/>
          </a:fillRef>
          <a:effectRef idx="2">
            <a:schemeClr val="accent2"/>
          </a:effectRef>
          <a:fontRef idx="minor">
            <a:schemeClr val="lt1"/>
          </a:fontRef>
        </p:style>
        <p:txBody>
          <a:bodyPr>
            <a:spAutoFit/>
          </a:bodyPr>
          <a:lstStyle/>
          <a:p>
            <a:pPr algn="ctr"/>
            <a:r>
              <a:rPr lang="nl-NL" sz="3200" dirty="0" smtClean="0">
                <a:solidFill>
                  <a:schemeClr val="bg1"/>
                </a:solidFill>
                <a:cs typeface="Arial" charset="0"/>
              </a:rPr>
              <a:t>TREND 5: </a:t>
            </a:r>
            <a:r>
              <a:rPr lang="nl-NL" sz="3200" b="1" dirty="0">
                <a:solidFill>
                  <a:schemeClr val="bg1"/>
                </a:solidFill>
                <a:cs typeface="Arial" charset="0"/>
              </a:rPr>
              <a:t>TOUCH POINT EXPERIENCES </a:t>
            </a:r>
          </a:p>
          <a:p>
            <a:pPr algn="ctr"/>
            <a:endParaRPr lang="nl-NL" sz="1600" dirty="0">
              <a:solidFill>
                <a:schemeClr val="bg1"/>
              </a:solidFill>
              <a:cs typeface="Arial" charset="0"/>
            </a:endParaRPr>
          </a:p>
          <a:p>
            <a:pPr algn="ctr"/>
            <a:r>
              <a:rPr lang="en-US" sz="2800" dirty="0">
                <a:solidFill>
                  <a:schemeClr val="bg1"/>
                </a:solidFill>
                <a:effectLst>
                  <a:outerShdw blurRad="38100" dist="38100" dir="2700000" algn="tl">
                    <a:srgbClr val="000000"/>
                  </a:outerShdw>
                </a:effectLst>
                <a:latin typeface="Arial" charset="0"/>
                <a:cs typeface="Arial" charset="0"/>
              </a:rPr>
              <a:t>What will be you COOLEST example </a:t>
            </a:r>
          </a:p>
          <a:p>
            <a:pPr algn="ctr"/>
            <a:r>
              <a:rPr lang="en-US" sz="2800" dirty="0">
                <a:solidFill>
                  <a:schemeClr val="bg1"/>
                </a:solidFill>
                <a:effectLst>
                  <a:outerShdw blurRad="38100" dist="38100" dir="2700000" algn="tl">
                    <a:srgbClr val="000000"/>
                  </a:outerShdw>
                </a:effectLst>
                <a:latin typeface="Arial" charset="0"/>
                <a:cs typeface="Arial" charset="0"/>
              </a:rPr>
              <a:t>of this trend in Hospitality</a:t>
            </a:r>
            <a:r>
              <a:rPr lang="en-US" sz="2800" dirty="0" smtClean="0">
                <a:solidFill>
                  <a:schemeClr val="bg1"/>
                </a:solidFill>
                <a:effectLst>
                  <a:outerShdw blurRad="38100" dist="38100" dir="2700000" algn="tl">
                    <a:srgbClr val="000000"/>
                  </a:outerShdw>
                </a:effectLst>
                <a:latin typeface="Arial" charset="0"/>
                <a:cs typeface="Arial" charset="0"/>
              </a:rPr>
              <a:t>?</a:t>
            </a:r>
          </a:p>
          <a:p>
            <a:pPr algn="ctr"/>
            <a:endParaRPr lang="en-US" sz="2800" dirty="0">
              <a:solidFill>
                <a:schemeClr val="bg1"/>
              </a:solidFill>
              <a:effectLst>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187450" y="1125538"/>
            <a:ext cx="6769100" cy="1076325"/>
          </a:xfrm>
          <a:prstGeom prst="rect">
            <a:avLst/>
          </a:prstGeom>
          <a:solidFill>
            <a:srgbClr val="8B0000"/>
          </a:solidFill>
          <a:ln>
            <a:noFill/>
          </a:ln>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nl-NL" sz="3200" dirty="0">
                <a:solidFill>
                  <a:prstClr val="white"/>
                </a:solidFill>
                <a:latin typeface="Effra"/>
                <a:cs typeface="Arial" pitchFamily="34" charset="0"/>
              </a:rPr>
              <a:t/>
            </a:r>
            <a:br>
              <a:rPr lang="nl-NL" sz="3200" dirty="0">
                <a:solidFill>
                  <a:prstClr val="white"/>
                </a:solidFill>
                <a:latin typeface="Effra"/>
                <a:cs typeface="Arial" pitchFamily="34" charset="0"/>
              </a:rPr>
            </a:br>
            <a:endParaRPr lang="nl-NL" sz="3200" dirty="0">
              <a:solidFill>
                <a:prstClr val="white"/>
              </a:solidFill>
              <a:latin typeface="Effra"/>
              <a:cs typeface="Arial" pitchFamily="34" charset="0"/>
            </a:endParaRPr>
          </a:p>
        </p:txBody>
      </p:sp>
      <p:sp>
        <p:nvSpPr>
          <p:cNvPr id="3" name="Tekstvak 2"/>
          <p:cNvSpPr txBox="1"/>
          <p:nvPr/>
        </p:nvSpPr>
        <p:spPr>
          <a:xfrm>
            <a:off x="1655763" y="1412894"/>
            <a:ext cx="5832475" cy="553998"/>
          </a:xfrm>
          <a:prstGeom prst="rect">
            <a:avLst/>
          </a:prstGeom>
          <a:noFill/>
        </p:spPr>
        <p:txBody>
          <a:bodyPr anchor="ctr">
            <a:spAutoFit/>
          </a:bodyPr>
          <a:lstStyle/>
          <a:p>
            <a:pPr algn="ctr">
              <a:defRPr/>
            </a:pPr>
            <a:r>
              <a:rPr lang="nl-NL" sz="3000" dirty="0" smtClean="0">
                <a:solidFill>
                  <a:prstClr val="white"/>
                </a:solidFill>
                <a:effectLst>
                  <a:outerShdw blurRad="38100" dist="38100" dir="2700000" algn="tl">
                    <a:srgbClr val="000000">
                      <a:alpha val="43137"/>
                    </a:srgbClr>
                  </a:outerShdw>
                </a:effectLst>
                <a:latin typeface="Arial" pitchFamily="34" charset="0"/>
                <a:cs typeface="Arial" pitchFamily="34" charset="0"/>
              </a:rPr>
              <a:t>5. COOL CITY HOSPITALITY  </a:t>
            </a:r>
            <a:endParaRPr lang="nl-NL" sz="3000" dirty="0">
              <a:solidFill>
                <a:prstClr val="black"/>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35803385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Tijdelijke aanduiding voor tekst 4"/>
          <p:cNvSpPr>
            <a:spLocks noGrp="1"/>
          </p:cNvSpPr>
          <p:nvPr>
            <p:ph type="body" sz="quarter" idx="13"/>
          </p:nvPr>
        </p:nvSpPr>
        <p:spPr/>
        <p:txBody>
          <a:bodyPr/>
          <a:lstStyle/>
          <a:p>
            <a:pPr eaLnBrk="1" hangingPunct="1"/>
            <a:endParaRPr lang="en-GB" smtClean="0"/>
          </a:p>
        </p:txBody>
      </p:sp>
      <p:pic>
        <p:nvPicPr>
          <p:cNvPr id="16691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46188" y="1128713"/>
            <a:ext cx="7897812" cy="5264150"/>
          </a:xfrm>
          <a:prstGeom prst="rect">
            <a:avLst/>
          </a:prstGeom>
          <a:noFill/>
          <a:ln w="9525">
            <a:noFill/>
            <a:miter lim="800000"/>
            <a:headEnd/>
            <a:tailEnd/>
          </a:ln>
        </p:spPr>
      </p:pic>
      <p:sp>
        <p:nvSpPr>
          <p:cNvPr id="166915" name="Titel 1"/>
          <p:cNvSpPr>
            <a:spLocks/>
          </p:cNvSpPr>
          <p:nvPr/>
        </p:nvSpPr>
        <p:spPr bwMode="auto">
          <a:xfrm>
            <a:off x="1316038" y="9525"/>
            <a:ext cx="7897812" cy="1238250"/>
          </a:xfrm>
          <a:prstGeom prst="rect">
            <a:avLst/>
          </a:prstGeom>
          <a:noFill/>
          <a:ln w="9525">
            <a:noFill/>
            <a:miter lim="800000"/>
            <a:headEnd/>
            <a:tailEnd/>
          </a:ln>
        </p:spPr>
        <p:txBody>
          <a:bodyPr lIns="180000" tIns="36000" bIns="36000" anchor="ctr"/>
          <a:lstStyle/>
          <a:p>
            <a:pPr>
              <a:lnSpc>
                <a:spcPct val="80000"/>
              </a:lnSpc>
            </a:pPr>
            <a:r>
              <a:rPr lang="en-GB" sz="2400" i="1">
                <a:solidFill>
                  <a:srgbClr val="004F8E"/>
                </a:solidFill>
                <a:latin typeface="Georgia" pitchFamily="18" charset="0"/>
              </a:rPr>
              <a:t>Example of cool</a:t>
            </a:r>
            <a:r>
              <a:rPr lang="en-GB" sz="2800" i="1">
                <a:solidFill>
                  <a:srgbClr val="004F8E"/>
                </a:solidFill>
                <a:latin typeface="Georgia" pitchFamily="18" charset="0"/>
              </a:rPr>
              <a:t> </a:t>
            </a:r>
            <a:r>
              <a:rPr lang="en-GB" sz="2400" i="1">
                <a:solidFill>
                  <a:srgbClr val="004F8E"/>
                </a:solidFill>
                <a:latin typeface="Georgia" pitchFamily="18" charset="0"/>
              </a:rPr>
              <a:t>city experiences</a:t>
            </a:r>
            <a:br>
              <a:rPr lang="en-GB" sz="2400" i="1">
                <a:solidFill>
                  <a:srgbClr val="004F8E"/>
                </a:solidFill>
                <a:latin typeface="Georgia" pitchFamily="18" charset="0"/>
              </a:rPr>
            </a:br>
            <a:r>
              <a:rPr lang="en-GB" sz="3600" i="1">
                <a:solidFill>
                  <a:srgbClr val="004F8E"/>
                </a:solidFill>
                <a:latin typeface="Georgia" pitchFamily="18" charset="0"/>
              </a:rPr>
              <a:t>Local hospitality agents</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email">
            <a:clrChange>
              <a:clrFrom>
                <a:srgbClr val="EFEFEF"/>
              </a:clrFrom>
              <a:clrTo>
                <a:srgbClr val="EFEFEF">
                  <a:alpha val="0"/>
                </a:srgbClr>
              </a:clrTo>
            </a:clrChange>
            <a:extLst>
              <a:ext uri="{28A0092B-C50C-407E-A947-70E740481C1C}">
                <a14:useLocalDpi xmlns:a14="http://schemas.microsoft.com/office/drawing/2010/main"/>
              </a:ext>
            </a:extLst>
          </a:blip>
          <a:srcRect/>
          <a:stretch>
            <a:fillRect/>
          </a:stretch>
        </p:blipFill>
        <p:spPr bwMode="auto">
          <a:xfrm>
            <a:off x="2627313" y="0"/>
            <a:ext cx="44815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extLst>
      <p:ext uri="{BB962C8B-B14F-4D97-AF65-F5344CB8AC3E}">
        <p14:creationId xmlns:p14="http://schemas.microsoft.com/office/powerpoint/2010/main" val="309373586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4" name="Rectangle 4"/>
          <p:cNvSpPr>
            <a:spLocks/>
          </p:cNvSpPr>
          <p:nvPr/>
        </p:nvSpPr>
        <p:spPr bwMode="auto">
          <a:xfrm>
            <a:off x="1376363" y="107950"/>
            <a:ext cx="7623175" cy="1143000"/>
          </a:xfrm>
          <a:prstGeom prst="rect">
            <a:avLst/>
          </a:prstGeom>
          <a:noFill/>
          <a:ln w="9525">
            <a:noFill/>
            <a:miter lim="800000"/>
            <a:headEnd/>
            <a:tailEnd/>
          </a:ln>
        </p:spPr>
        <p:txBody>
          <a:bodyPr anchor="ctr"/>
          <a:lstStyle/>
          <a:p>
            <a:pPr eaLnBrk="0" hangingPunct="0">
              <a:lnSpc>
                <a:spcPct val="80000"/>
              </a:lnSpc>
            </a:pPr>
            <a:r>
              <a:rPr lang="en-GB" sz="2400" i="1">
                <a:solidFill>
                  <a:srgbClr val="004F8E"/>
                </a:solidFill>
                <a:latin typeface="Georgia" pitchFamily="18" charset="0"/>
              </a:rPr>
              <a:t>Examples of touch point experiences</a:t>
            </a:r>
            <a:r>
              <a:rPr lang="en-GB" sz="4000" i="1">
                <a:solidFill>
                  <a:srgbClr val="004F8E"/>
                </a:solidFill>
                <a:latin typeface="Georgia" pitchFamily="18" charset="0"/>
              </a:rPr>
              <a:t/>
            </a:r>
            <a:br>
              <a:rPr lang="en-GB" sz="4000" i="1">
                <a:solidFill>
                  <a:srgbClr val="004F8E"/>
                </a:solidFill>
                <a:latin typeface="Georgia" pitchFamily="18" charset="0"/>
              </a:rPr>
            </a:br>
            <a:r>
              <a:rPr lang="en-GB" sz="3600" i="1">
                <a:solidFill>
                  <a:srgbClr val="004F8E"/>
                </a:solidFill>
                <a:latin typeface="Georgia" pitchFamily="18" charset="0"/>
              </a:rPr>
              <a:t>Rickshaw rides Shanghai</a:t>
            </a:r>
          </a:p>
        </p:txBody>
      </p:sp>
      <p:pic>
        <p:nvPicPr>
          <p:cNvPr id="334856" name="Picture 8" descr="The-Rickshaw-Ride-in-Hutong">
            <a:hlinkClick r:id="rId2"/>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74763" y="1276350"/>
            <a:ext cx="7843837" cy="5207000"/>
          </a:xfrm>
          <a:prstGeom prst="rect">
            <a:avLst/>
          </a:prstGeom>
          <a:noFill/>
        </p:spPr>
      </p:pic>
    </p:spTree>
    <p:extLst>
      <p:ext uri="{BB962C8B-B14F-4D97-AF65-F5344CB8AC3E}">
        <p14:creationId xmlns:p14="http://schemas.microsoft.com/office/powerpoint/2010/main" val="219522939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4" name="Rectangle 4"/>
          <p:cNvSpPr>
            <a:spLocks/>
          </p:cNvSpPr>
          <p:nvPr/>
        </p:nvSpPr>
        <p:spPr bwMode="auto">
          <a:xfrm>
            <a:off x="1376363" y="107950"/>
            <a:ext cx="7623175" cy="1143000"/>
          </a:xfrm>
          <a:prstGeom prst="rect">
            <a:avLst/>
          </a:prstGeom>
          <a:noFill/>
          <a:ln w="9525">
            <a:noFill/>
            <a:miter lim="800000"/>
            <a:headEnd/>
            <a:tailEnd/>
          </a:ln>
        </p:spPr>
        <p:txBody>
          <a:bodyPr anchor="ctr"/>
          <a:lstStyle/>
          <a:p>
            <a:pPr eaLnBrk="0" hangingPunct="0">
              <a:lnSpc>
                <a:spcPct val="80000"/>
              </a:lnSpc>
            </a:pPr>
            <a:r>
              <a:rPr lang="en-GB" sz="2400" i="1">
                <a:solidFill>
                  <a:srgbClr val="004F8E"/>
                </a:solidFill>
                <a:latin typeface="Georgia" pitchFamily="18" charset="0"/>
              </a:rPr>
              <a:t>Examples of touch point experiences</a:t>
            </a:r>
            <a:r>
              <a:rPr lang="en-GB" sz="4000" i="1">
                <a:solidFill>
                  <a:srgbClr val="004F8E"/>
                </a:solidFill>
                <a:latin typeface="Georgia" pitchFamily="18" charset="0"/>
              </a:rPr>
              <a:t/>
            </a:r>
            <a:br>
              <a:rPr lang="en-GB" sz="4000" i="1">
                <a:solidFill>
                  <a:srgbClr val="004F8E"/>
                </a:solidFill>
                <a:latin typeface="Georgia" pitchFamily="18" charset="0"/>
              </a:rPr>
            </a:br>
            <a:r>
              <a:rPr lang="en-GB" sz="3600" i="1">
                <a:solidFill>
                  <a:srgbClr val="004F8E"/>
                </a:solidFill>
                <a:latin typeface="Georgia" pitchFamily="18" charset="0"/>
              </a:rPr>
              <a:t>Amsterdam Bike Taxi rickshaw</a:t>
            </a:r>
          </a:p>
        </p:txBody>
      </p:sp>
      <p:pic>
        <p:nvPicPr>
          <p:cNvPr id="332806" name="Picture 6" descr="0e38ab30-656b-412c-bacf-ef91cf11a42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2063" y="1223963"/>
            <a:ext cx="7767637" cy="5173662"/>
          </a:xfrm>
          <a:prstGeom prst="rect">
            <a:avLst/>
          </a:prstGeom>
          <a:noFill/>
        </p:spPr>
      </p:pic>
    </p:spTree>
    <p:extLst>
      <p:ext uri="{BB962C8B-B14F-4D97-AF65-F5344CB8AC3E}">
        <p14:creationId xmlns:p14="http://schemas.microsoft.com/office/powerpoint/2010/main" val="7406481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jdelijke aanduiding voor tekst 4"/>
          <p:cNvSpPr>
            <a:spLocks noGrp="1"/>
          </p:cNvSpPr>
          <p:nvPr>
            <p:ph type="body" sz="quarter" idx="13"/>
          </p:nvPr>
        </p:nvSpPr>
        <p:spPr/>
        <p:txBody>
          <a:bodyPr/>
          <a:lstStyle/>
          <a:p>
            <a:pPr eaLnBrk="1" hangingPunct="1"/>
            <a:endParaRPr lang="en-GB" smtClean="0"/>
          </a:p>
        </p:txBody>
      </p:sp>
      <p:pic>
        <p:nvPicPr>
          <p:cNvPr id="123906" name="Picture 2" descr="C:\Users\Karoline\Dropbox\CITY MARKETING\beelden boekje en elearning\Paris city bike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46188" y="1255713"/>
            <a:ext cx="7843837" cy="5602287"/>
          </a:xfrm>
          <a:prstGeom prst="rect">
            <a:avLst/>
          </a:prstGeom>
          <a:noFill/>
          <a:ln w="9525">
            <a:noFill/>
            <a:miter lim="800000"/>
            <a:headEnd/>
            <a:tailEnd/>
          </a:ln>
        </p:spPr>
      </p:pic>
      <p:sp>
        <p:nvSpPr>
          <p:cNvPr id="123907" name="Titel 1"/>
          <p:cNvSpPr>
            <a:spLocks/>
          </p:cNvSpPr>
          <p:nvPr/>
        </p:nvSpPr>
        <p:spPr bwMode="auto">
          <a:xfrm>
            <a:off x="1316038" y="9525"/>
            <a:ext cx="7897812" cy="1238250"/>
          </a:xfrm>
          <a:prstGeom prst="rect">
            <a:avLst/>
          </a:prstGeom>
          <a:noFill/>
          <a:ln w="9525">
            <a:noFill/>
            <a:miter lim="800000"/>
            <a:headEnd/>
            <a:tailEnd/>
          </a:ln>
        </p:spPr>
        <p:txBody>
          <a:bodyPr lIns="180000" tIns="36000" bIns="36000" anchor="ctr"/>
          <a:lstStyle/>
          <a:p>
            <a:pPr>
              <a:lnSpc>
                <a:spcPct val="80000"/>
              </a:lnSpc>
            </a:pPr>
            <a:r>
              <a:rPr lang="en-GB" sz="2400" i="1">
                <a:solidFill>
                  <a:srgbClr val="004F8E"/>
                </a:solidFill>
                <a:latin typeface="Georgia" pitchFamily="18" charset="0"/>
              </a:rPr>
              <a:t>Example of cool</a:t>
            </a:r>
            <a:r>
              <a:rPr lang="en-GB" sz="2800" i="1">
                <a:solidFill>
                  <a:srgbClr val="004F8E"/>
                </a:solidFill>
                <a:latin typeface="Georgia" pitchFamily="18" charset="0"/>
              </a:rPr>
              <a:t> </a:t>
            </a:r>
            <a:r>
              <a:rPr lang="en-GB" sz="2400" i="1">
                <a:solidFill>
                  <a:srgbClr val="004F8E"/>
                </a:solidFill>
                <a:latin typeface="Georgia" pitchFamily="18" charset="0"/>
              </a:rPr>
              <a:t>city experiences</a:t>
            </a:r>
            <a:br>
              <a:rPr lang="en-GB" sz="2400" i="1">
                <a:solidFill>
                  <a:srgbClr val="004F8E"/>
                </a:solidFill>
                <a:latin typeface="Georgia" pitchFamily="18" charset="0"/>
              </a:rPr>
            </a:br>
            <a:r>
              <a:rPr lang="en-GB" sz="3600" i="1">
                <a:solidFill>
                  <a:srgbClr val="004F8E"/>
                </a:solidFill>
                <a:latin typeface="Georgia" pitchFamily="18" charset="0"/>
              </a:rPr>
              <a:t>Parisian city bikes</a:t>
            </a: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 name="Tijdelijke aanduiding voor tekst 6"/>
          <p:cNvSpPr>
            <a:spLocks noGrp="1"/>
          </p:cNvSpPr>
          <p:nvPr>
            <p:ph type="body" sz="quarter" idx="13"/>
          </p:nvPr>
        </p:nvSpPr>
        <p:spPr/>
        <p:txBody>
          <a:bodyPr/>
          <a:lstStyle/>
          <a:p>
            <a:pPr eaLnBrk="1" hangingPunct="1"/>
            <a:r>
              <a:rPr lang="nl-NL" smtClean="0"/>
              <a:t>,</a:t>
            </a:r>
          </a:p>
        </p:txBody>
      </p:sp>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80634" y="3314859"/>
            <a:ext cx="2619375" cy="1743075"/>
          </a:xfrm>
          <a:prstGeom prst="rect">
            <a:avLst/>
          </a:prstGeom>
          <a:ln>
            <a:noFill/>
          </a:ln>
          <a:effectLst>
            <a:softEdge rad="112500"/>
          </a:effectLst>
          <a:extLst/>
        </p:spPr>
      </p:pic>
      <p:pic>
        <p:nvPicPr>
          <p:cNvPr id="1064" name="Picture 1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66825" y="1266825"/>
            <a:ext cx="4243388" cy="1139825"/>
          </a:xfrm>
          <a:prstGeom prst="rect">
            <a:avLst/>
          </a:prstGeom>
          <a:noFill/>
          <a:ln w="9525">
            <a:noFill/>
            <a:miter lim="800000"/>
            <a:headEnd/>
            <a:tailEnd/>
          </a:ln>
        </p:spPr>
      </p:pic>
      <p:pic>
        <p:nvPicPr>
          <p:cNvPr id="2065" name="Picture 17"/>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17521" y="5139199"/>
            <a:ext cx="2282488" cy="1714545"/>
          </a:xfrm>
          <a:prstGeom prst="rect">
            <a:avLst/>
          </a:prstGeom>
          <a:ln>
            <a:noFill/>
          </a:ln>
          <a:effectLst>
            <a:softEdge rad="112500"/>
          </a:effectLst>
          <a:extLst/>
        </p:spPr>
      </p:pic>
      <p:pic>
        <p:nvPicPr>
          <p:cNvPr id="2067" name="Picture 19"/>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329432" y="5073083"/>
            <a:ext cx="2566077" cy="1866074"/>
          </a:xfrm>
          <a:prstGeom prst="rect">
            <a:avLst/>
          </a:prstGeom>
          <a:ln>
            <a:noFill/>
          </a:ln>
          <a:effectLst>
            <a:softEdge rad="112500"/>
          </a:effectLst>
          <a:extLst/>
        </p:spPr>
      </p:pic>
      <p:pic>
        <p:nvPicPr>
          <p:cNvPr id="2070" name="Picture 22" descr="http://www.ditismijnplek.nl/PictLocators/TopicAttachment.ashx?AttachmentId=203">
            <a:hlinkClick r:id="rId7"/>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266306" y="2389415"/>
            <a:ext cx="3132997" cy="2080000"/>
          </a:xfrm>
          <a:prstGeom prst="rect">
            <a:avLst/>
          </a:prstGeom>
          <a:ln>
            <a:noFill/>
          </a:ln>
          <a:effectLst>
            <a:softEdge rad="112500"/>
          </a:effectLst>
          <a:extLst/>
        </p:spPr>
      </p:pic>
      <p:pic>
        <p:nvPicPr>
          <p:cNvPr id="2071" name="Picture 23"/>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470488" y="1238713"/>
            <a:ext cx="2305410" cy="1723672"/>
          </a:xfrm>
          <a:prstGeom prst="rect">
            <a:avLst/>
          </a:prstGeom>
          <a:ln>
            <a:noFill/>
          </a:ln>
          <a:effectLst>
            <a:softEdge rad="112500"/>
          </a:effectLst>
          <a:extLst/>
        </p:spPr>
      </p:pic>
      <p:pic>
        <p:nvPicPr>
          <p:cNvPr id="2072" name="Picture 24"/>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264375" y="4479927"/>
            <a:ext cx="3208751" cy="2410330"/>
          </a:xfrm>
          <a:prstGeom prst="rect">
            <a:avLst/>
          </a:prstGeom>
          <a:ln>
            <a:noFill/>
          </a:ln>
          <a:effectLst>
            <a:softEdge rad="112500"/>
          </a:effectLst>
          <a:extLst/>
        </p:spPr>
      </p:pic>
      <p:pic>
        <p:nvPicPr>
          <p:cNvPr id="2073" name="Picture 25"/>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178228" y="1266637"/>
            <a:ext cx="2000250" cy="2354857"/>
          </a:xfrm>
          <a:prstGeom prst="rect">
            <a:avLst/>
          </a:prstGeom>
          <a:ln>
            <a:noFill/>
          </a:ln>
          <a:effectLst>
            <a:softEdge rad="112500"/>
          </a:effectLst>
          <a:extLst/>
        </p:spPr>
      </p:pic>
      <p:sp>
        <p:nvSpPr>
          <p:cNvPr id="1071" name="Titel 1"/>
          <p:cNvSpPr>
            <a:spLocks/>
          </p:cNvSpPr>
          <p:nvPr/>
        </p:nvSpPr>
        <p:spPr bwMode="auto">
          <a:xfrm>
            <a:off x="1316038" y="9525"/>
            <a:ext cx="7897812" cy="1238250"/>
          </a:xfrm>
          <a:prstGeom prst="rect">
            <a:avLst/>
          </a:prstGeom>
          <a:noFill/>
          <a:ln w="9525">
            <a:noFill/>
            <a:miter lim="800000"/>
            <a:headEnd/>
            <a:tailEnd/>
          </a:ln>
        </p:spPr>
        <p:txBody>
          <a:bodyPr lIns="180000" tIns="36000" bIns="36000" anchor="ctr"/>
          <a:lstStyle/>
          <a:p>
            <a:pPr>
              <a:lnSpc>
                <a:spcPct val="80000"/>
              </a:lnSpc>
            </a:pPr>
            <a:r>
              <a:rPr lang="en-GB" sz="2400" i="1" dirty="0">
                <a:solidFill>
                  <a:srgbClr val="004F8E"/>
                </a:solidFill>
                <a:latin typeface="Georgia" pitchFamily="18" charset="0"/>
              </a:rPr>
              <a:t>Example of cool</a:t>
            </a:r>
            <a:r>
              <a:rPr lang="en-GB" sz="2800" i="1" dirty="0">
                <a:solidFill>
                  <a:srgbClr val="004F8E"/>
                </a:solidFill>
                <a:latin typeface="Georgia" pitchFamily="18" charset="0"/>
              </a:rPr>
              <a:t> </a:t>
            </a:r>
            <a:r>
              <a:rPr lang="en-GB" sz="2400" i="1" dirty="0">
                <a:solidFill>
                  <a:srgbClr val="004F8E"/>
                </a:solidFill>
                <a:latin typeface="Georgia" pitchFamily="18" charset="0"/>
              </a:rPr>
              <a:t>city experiences</a:t>
            </a:r>
            <a:br>
              <a:rPr lang="en-GB" sz="2400" i="1" dirty="0">
                <a:solidFill>
                  <a:srgbClr val="004F8E"/>
                </a:solidFill>
                <a:latin typeface="Georgia" pitchFamily="18" charset="0"/>
              </a:rPr>
            </a:br>
            <a:r>
              <a:rPr lang="en-GB" sz="3600" i="1" dirty="0">
                <a:solidFill>
                  <a:srgbClr val="004F8E"/>
                </a:solidFill>
                <a:latin typeface="Georgia" pitchFamily="18" charset="0"/>
              </a:rPr>
              <a:t>Hidden city spaces</a:t>
            </a:r>
          </a:p>
        </p:txBody>
      </p:sp>
      <p:pic>
        <p:nvPicPr>
          <p:cNvPr id="1060" name="DefaultOcx"/>
          <p:cNvPicPr preferRelativeResize="0">
            <a:picLocks noChangeArrowheads="1" noChangeShapeType="1"/>
          </p:cNvPicPr>
          <p:nvPr/>
        </p:nvPicPr>
        <p:blipFill>
          <a:blip r:embed="rId12" cstate="print">
            <a:extLst>
              <a:ext uri="{28A0092B-C50C-407E-A947-70E740481C1C}">
                <a14:useLocalDpi xmlns:a14="http://schemas.microsoft.com/office/drawing/2010/main"/>
              </a:ext>
            </a:extLst>
          </a:blip>
          <a:srcRect/>
          <a:stretch>
            <a:fillRect/>
          </a:stretch>
        </p:blipFill>
        <p:spPr bwMode="auto">
          <a:xfrm>
            <a:off x="4183063" y="3309938"/>
            <a:ext cx="2717800" cy="22098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1" name="HTMLImage1"/>
          <p:cNvPicPr preferRelativeResize="0">
            <a:picLocks noChangeArrowheads="1" noChangeShapeType="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102100" y="2408238"/>
            <a:ext cx="2349500" cy="18669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C:\Users\Karoline\Dropbox\CITY MARKETING\fotos, etc. voor presentaties\110 e verdieping skydeck chicago.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73750" y="0"/>
            <a:ext cx="3270250" cy="2316163"/>
          </a:xfrm>
          <a:prstGeom prst="rect">
            <a:avLst/>
          </a:prstGeom>
          <a:noFill/>
          <a:ln w="9525">
            <a:noFill/>
            <a:miter lim="800000"/>
            <a:headEnd/>
            <a:tailEnd/>
          </a:ln>
        </p:spPr>
      </p:pic>
      <p:pic>
        <p:nvPicPr>
          <p:cNvPr id="173058" name="Afbeelding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16563" y="2065338"/>
            <a:ext cx="2554287" cy="1971675"/>
          </a:xfrm>
          <a:prstGeom prst="rect">
            <a:avLst/>
          </a:prstGeom>
          <a:noFill/>
          <a:ln w="9525">
            <a:noFill/>
            <a:miter lim="800000"/>
            <a:headEnd/>
            <a:tailEnd/>
          </a:ln>
        </p:spPr>
      </p:pic>
      <p:pic>
        <p:nvPicPr>
          <p:cNvPr id="173059" name="Picture 2" descr="C:\Users\Karoline\Dropbox\CITY MARKETING\beelden boekje en elearning\Paris city bikes.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36900" y="0"/>
            <a:ext cx="3186113" cy="2427288"/>
          </a:xfrm>
          <a:prstGeom prst="rect">
            <a:avLst/>
          </a:prstGeom>
          <a:noFill/>
          <a:ln w="9525">
            <a:noFill/>
            <a:miter lim="800000"/>
            <a:headEnd/>
            <a:tailEnd/>
          </a:ln>
        </p:spPr>
      </p:pic>
      <p:pic>
        <p:nvPicPr>
          <p:cNvPr id="173060" name="Picture 2" descr="http://www.dailyhtcblog.com/wp-content/uploads/2010/11/layar_dreamcatcher_keynote09_template003.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498850" cy="2444750"/>
          </a:xfrm>
          <a:prstGeom prst="rect">
            <a:avLst/>
          </a:prstGeom>
          <a:noFill/>
          <a:ln w="9525">
            <a:noFill/>
            <a:miter lim="800000"/>
            <a:headEnd/>
            <a:tailEnd/>
          </a:ln>
        </p:spPr>
      </p:pic>
      <p:pic>
        <p:nvPicPr>
          <p:cNvPr id="173061" name="Picture 6" descr="http://farm9.staticflickr.com/8314/7931654018_ba350062ba_o.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146300" y="2065338"/>
            <a:ext cx="3900488" cy="2549525"/>
          </a:xfrm>
          <a:prstGeom prst="rect">
            <a:avLst/>
          </a:prstGeom>
          <a:noFill/>
          <a:ln w="9525">
            <a:noFill/>
            <a:miter lim="800000"/>
            <a:headEnd/>
            <a:tailEnd/>
          </a:ln>
        </p:spPr>
      </p:pic>
      <p:pic>
        <p:nvPicPr>
          <p:cNvPr id="21" name="Picture 2" descr="C:\Users\Karoline\AppData\Local\Microsoft\Windows\Temporary Internet Files\Content.IE5\8S09GV35\desindes_040.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92736" y="1984380"/>
            <a:ext cx="1732017" cy="2600627"/>
          </a:xfrm>
          <a:prstGeom prst="rect">
            <a:avLst/>
          </a:prstGeom>
          <a:ln>
            <a:noFill/>
          </a:ln>
          <a:effectLst>
            <a:softEdge rad="112500"/>
          </a:effectLst>
          <a:extLst/>
        </p:spPr>
      </p:pic>
      <p:pic>
        <p:nvPicPr>
          <p:cNvPr id="173063" name="Tijdelijke aanduiding voor inhoud 6"/>
          <p:cNvPicPr>
            <a:picLocks noChangeAspect="1"/>
          </p:cNvPicPr>
          <p:nvPr/>
        </p:nvPicPr>
        <p:blipFill>
          <a:blip r:embed="rId8" cstate="email">
            <a:extLst>
              <a:ext uri="{28A0092B-C50C-407E-A947-70E740481C1C}">
                <a14:useLocalDpi xmlns:a14="http://schemas.microsoft.com/office/drawing/2010/main"/>
              </a:ext>
            </a:extLst>
          </a:blip>
          <a:srcRect t="-23676" r="-2356"/>
          <a:stretch>
            <a:fillRect/>
          </a:stretch>
        </p:blipFill>
        <p:spPr bwMode="auto">
          <a:xfrm>
            <a:off x="0" y="1487488"/>
            <a:ext cx="2200275" cy="2982912"/>
          </a:xfrm>
          <a:prstGeom prst="rect">
            <a:avLst/>
          </a:prstGeom>
          <a:noFill/>
          <a:ln w="9525">
            <a:noFill/>
            <a:miter lim="800000"/>
            <a:headEnd/>
            <a:tailEnd/>
          </a:ln>
        </p:spPr>
      </p:pic>
      <p:pic>
        <p:nvPicPr>
          <p:cNvPr id="173064" name="Picture 3"/>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9213" y="3686175"/>
            <a:ext cx="9193213" cy="3171825"/>
          </a:xfrm>
          <a:prstGeom prst="rect">
            <a:avLst/>
          </a:prstGeom>
          <a:noFill/>
          <a:ln w="9525">
            <a:noFill/>
            <a:miter lim="800000"/>
            <a:headEnd/>
            <a:tailEnd/>
          </a:ln>
        </p:spPr>
      </p:pic>
      <p:sp>
        <p:nvSpPr>
          <p:cNvPr id="22" name="Tekstvak 21"/>
          <p:cNvSpPr txBox="1"/>
          <p:nvPr/>
        </p:nvSpPr>
        <p:spPr>
          <a:xfrm>
            <a:off x="-114301" y="2397121"/>
            <a:ext cx="9323388" cy="1371600"/>
          </a:xfrm>
          <a:prstGeom prst="rect">
            <a:avLst/>
          </a:prstGeom>
          <a:solidFill>
            <a:srgbClr val="8B0000"/>
          </a:solidFill>
          <a:ln>
            <a:noFill/>
          </a:ln>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nl-NL" sz="3200" dirty="0" smtClean="0">
                <a:solidFill>
                  <a:schemeClr val="bg1"/>
                </a:solidFill>
                <a:effectLst>
                  <a:outerShdw blurRad="38100" dist="38100" dir="2700000" algn="tl">
                    <a:srgbClr val="000000"/>
                  </a:outerShdw>
                </a:effectLst>
                <a:cs typeface="Arial" charset="0"/>
              </a:rPr>
              <a:t>TREND 5:  </a:t>
            </a:r>
            <a:r>
              <a:rPr lang="en-US" sz="3200" b="1" dirty="0">
                <a:solidFill>
                  <a:schemeClr val="bg1"/>
                </a:solidFill>
                <a:effectLst>
                  <a:outerShdw blurRad="38100" dist="38100" dir="2700000" algn="tl">
                    <a:srgbClr val="000000"/>
                  </a:outerShdw>
                </a:effectLst>
                <a:cs typeface="Arial" charset="0"/>
              </a:rPr>
              <a:t>COOL CITY HOSPITALITY</a:t>
            </a:r>
          </a:p>
          <a:p>
            <a:pPr algn="ctr">
              <a:defRPr/>
            </a:pPr>
            <a:endParaRPr lang="en-US" sz="2000" dirty="0">
              <a:solidFill>
                <a:schemeClr val="bg1"/>
              </a:solidFill>
              <a:effectLst>
                <a:outerShdw blurRad="38100" dist="38100" dir="2700000" algn="tl">
                  <a:srgbClr val="000000"/>
                </a:outerShdw>
              </a:effectLst>
              <a:cs typeface="Arial" charset="0"/>
            </a:endParaRPr>
          </a:p>
          <a:p>
            <a:pPr algn="ctr">
              <a:defRPr/>
            </a:pPr>
            <a:r>
              <a:rPr lang="en-US" sz="3200" dirty="0">
                <a:solidFill>
                  <a:schemeClr val="bg1"/>
                </a:solidFill>
                <a:effectLst>
                  <a:outerShdw blurRad="38100" dist="38100" dir="2700000" algn="tl">
                    <a:srgbClr val="000000"/>
                  </a:outerShdw>
                </a:effectLst>
                <a:cs typeface="Arial" charset="0"/>
              </a:rPr>
              <a:t>the Cool City Experiences that ‘WOW’ you</a:t>
            </a:r>
          </a:p>
        </p:txBody>
      </p:sp>
    </p:spTree>
  </p:cSld>
  <p:clrMapOvr>
    <a:masterClrMapping/>
  </p:clrMapOvr>
  <p:transition spd="slow"/>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kstvak 11"/>
          <p:cNvSpPr txBox="1"/>
          <p:nvPr/>
        </p:nvSpPr>
        <p:spPr>
          <a:xfrm>
            <a:off x="2528888" y="2174875"/>
            <a:ext cx="4129087" cy="2967038"/>
          </a:xfrm>
          <a:prstGeom prst="rect">
            <a:avLst/>
          </a:prstGeom>
          <a:noFill/>
          <a:ln w="38100">
            <a:solidFill>
              <a:srgbClr val="FF9900"/>
            </a:solidFill>
          </a:ln>
          <a:effectLst>
            <a:outerShdw blurRad="87630" dist="38100" dir="3780000" sx="101000" sy="101000" algn="tl" rotWithShape="0">
              <a:srgbClr val="000000">
                <a:alpha val="43000"/>
              </a:srgbClr>
            </a:outerShdw>
          </a:effectLst>
        </p:spPr>
        <p:style>
          <a:lnRef idx="1">
            <a:schemeClr val="accent2"/>
          </a:lnRef>
          <a:fillRef idx="3">
            <a:schemeClr val="accent2"/>
          </a:fillRef>
          <a:effectRef idx="2">
            <a:schemeClr val="accent2"/>
          </a:effectRef>
          <a:fontRef idx="minor">
            <a:schemeClr val="lt1"/>
          </a:fontRef>
        </p:style>
        <p:txBody>
          <a:bodyPr>
            <a:spAutoFit/>
          </a:bodyPr>
          <a:lstStyle/>
          <a:p>
            <a:pPr>
              <a:defRPr/>
            </a:pPr>
            <a:endParaRPr lang="nl-NL" dirty="0" err="1">
              <a:solidFill>
                <a:prstClr val="black"/>
              </a:solidFill>
              <a:latin typeface="Effra"/>
              <a:cs typeface="Effra"/>
            </a:endParaRPr>
          </a:p>
        </p:txBody>
      </p:sp>
      <p:sp>
        <p:nvSpPr>
          <p:cNvPr id="7" name="Tekstvak 6"/>
          <p:cNvSpPr txBox="1"/>
          <p:nvPr/>
        </p:nvSpPr>
        <p:spPr>
          <a:xfrm>
            <a:off x="3482975" y="2735263"/>
            <a:ext cx="2311400" cy="338137"/>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a:spAutoFit/>
          </a:bodyPr>
          <a:lstStyle/>
          <a:p>
            <a:pPr>
              <a:defRPr/>
            </a:pPr>
            <a:r>
              <a:rPr lang="nl-NL" sz="1600" dirty="0" err="1">
                <a:solidFill>
                  <a:prstClr val="black"/>
                </a:solidFill>
                <a:latin typeface="Arial"/>
                <a:cs typeface="Effra"/>
              </a:rPr>
              <a:t>Carl</a:t>
            </a:r>
            <a:r>
              <a:rPr lang="nl-NL" sz="1600" dirty="0">
                <a:solidFill>
                  <a:prstClr val="black"/>
                </a:solidFill>
                <a:latin typeface="Arial"/>
                <a:cs typeface="Effra"/>
              </a:rPr>
              <a:t> </a:t>
            </a:r>
            <a:r>
              <a:rPr lang="nl-NL" sz="1600" dirty="0" err="1">
                <a:solidFill>
                  <a:prstClr val="black"/>
                </a:solidFill>
                <a:latin typeface="Arial"/>
                <a:cs typeface="Effra"/>
              </a:rPr>
              <a:t>Rohde</a:t>
            </a:r>
            <a:endParaRPr lang="nl-NL" sz="1600" dirty="0">
              <a:solidFill>
                <a:prstClr val="black"/>
              </a:solidFill>
              <a:latin typeface="Arial"/>
              <a:cs typeface="Effra"/>
            </a:endParaRPr>
          </a:p>
        </p:txBody>
      </p:sp>
      <p:sp>
        <p:nvSpPr>
          <p:cNvPr id="8" name="Tekstvak 7"/>
          <p:cNvSpPr txBox="1"/>
          <p:nvPr/>
        </p:nvSpPr>
        <p:spPr>
          <a:xfrm>
            <a:off x="3482975" y="3756025"/>
            <a:ext cx="2311400" cy="338138"/>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a:spAutoFit/>
          </a:bodyPr>
          <a:lstStyle/>
          <a:p>
            <a:pPr>
              <a:defRPr/>
            </a:pPr>
            <a:r>
              <a:rPr lang="nl-NL" sz="1600" dirty="0">
                <a:solidFill>
                  <a:prstClr val="black"/>
                </a:solidFill>
                <a:latin typeface="Arial"/>
                <a:cs typeface="Effra"/>
              </a:rPr>
              <a:t>@</a:t>
            </a:r>
            <a:r>
              <a:rPr lang="nl-NL" sz="1600" dirty="0" err="1">
                <a:solidFill>
                  <a:prstClr val="black"/>
                </a:solidFill>
                <a:latin typeface="Arial"/>
                <a:cs typeface="Effra"/>
              </a:rPr>
              <a:t>scienceoftime</a:t>
            </a:r>
            <a:endParaRPr lang="nl-NL" sz="1600" dirty="0">
              <a:solidFill>
                <a:prstClr val="black"/>
              </a:solidFill>
              <a:latin typeface="Arial"/>
              <a:cs typeface="Effra"/>
            </a:endParaRPr>
          </a:p>
        </p:txBody>
      </p:sp>
      <p:sp>
        <p:nvSpPr>
          <p:cNvPr id="9" name="Tekstvak 8"/>
          <p:cNvSpPr txBox="1"/>
          <p:nvPr/>
        </p:nvSpPr>
        <p:spPr>
          <a:xfrm>
            <a:off x="3482975" y="4260850"/>
            <a:ext cx="2311400" cy="338138"/>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a:spAutoFit/>
          </a:bodyPr>
          <a:lstStyle/>
          <a:p>
            <a:pPr>
              <a:defRPr/>
            </a:pPr>
            <a:r>
              <a:rPr lang="nl-NL" sz="1600" dirty="0">
                <a:solidFill>
                  <a:prstClr val="black"/>
                </a:solidFill>
                <a:latin typeface="Arial"/>
                <a:cs typeface="Effra"/>
              </a:rPr>
              <a:t>/</a:t>
            </a:r>
            <a:r>
              <a:rPr lang="nl-NL" sz="1600" dirty="0" err="1">
                <a:solidFill>
                  <a:prstClr val="black"/>
                </a:solidFill>
                <a:latin typeface="Arial"/>
                <a:cs typeface="Effra"/>
              </a:rPr>
              <a:t>scienceofthetime</a:t>
            </a:r>
            <a:endParaRPr lang="nl-NL" sz="1600" dirty="0">
              <a:solidFill>
                <a:prstClr val="black"/>
              </a:solidFill>
              <a:latin typeface="Arial"/>
              <a:cs typeface="Effra"/>
            </a:endParaRPr>
          </a:p>
        </p:txBody>
      </p:sp>
      <p:sp>
        <p:nvSpPr>
          <p:cNvPr id="10" name="Tekstvak 9"/>
          <p:cNvSpPr txBox="1"/>
          <p:nvPr/>
        </p:nvSpPr>
        <p:spPr>
          <a:xfrm>
            <a:off x="3482975" y="3240088"/>
            <a:ext cx="3175000" cy="339725"/>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a:spAutoFit/>
          </a:bodyPr>
          <a:lstStyle/>
          <a:p>
            <a:pPr>
              <a:defRPr/>
            </a:pPr>
            <a:r>
              <a:rPr lang="nl-NL" sz="1600" dirty="0" err="1">
                <a:solidFill>
                  <a:prstClr val="black"/>
                </a:solidFill>
                <a:latin typeface="Arial"/>
                <a:cs typeface="Effra"/>
              </a:rPr>
              <a:t>carl</a:t>
            </a:r>
            <a:r>
              <a:rPr lang="nl-NL" sz="1600" dirty="0">
                <a:solidFill>
                  <a:prstClr val="black"/>
                </a:solidFill>
                <a:latin typeface="Arial"/>
                <a:cs typeface="Effra"/>
              </a:rPr>
              <a:t>@</a:t>
            </a:r>
            <a:r>
              <a:rPr lang="nl-NL" sz="1600" dirty="0" err="1">
                <a:solidFill>
                  <a:prstClr val="black"/>
                </a:solidFill>
                <a:latin typeface="Arial"/>
                <a:cs typeface="Effra"/>
              </a:rPr>
              <a:t>scienceofthetime.com</a:t>
            </a:r>
            <a:endParaRPr lang="nl-NL" sz="1600" dirty="0">
              <a:solidFill>
                <a:prstClr val="black"/>
              </a:solidFill>
              <a:latin typeface="Arial"/>
              <a:cs typeface="Effra"/>
            </a:endParaRPr>
          </a:p>
        </p:txBody>
      </p:sp>
      <p:sp>
        <p:nvSpPr>
          <p:cNvPr id="18" name="Rechthoekige toelichting 17"/>
          <p:cNvSpPr/>
          <p:nvPr/>
        </p:nvSpPr>
        <p:spPr>
          <a:xfrm>
            <a:off x="2528888" y="1196975"/>
            <a:ext cx="4129087" cy="812800"/>
          </a:xfrm>
          <a:prstGeom prst="wedgeRectCallout">
            <a:avLst>
              <a:gd name="adj1" fmla="val -20833"/>
              <a:gd name="adj2" fmla="val 84821"/>
            </a:avLst>
          </a:prstGeom>
          <a:solidFill>
            <a:srgbClr val="AE0F0A"/>
          </a:solidFill>
          <a:ln>
            <a:noFill/>
          </a:ln>
          <a:effectLst>
            <a:outerShdw blurRad="87630" dist="38100" dir="3780000" sx="101000" sy="101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solidFill>
                <a:prstClr val="white"/>
              </a:solidFill>
            </a:endParaRPr>
          </a:p>
        </p:txBody>
      </p:sp>
      <p:pic>
        <p:nvPicPr>
          <p:cNvPr id="220168" name="Afbeelding 13" descr="science-of-the-tim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13688" y="6167438"/>
            <a:ext cx="1123950" cy="595312"/>
          </a:xfrm>
          <a:prstGeom prst="rect">
            <a:avLst/>
          </a:prstGeom>
          <a:noFill/>
          <a:ln w="9525">
            <a:noFill/>
            <a:miter lim="800000"/>
            <a:headEnd/>
            <a:tailEnd/>
          </a:ln>
        </p:spPr>
      </p:pic>
      <p:sp>
        <p:nvSpPr>
          <p:cNvPr id="19" name="Tekstvak 18"/>
          <p:cNvSpPr txBox="1"/>
          <p:nvPr/>
        </p:nvSpPr>
        <p:spPr>
          <a:xfrm>
            <a:off x="2924175" y="1379538"/>
            <a:ext cx="3179763" cy="400050"/>
          </a:xfrm>
          <a:prstGeom prst="rect">
            <a:avLst/>
          </a:prstGeom>
          <a:solidFill>
            <a:srgbClr val="AE0F0A"/>
          </a:solidFill>
          <a:ln>
            <a:solidFill>
              <a:srgbClr val="AE0F0A"/>
            </a:solidFill>
          </a:ln>
          <a:effectLst/>
        </p:spPr>
        <p:style>
          <a:lnRef idx="1">
            <a:schemeClr val="accent2"/>
          </a:lnRef>
          <a:fillRef idx="3">
            <a:schemeClr val="accent2"/>
          </a:fillRef>
          <a:effectRef idx="2">
            <a:schemeClr val="accent2"/>
          </a:effectRef>
          <a:fontRef idx="minor">
            <a:schemeClr val="lt1"/>
          </a:fontRef>
        </p:style>
        <p:txBody>
          <a:bodyPr>
            <a:spAutoFit/>
          </a:bodyPr>
          <a:lstStyle/>
          <a:p>
            <a:pPr>
              <a:defRPr/>
            </a:pPr>
            <a:r>
              <a:rPr lang="nl-NL" sz="2000" dirty="0">
                <a:solidFill>
                  <a:prstClr val="white"/>
                </a:solidFill>
                <a:latin typeface="Arial Black"/>
              </a:rPr>
              <a:t>CONTACT US</a:t>
            </a:r>
            <a:endParaRPr lang="nl-NL" sz="2000" dirty="0">
              <a:solidFill>
                <a:prstClr val="white"/>
              </a:solidFill>
              <a:latin typeface="Arial Black"/>
              <a:cs typeface="Effra"/>
            </a:endParaRPr>
          </a:p>
        </p:txBody>
      </p:sp>
      <p:pic>
        <p:nvPicPr>
          <p:cNvPr id="220170" name="Afbeelding 14" descr="linkedin.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4825" y="2735263"/>
            <a:ext cx="415925" cy="415925"/>
          </a:xfrm>
          <a:prstGeom prst="rect">
            <a:avLst/>
          </a:prstGeom>
          <a:noFill/>
          <a:ln w="9525">
            <a:noFill/>
            <a:miter lim="800000"/>
            <a:headEnd/>
            <a:tailEnd/>
          </a:ln>
        </p:spPr>
      </p:pic>
      <p:pic>
        <p:nvPicPr>
          <p:cNvPr id="220171" name="Afbeelding 15" descr="email_link.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4825" y="3230563"/>
            <a:ext cx="415925" cy="415925"/>
          </a:xfrm>
          <a:prstGeom prst="rect">
            <a:avLst/>
          </a:prstGeom>
          <a:noFill/>
          <a:ln w="9525">
            <a:noFill/>
            <a:miter lim="800000"/>
            <a:headEnd/>
            <a:tailEnd/>
          </a:ln>
        </p:spPr>
      </p:pic>
      <p:pic>
        <p:nvPicPr>
          <p:cNvPr id="220172" name="Afbeelding 16" descr="twitter.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54350" y="3735388"/>
            <a:ext cx="417513" cy="425450"/>
          </a:xfrm>
          <a:prstGeom prst="rect">
            <a:avLst/>
          </a:prstGeom>
          <a:noFill/>
          <a:ln w="9525">
            <a:noFill/>
            <a:miter lim="800000"/>
            <a:headEnd/>
            <a:tailEnd/>
          </a:ln>
        </p:spPr>
      </p:pic>
      <p:pic>
        <p:nvPicPr>
          <p:cNvPr id="220173" name="Afbeelding 19" descr="facebook.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54350" y="4249738"/>
            <a:ext cx="417513" cy="417512"/>
          </a:xfrm>
          <a:prstGeom prst="rect">
            <a:avLst/>
          </a:prstGeom>
          <a:noFill/>
          <a:ln w="9525">
            <a:noFill/>
            <a:miter lim="800000"/>
            <a:headEnd/>
            <a:tailEnd/>
          </a:ln>
        </p:spPr>
      </p:pic>
    </p:spTree>
    <p:extLst>
      <p:ext uri="{BB962C8B-B14F-4D97-AF65-F5344CB8AC3E}">
        <p14:creationId xmlns:p14="http://schemas.microsoft.com/office/powerpoint/2010/main" val="230338322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ttp://thegentlemansrequisitedotcom.files.wordpress.com/2011/04/book-review-brazil-on-the-rise-2010-8-31-13-41-47.jpg?w=394&amp;h=60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447925" y="333375"/>
            <a:ext cx="4105275" cy="6249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3735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igns\Pictures\2011-02-23\0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78038" y="0"/>
            <a:ext cx="49879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3735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igns\Pictures\2011-02-23\00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74863" y="0"/>
            <a:ext cx="49942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3735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igns\Pictures\2011-02-23\00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85975" y="0"/>
            <a:ext cx="49720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3735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187450" y="1125538"/>
            <a:ext cx="6769100" cy="1076325"/>
          </a:xfrm>
          <a:prstGeom prst="rect">
            <a:avLst/>
          </a:prstGeom>
          <a:solidFill>
            <a:srgbClr val="8B0000"/>
          </a:solidFill>
          <a:ln>
            <a:noFill/>
          </a:ln>
        </p:spPr>
        <p:style>
          <a:lnRef idx="1">
            <a:schemeClr val="accent2"/>
          </a:lnRef>
          <a:fillRef idx="3">
            <a:schemeClr val="accent2"/>
          </a:fillRef>
          <a:effectRef idx="2">
            <a:schemeClr val="accent2"/>
          </a:effectRef>
          <a:fontRef idx="minor">
            <a:schemeClr val="lt1"/>
          </a:fontRef>
        </p:style>
        <p:txBody>
          <a:bodyPr>
            <a:spAutoFit/>
          </a:bodyPr>
          <a:lstStyle/>
          <a:p>
            <a:pPr algn="ctr" fontAlgn="auto">
              <a:spcBef>
                <a:spcPts val="0"/>
              </a:spcBef>
              <a:spcAft>
                <a:spcPts val="0"/>
              </a:spcAft>
              <a:defRPr/>
            </a:pPr>
            <a:r>
              <a:rPr lang="nl-NL" sz="3200" dirty="0">
                <a:solidFill>
                  <a:schemeClr val="bg1"/>
                </a:solidFill>
                <a:latin typeface="Effra"/>
                <a:cs typeface="Arial" pitchFamily="34" charset="0"/>
              </a:rPr>
              <a:t/>
            </a:r>
            <a:br>
              <a:rPr lang="nl-NL" sz="3200" dirty="0">
                <a:solidFill>
                  <a:schemeClr val="bg1"/>
                </a:solidFill>
                <a:latin typeface="Effra"/>
                <a:cs typeface="Arial" pitchFamily="34" charset="0"/>
              </a:rPr>
            </a:br>
            <a:endParaRPr lang="nl-NL" sz="3200" dirty="0">
              <a:solidFill>
                <a:schemeClr val="bg1"/>
              </a:solidFill>
              <a:latin typeface="Effra"/>
              <a:cs typeface="Arial" pitchFamily="34" charset="0"/>
            </a:endParaRPr>
          </a:p>
        </p:txBody>
      </p:sp>
      <p:sp>
        <p:nvSpPr>
          <p:cNvPr id="3" name="Tekstvak 2"/>
          <p:cNvSpPr txBox="1"/>
          <p:nvPr/>
        </p:nvSpPr>
        <p:spPr>
          <a:xfrm>
            <a:off x="2303463" y="1412875"/>
            <a:ext cx="4537075" cy="554038"/>
          </a:xfrm>
          <a:prstGeom prst="rect">
            <a:avLst/>
          </a:prstGeom>
          <a:noFill/>
        </p:spPr>
        <p:txBody>
          <a:bodyPr anchor="ctr">
            <a:spAutoFit/>
          </a:bodyPr>
          <a:lstStyle/>
          <a:p>
            <a:pPr algn="ctr" fontAlgn="auto">
              <a:spcBef>
                <a:spcPts val="0"/>
              </a:spcBef>
              <a:spcAft>
                <a:spcPts val="0"/>
              </a:spcAft>
              <a:defRPr/>
            </a:pPr>
            <a:r>
              <a:rPr lang="nl-NL" sz="3000" dirty="0" smtClean="0">
                <a:solidFill>
                  <a:schemeClr val="bg1"/>
                </a:solidFill>
                <a:effectLst>
                  <a:outerShdw blurRad="38100" dist="38100" dir="2700000" algn="tl">
                    <a:srgbClr val="000000">
                      <a:alpha val="43137"/>
                    </a:srgbClr>
                  </a:outerShdw>
                </a:effectLst>
              </a:rPr>
              <a:t>1. INTRO</a:t>
            </a:r>
            <a:endParaRPr lang="nl-NL" sz="3000" dirty="0">
              <a:effectLst>
                <a:outerShdw blurRad="38100" dist="38100" dir="2700000" algn="tl">
                  <a:srgbClr val="000000">
                    <a:alpha val="43137"/>
                  </a:srgbClr>
                </a:outerShdw>
              </a:effectLst>
            </a:endParaRPr>
          </a:p>
        </p:txBody>
      </p:sp>
      <p:sp>
        <p:nvSpPr>
          <p:cNvPr id="4" name="Tekstvak 3"/>
          <p:cNvSpPr txBox="1"/>
          <p:nvPr/>
        </p:nvSpPr>
        <p:spPr>
          <a:xfrm>
            <a:off x="1173163" y="2478088"/>
            <a:ext cx="6769100" cy="523220"/>
          </a:xfrm>
          <a:prstGeom prst="rect">
            <a:avLst/>
          </a:prstGeom>
          <a:solidFill>
            <a:srgbClr val="FF9900"/>
          </a:solidFill>
        </p:spPr>
        <p:txBody>
          <a:bodyPr>
            <a:spAutoFit/>
          </a:bodyPr>
          <a:lstStyle/>
          <a:p>
            <a:pPr algn="ctr" fontAlgn="auto">
              <a:spcBef>
                <a:spcPts val="0"/>
              </a:spcBef>
              <a:spcAft>
                <a:spcPts val="0"/>
              </a:spcAft>
              <a:defRPr/>
            </a:pPr>
            <a:r>
              <a:rPr lang="nl-NL" sz="2800" dirty="0" smtClean="0">
                <a:solidFill>
                  <a:schemeClr val="bg1"/>
                </a:solidFill>
                <a:effectLst>
                  <a:outerShdw blurRad="38100" dist="38100" dir="2700000" algn="tl">
                    <a:srgbClr val="000000">
                      <a:alpha val="43137"/>
                    </a:srgbClr>
                  </a:outerShdw>
                </a:effectLst>
              </a:rPr>
              <a:t>LIVING IN THE FLAT WORLD</a:t>
            </a:r>
            <a:endParaRPr lang="nl-NL" sz="2800" dirty="0">
              <a:solidFill>
                <a:schemeClr val="bg1"/>
              </a:solidFill>
              <a:effectLst>
                <a:outerShdw blurRad="38100" dist="38100" dir="2700000" algn="tl">
                  <a:srgbClr val="000000">
                    <a:alpha val="43137"/>
                  </a:srgbClr>
                </a:outerShdw>
              </a:effectLst>
            </a:endParaRPr>
          </a:p>
        </p:txBody>
      </p:sp>
      <p:pic>
        <p:nvPicPr>
          <p:cNvPr id="5" name="Picture 5" descr="http://www.goedezaken.info/wp-content/uploads/2011/12/science-of-the-time.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32725" y="6115050"/>
            <a:ext cx="1222375" cy="649288"/>
          </a:xfrm>
          <a:prstGeom prst="rect">
            <a:avLst/>
          </a:prstGeom>
          <a:noFill/>
          <a:ln w="9525">
            <a:noFill/>
            <a:miter lim="800000"/>
            <a:headEnd/>
            <a:tailEnd/>
          </a:ln>
        </p:spPr>
      </p:pic>
    </p:spTree>
    <p:extLst>
      <p:ext uri="{BB962C8B-B14F-4D97-AF65-F5344CB8AC3E}">
        <p14:creationId xmlns:p14="http://schemas.microsoft.com/office/powerpoint/2010/main" val="382225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igns\Pictures\2011-04-11\02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66925" y="0"/>
            <a:ext cx="5010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3735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app.hta.gov.sg/DATA/0/Publications/The%20new%20asian%20hemispher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05038" y="188913"/>
            <a:ext cx="4305300" cy="646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3735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43000" y="1217613"/>
            <a:ext cx="6669088" cy="442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2" descr="China shakes the world013.bmp"/>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35288" y="642938"/>
            <a:ext cx="3786187" cy="5715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93735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2" descr="Dragons at your door012.bmp"/>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65463" y="571500"/>
            <a:ext cx="3786187" cy="585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3735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http://cache1.bookdepository.com/assets/images/book/large/9780/8090/9780809034291.jpg"/>
          <p:cNvPicPr>
            <a:picLocks noChangeAspect="1" noChangeArrowheads="1"/>
          </p:cNvPicPr>
          <p:nvPr/>
        </p:nvPicPr>
        <p:blipFill>
          <a:blip r:embed="rId2" cstate="email">
            <a:extLst>
              <a:ext uri="{28A0092B-C50C-407E-A947-70E740481C1C}">
                <a14:useLocalDpi xmlns:a14="http://schemas.microsoft.com/office/drawing/2010/main"/>
              </a:ext>
            </a:extLst>
          </a:blip>
          <a:srcRect b="-485"/>
          <a:stretch>
            <a:fillRect/>
          </a:stretch>
        </p:blipFill>
        <p:spPr bwMode="auto">
          <a:xfrm>
            <a:off x="2233613" y="188913"/>
            <a:ext cx="4321175" cy="6497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3735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8313" y="333375"/>
            <a:ext cx="8232775" cy="5503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extLst>
      <p:ext uri="{BB962C8B-B14F-4D97-AF65-F5344CB8AC3E}">
        <p14:creationId xmlns:p14="http://schemas.microsoft.com/office/powerpoint/2010/main" val="30937358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51050" y="115888"/>
            <a:ext cx="4881563" cy="658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3296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43000" y="1011238"/>
            <a:ext cx="6697663" cy="472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Afbeelding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750" y="404813"/>
            <a:ext cx="8027988" cy="535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oek00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66950" y="509588"/>
            <a:ext cx="3703638" cy="568801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222501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cstate="print">
            <a:clrChange>
              <a:clrFrom>
                <a:srgbClr val="F3E4CF"/>
              </a:clrFrom>
              <a:clrTo>
                <a:srgbClr val="F3E4CF">
                  <a:alpha val="0"/>
                </a:srgbClr>
              </a:clrTo>
            </a:clrChange>
            <a:extLst>
              <a:ext uri="{28A0092B-C50C-407E-A947-70E740481C1C}">
                <a14:useLocalDpi xmlns:a14="http://schemas.microsoft.com/office/drawing/2010/main"/>
              </a:ext>
            </a:extLst>
          </a:blip>
          <a:srcRect/>
          <a:stretch>
            <a:fillRect/>
          </a:stretch>
        </p:blipFill>
        <p:spPr bwMode="auto">
          <a:xfrm>
            <a:off x="155575" y="228600"/>
            <a:ext cx="8816975" cy="4967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kstvak 2"/>
          <p:cNvSpPr txBox="1">
            <a:spLocks noChangeArrowheads="1"/>
          </p:cNvSpPr>
          <p:nvPr/>
        </p:nvSpPr>
        <p:spPr bwMode="auto">
          <a:xfrm>
            <a:off x="2195513" y="5276850"/>
            <a:ext cx="4752975" cy="1200329"/>
          </a:xfrm>
          <a:prstGeom prst="rect">
            <a:avLst/>
          </a:prstGeom>
          <a:solidFill>
            <a:srgbClr val="FF9900"/>
          </a:solidFill>
          <a:ln w="9525">
            <a:noFill/>
            <a:miter lim="800000"/>
            <a:headEnd/>
            <a:tailEnd/>
          </a:ln>
          <a:effectLst>
            <a:outerShdw blurRad="63500" dist="23000" dir="5400000" rotWithShape="0">
              <a:srgbClr val="000000">
                <a:alpha val="34998"/>
              </a:srgbClr>
            </a:outerShdw>
          </a:effec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defRPr/>
            </a:pPr>
            <a:r>
              <a:rPr lang="nl-NL" sz="1800" b="1" dirty="0" smtClean="0">
                <a:solidFill>
                  <a:prstClr val="white"/>
                </a:solidFill>
                <a:effectLst>
                  <a:outerShdw blurRad="38100" dist="38100" dir="2700000" algn="tl">
                    <a:srgbClr val="000000">
                      <a:alpha val="43137"/>
                    </a:srgbClr>
                  </a:outerShdw>
                </a:effectLst>
                <a:cs typeface="Arial" pitchFamily="34" charset="0"/>
              </a:rPr>
              <a:t>JACK MA (ALIBABA):</a:t>
            </a:r>
          </a:p>
          <a:p>
            <a:pPr algn="ctr" fontAlgn="base">
              <a:spcBef>
                <a:spcPct val="0"/>
              </a:spcBef>
              <a:spcAft>
                <a:spcPct val="0"/>
              </a:spcAft>
              <a:defRPr/>
            </a:pPr>
            <a:r>
              <a:rPr lang="nl-NL" sz="1800" b="1" dirty="0" smtClean="0">
                <a:solidFill>
                  <a:prstClr val="white"/>
                </a:solidFill>
                <a:effectLst>
                  <a:outerShdw blurRad="38100" dist="38100" dir="2700000" algn="tl">
                    <a:srgbClr val="000000">
                      <a:alpha val="43137"/>
                    </a:srgbClr>
                  </a:outerShdw>
                </a:effectLst>
                <a:cs typeface="Arial" pitchFamily="34" charset="0"/>
              </a:rPr>
              <a:t>“CHINESE BRAINS ARE AS GOOD AS AMERICAN ONES. WHICH IS WHY WE COMPETE.”</a:t>
            </a:r>
          </a:p>
        </p:txBody>
      </p:sp>
    </p:spTree>
    <p:extLst>
      <p:ext uri="{BB962C8B-B14F-4D97-AF65-F5344CB8AC3E}">
        <p14:creationId xmlns:p14="http://schemas.microsoft.com/office/powerpoint/2010/main" val="12586896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a:xfrm>
            <a:off x="2749550" y="1165225"/>
            <a:ext cx="3644900" cy="4525963"/>
          </a:xfrm>
          <a:prstGeom prst="rect">
            <a:avLst/>
          </a:prstGeom>
        </p:spPr>
      </p:pic>
    </p:spTree>
    <p:extLst>
      <p:ext uri="{BB962C8B-B14F-4D97-AF65-F5344CB8AC3E}">
        <p14:creationId xmlns:p14="http://schemas.microsoft.com/office/powerpoint/2010/main" val="30937358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95712" y="1189037"/>
            <a:ext cx="2663825" cy="3308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 name="Groeperen 8"/>
          <p:cNvGrpSpPr>
            <a:grpSpLocks/>
          </p:cNvGrpSpPr>
          <p:nvPr/>
        </p:nvGrpSpPr>
        <p:grpSpPr bwMode="auto">
          <a:xfrm>
            <a:off x="0" y="1714500"/>
            <a:ext cx="4394200" cy="3138487"/>
            <a:chOff x="900113" y="692150"/>
            <a:chExt cx="7416800" cy="5113338"/>
          </a:xfrm>
        </p:grpSpPr>
        <p:pic>
          <p:nvPicPr>
            <p:cNvPr id="10" name="Picture 5" descr="D8A775D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16463" y="692150"/>
              <a:ext cx="3600450" cy="5113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6" descr="35CF185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00113" y="692150"/>
              <a:ext cx="3816350" cy="5113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Tijdelijke aanduiding voor inhoud 3" descr="WP_001267.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24037" y="0"/>
            <a:ext cx="3932238" cy="2947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2" descr="C:\Users\Signs\Desktop\Flickrfoto's\April 2010\Flickr\IMAGE_788.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0"/>
            <a:ext cx="3790950" cy="284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Tijdelijke aanduiding voor inhoud 3" descr="943_1666.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224462" y="0"/>
            <a:ext cx="3922712" cy="220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1112" y="4098925"/>
            <a:ext cx="4146550" cy="2773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8" name="Tijdelijke aanduiding voor inhoud 3" descr="WP_001041.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5127625" y="3860800"/>
            <a:ext cx="4016375" cy="3011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2" descr="C:\Users\Signs\Pictures\2011-02-23\003.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380162" y="935037"/>
            <a:ext cx="2767012" cy="381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2" descr="C:\Users\Signs\Desktop\Foto's 11-11\943_1628.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851025" y="4310062"/>
            <a:ext cx="4529137" cy="2547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2" descr="boek002"/>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55575" y="430212"/>
            <a:ext cx="2347912" cy="360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kstvak 1"/>
          <p:cNvSpPr txBox="1"/>
          <p:nvPr/>
        </p:nvSpPr>
        <p:spPr>
          <a:xfrm>
            <a:off x="1009650" y="2206625"/>
            <a:ext cx="6769100" cy="1076325"/>
          </a:xfrm>
          <a:prstGeom prst="rect">
            <a:avLst/>
          </a:prstGeom>
          <a:solidFill>
            <a:srgbClr val="8B0000"/>
          </a:solidFill>
          <a:ln>
            <a:noFill/>
          </a:ln>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nl-NL" sz="3200" dirty="0">
                <a:solidFill>
                  <a:prstClr val="white"/>
                </a:solidFill>
                <a:latin typeface="Effra"/>
                <a:cs typeface="Arial" pitchFamily="34" charset="0"/>
              </a:rPr>
              <a:t/>
            </a:r>
            <a:br>
              <a:rPr lang="nl-NL" sz="3200" dirty="0">
                <a:solidFill>
                  <a:prstClr val="white"/>
                </a:solidFill>
                <a:latin typeface="Effra"/>
                <a:cs typeface="Arial" pitchFamily="34" charset="0"/>
              </a:rPr>
            </a:br>
            <a:endParaRPr lang="nl-NL" sz="3200" dirty="0">
              <a:solidFill>
                <a:prstClr val="white"/>
              </a:solidFill>
              <a:latin typeface="Effra"/>
              <a:cs typeface="Arial" pitchFamily="34" charset="0"/>
            </a:endParaRPr>
          </a:p>
        </p:txBody>
      </p:sp>
      <p:sp>
        <p:nvSpPr>
          <p:cNvPr id="3" name="Tekstvak 2"/>
          <p:cNvSpPr txBox="1"/>
          <p:nvPr/>
        </p:nvSpPr>
        <p:spPr>
          <a:xfrm>
            <a:off x="1009650" y="2483644"/>
            <a:ext cx="6769100" cy="554038"/>
          </a:xfrm>
          <a:prstGeom prst="rect">
            <a:avLst/>
          </a:prstGeom>
          <a:noFill/>
        </p:spPr>
        <p:txBody>
          <a:bodyPr wrap="square" anchor="ctr">
            <a:spAutoFit/>
          </a:bodyPr>
          <a:lstStyle/>
          <a:p>
            <a:pPr algn="ctr">
              <a:defRPr/>
            </a:pPr>
            <a:r>
              <a:rPr lang="nl-NL" sz="3000" dirty="0" smtClean="0">
                <a:solidFill>
                  <a:prstClr val="white"/>
                </a:solidFill>
                <a:effectLst>
                  <a:outerShdw blurRad="38100" dist="38100" dir="2700000" algn="tl">
                    <a:srgbClr val="000000">
                      <a:alpha val="43137"/>
                    </a:srgbClr>
                  </a:outerShdw>
                </a:effectLst>
                <a:latin typeface="Arial" pitchFamily="34" charset="0"/>
                <a:cs typeface="Arial" pitchFamily="34" charset="0"/>
              </a:rPr>
              <a:t>THE WORLD IS FLAT</a:t>
            </a:r>
            <a:endParaRPr lang="nl-NL" sz="3000" dirty="0">
              <a:solidFill>
                <a:prstClr val="black"/>
              </a:solidFill>
              <a:effectLst>
                <a:outerShdw blurRad="38100" dist="38100" dir="2700000" algn="tl">
                  <a:srgbClr val="000000">
                    <a:alpha val="43137"/>
                  </a:srgbClr>
                </a:outerShdw>
              </a:effectLst>
              <a:latin typeface="Arial" pitchFamily="34" charset="0"/>
              <a:cs typeface="Arial" pitchFamily="34" charset="0"/>
            </a:endParaRPr>
          </a:p>
        </p:txBody>
      </p:sp>
      <p:sp>
        <p:nvSpPr>
          <p:cNvPr id="16" name="Rechthoek 15"/>
          <p:cNvSpPr/>
          <p:nvPr/>
        </p:nvSpPr>
        <p:spPr>
          <a:xfrm>
            <a:off x="0" y="0"/>
            <a:ext cx="9144000" cy="6858000"/>
          </a:xfrm>
          <a:prstGeom prst="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prstClr val="white"/>
              </a:solidFill>
            </a:endParaRPr>
          </a:p>
        </p:txBody>
      </p:sp>
    </p:spTree>
    <p:extLst>
      <p:ext uri="{BB962C8B-B14F-4D97-AF65-F5344CB8AC3E}">
        <p14:creationId xmlns:p14="http://schemas.microsoft.com/office/powerpoint/2010/main" val="63157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50000" decel="5000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accel="50000" decel="5000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50000" decel="5000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accel="50000" decel="5000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accel="50000" decel="5000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accel="50000" decel="5000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accel="50000" decel="50000"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accel="50000" decel="5000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accel="50000" decel="50000"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ppt_x"/>
                                          </p:val>
                                        </p:tav>
                                        <p:tav tm="100000">
                                          <p:val>
                                            <p:strVal val="#ppt_x"/>
                                          </p:val>
                                        </p:tav>
                                      </p:tavLst>
                                    </p:anim>
                                    <p:anim calcmode="lin" valueType="num">
                                      <p:cBhvr additive="base">
                                        <p:cTn id="5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additive="base">
                                        <p:cTn id="58" dur="500" fill="hold"/>
                                        <p:tgtEl>
                                          <p:spTgt spid="3"/>
                                        </p:tgtEl>
                                        <p:attrNameLst>
                                          <p:attrName>ppt_x</p:attrName>
                                        </p:attrNameLst>
                                      </p:cBhvr>
                                      <p:tavLst>
                                        <p:tav tm="0">
                                          <p:val>
                                            <p:strVal val="#ppt_x"/>
                                          </p:val>
                                        </p:tav>
                                        <p:tav tm="100000">
                                          <p:val>
                                            <p:strVal val="#ppt_x"/>
                                          </p:val>
                                        </p:tav>
                                      </p:tavLst>
                                    </p:anim>
                                    <p:anim calcmode="lin" valueType="num">
                                      <p:cBhvr additive="base">
                                        <p:cTn id="59" dur="500" fill="hold"/>
                                        <p:tgtEl>
                                          <p:spTgt spid="3"/>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2"/>
                                        </p:tgtEl>
                                        <p:attrNameLst>
                                          <p:attrName>style.visibility</p:attrName>
                                        </p:attrNameLst>
                                      </p:cBhvr>
                                      <p:to>
                                        <p:strVal val="visible"/>
                                      </p:to>
                                    </p:set>
                                    <p:anim calcmode="lin" valueType="num">
                                      <p:cBhvr additive="base">
                                        <p:cTn id="62" dur="500" fill="hold"/>
                                        <p:tgtEl>
                                          <p:spTgt spid="2"/>
                                        </p:tgtEl>
                                        <p:attrNameLst>
                                          <p:attrName>ppt_x</p:attrName>
                                        </p:attrNameLst>
                                      </p:cBhvr>
                                      <p:tavLst>
                                        <p:tav tm="0">
                                          <p:val>
                                            <p:strVal val="#ppt_x"/>
                                          </p:val>
                                        </p:tav>
                                        <p:tav tm="100000">
                                          <p:val>
                                            <p:strVal val="#ppt_x"/>
                                          </p:val>
                                        </p:tav>
                                      </p:tavLst>
                                    </p:anim>
                                    <p:anim calcmode="lin" valueType="num">
                                      <p:cBhvr additive="base">
                                        <p:cTn id="6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187450" y="951231"/>
            <a:ext cx="6769100" cy="1076325"/>
          </a:xfrm>
          <a:prstGeom prst="rect">
            <a:avLst/>
          </a:prstGeom>
          <a:solidFill>
            <a:srgbClr val="8B0000"/>
          </a:solidFill>
          <a:ln>
            <a:noFill/>
          </a:ln>
        </p:spPr>
        <p:style>
          <a:lnRef idx="1">
            <a:schemeClr val="accent2"/>
          </a:lnRef>
          <a:fillRef idx="3">
            <a:schemeClr val="accent2"/>
          </a:fillRef>
          <a:effectRef idx="2">
            <a:schemeClr val="accent2"/>
          </a:effectRef>
          <a:fontRef idx="minor">
            <a:schemeClr val="lt1"/>
          </a:fontRef>
        </p:style>
        <p:txBody>
          <a:bodyPr>
            <a:spAutoFit/>
          </a:bodyPr>
          <a:lstStyle/>
          <a:p>
            <a:pPr algn="ctr" fontAlgn="auto">
              <a:spcBef>
                <a:spcPts val="0"/>
              </a:spcBef>
              <a:spcAft>
                <a:spcPts val="0"/>
              </a:spcAft>
              <a:defRPr/>
            </a:pPr>
            <a:r>
              <a:rPr lang="nl-NL" sz="3200" dirty="0">
                <a:solidFill>
                  <a:schemeClr val="bg1"/>
                </a:solidFill>
                <a:latin typeface="Effra"/>
                <a:cs typeface="Arial" pitchFamily="34" charset="0"/>
              </a:rPr>
              <a:t/>
            </a:r>
            <a:br>
              <a:rPr lang="nl-NL" sz="3200" dirty="0">
                <a:solidFill>
                  <a:schemeClr val="bg1"/>
                </a:solidFill>
                <a:latin typeface="Effra"/>
                <a:cs typeface="Arial" pitchFamily="34" charset="0"/>
              </a:rPr>
            </a:br>
            <a:endParaRPr lang="nl-NL" sz="3200" dirty="0">
              <a:solidFill>
                <a:schemeClr val="bg1"/>
              </a:solidFill>
              <a:latin typeface="Effra"/>
              <a:cs typeface="Arial" pitchFamily="34" charset="0"/>
            </a:endParaRPr>
          </a:p>
        </p:txBody>
      </p:sp>
      <p:sp>
        <p:nvSpPr>
          <p:cNvPr id="4" name="Tekstvak 3"/>
          <p:cNvSpPr txBox="1"/>
          <p:nvPr/>
        </p:nvSpPr>
        <p:spPr>
          <a:xfrm>
            <a:off x="1187450" y="1788497"/>
            <a:ext cx="6769100" cy="1076325"/>
          </a:xfrm>
          <a:prstGeom prst="rect">
            <a:avLst/>
          </a:prstGeom>
          <a:solidFill>
            <a:srgbClr val="8B0000"/>
          </a:solidFill>
          <a:ln>
            <a:noFill/>
          </a:ln>
        </p:spPr>
        <p:style>
          <a:lnRef idx="1">
            <a:schemeClr val="accent2"/>
          </a:lnRef>
          <a:fillRef idx="3">
            <a:schemeClr val="accent2"/>
          </a:fillRef>
          <a:effectRef idx="2">
            <a:schemeClr val="accent2"/>
          </a:effectRef>
          <a:fontRef idx="minor">
            <a:schemeClr val="lt1"/>
          </a:fontRef>
        </p:style>
        <p:txBody>
          <a:bodyPr>
            <a:spAutoFit/>
          </a:bodyPr>
          <a:lstStyle/>
          <a:p>
            <a:pPr algn="ctr" fontAlgn="auto">
              <a:spcBef>
                <a:spcPts val="0"/>
              </a:spcBef>
              <a:spcAft>
                <a:spcPts val="0"/>
              </a:spcAft>
              <a:defRPr/>
            </a:pPr>
            <a:r>
              <a:rPr lang="nl-NL" sz="3200" dirty="0">
                <a:solidFill>
                  <a:schemeClr val="bg1"/>
                </a:solidFill>
                <a:latin typeface="Effra"/>
                <a:cs typeface="Arial" pitchFamily="34" charset="0"/>
              </a:rPr>
              <a:t/>
            </a:r>
            <a:br>
              <a:rPr lang="nl-NL" sz="3200" dirty="0">
                <a:solidFill>
                  <a:schemeClr val="bg1"/>
                </a:solidFill>
                <a:latin typeface="Effra"/>
                <a:cs typeface="Arial" pitchFamily="34" charset="0"/>
              </a:rPr>
            </a:br>
            <a:endParaRPr lang="nl-NL" sz="3200" dirty="0">
              <a:solidFill>
                <a:schemeClr val="bg1"/>
              </a:solidFill>
              <a:latin typeface="Effra"/>
              <a:cs typeface="Arial" pitchFamily="34" charset="0"/>
            </a:endParaRPr>
          </a:p>
        </p:txBody>
      </p:sp>
      <p:sp>
        <p:nvSpPr>
          <p:cNvPr id="3" name="Tekstvak 2"/>
          <p:cNvSpPr txBox="1"/>
          <p:nvPr/>
        </p:nvSpPr>
        <p:spPr>
          <a:xfrm>
            <a:off x="2303463" y="1368845"/>
            <a:ext cx="4537075" cy="1015663"/>
          </a:xfrm>
          <a:prstGeom prst="rect">
            <a:avLst/>
          </a:prstGeom>
          <a:noFill/>
        </p:spPr>
        <p:txBody>
          <a:bodyPr anchor="ctr">
            <a:spAutoFit/>
          </a:bodyPr>
          <a:lstStyle/>
          <a:p>
            <a:pPr algn="ctr" fontAlgn="auto">
              <a:spcBef>
                <a:spcPts val="0"/>
              </a:spcBef>
              <a:spcAft>
                <a:spcPts val="0"/>
              </a:spcAft>
              <a:defRPr/>
            </a:pPr>
            <a:r>
              <a:rPr lang="nl-NL" sz="3000" dirty="0" smtClean="0">
                <a:solidFill>
                  <a:schemeClr val="bg1"/>
                </a:solidFill>
                <a:effectLst>
                  <a:outerShdw blurRad="38100" dist="38100" dir="2700000" algn="tl">
                    <a:srgbClr val="000000">
                      <a:alpha val="43137"/>
                    </a:srgbClr>
                  </a:outerShdw>
                </a:effectLst>
              </a:rPr>
              <a:t>HOW TO STAY SUCCESSFUL</a:t>
            </a:r>
          </a:p>
          <a:p>
            <a:pPr algn="ctr" fontAlgn="auto">
              <a:spcBef>
                <a:spcPts val="0"/>
              </a:spcBef>
              <a:spcAft>
                <a:spcPts val="0"/>
              </a:spcAft>
              <a:defRPr/>
            </a:pPr>
            <a:r>
              <a:rPr lang="nl-NL" sz="3000" dirty="0" smtClean="0">
                <a:solidFill>
                  <a:schemeClr val="bg1"/>
                </a:solidFill>
                <a:effectLst>
                  <a:outerShdw blurRad="38100" dist="38100" dir="2700000" algn="tl">
                    <a:srgbClr val="000000">
                      <a:alpha val="43137"/>
                    </a:srgbClr>
                  </a:outerShdw>
                </a:effectLst>
              </a:rPr>
              <a:t>IN A FLAT WORLD?</a:t>
            </a:r>
            <a:endParaRPr lang="nl-NL" sz="3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291324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187450" y="1125538"/>
            <a:ext cx="6769100" cy="1076325"/>
          </a:xfrm>
          <a:prstGeom prst="rect">
            <a:avLst/>
          </a:prstGeom>
          <a:solidFill>
            <a:srgbClr val="8B0000"/>
          </a:solidFill>
          <a:ln>
            <a:noFill/>
          </a:ln>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nl-NL" sz="3200" dirty="0">
                <a:solidFill>
                  <a:prstClr val="white"/>
                </a:solidFill>
                <a:latin typeface="Effra"/>
                <a:cs typeface="Arial" pitchFamily="34" charset="0"/>
              </a:rPr>
              <a:t/>
            </a:r>
            <a:br>
              <a:rPr lang="nl-NL" sz="3200" dirty="0">
                <a:solidFill>
                  <a:prstClr val="white"/>
                </a:solidFill>
                <a:latin typeface="Effra"/>
                <a:cs typeface="Arial" pitchFamily="34" charset="0"/>
              </a:rPr>
            </a:br>
            <a:endParaRPr lang="nl-NL" sz="3200" dirty="0">
              <a:solidFill>
                <a:prstClr val="white"/>
              </a:solidFill>
              <a:latin typeface="Effra"/>
              <a:cs typeface="Arial" pitchFamily="34" charset="0"/>
            </a:endParaRPr>
          </a:p>
        </p:txBody>
      </p:sp>
      <p:sp>
        <p:nvSpPr>
          <p:cNvPr id="3" name="Tekstvak 2"/>
          <p:cNvSpPr txBox="1"/>
          <p:nvPr/>
        </p:nvSpPr>
        <p:spPr>
          <a:xfrm>
            <a:off x="2303463" y="1412895"/>
            <a:ext cx="4537075" cy="553998"/>
          </a:xfrm>
          <a:prstGeom prst="rect">
            <a:avLst/>
          </a:prstGeom>
          <a:noFill/>
        </p:spPr>
        <p:txBody>
          <a:bodyPr anchor="ctr">
            <a:spAutoFit/>
          </a:bodyPr>
          <a:lstStyle/>
          <a:p>
            <a:pPr algn="ctr">
              <a:defRPr/>
            </a:pPr>
            <a:r>
              <a:rPr lang="nl-NL" sz="3000" dirty="0" smtClean="0">
                <a:solidFill>
                  <a:prstClr val="white"/>
                </a:solidFill>
                <a:effectLst>
                  <a:outerShdw blurRad="38100" dist="38100" dir="2700000" algn="tl">
                    <a:srgbClr val="000000">
                      <a:alpha val="43137"/>
                    </a:srgbClr>
                  </a:outerShdw>
                </a:effectLst>
                <a:latin typeface="Arial" pitchFamily="34" charset="0"/>
                <a:cs typeface="Arial" pitchFamily="34" charset="0"/>
              </a:rPr>
              <a:t>2. WINNING MEANS:</a:t>
            </a:r>
            <a:endParaRPr lang="nl-NL" sz="3000" dirty="0">
              <a:solidFill>
                <a:prstClr val="black"/>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Tekstvak 3"/>
          <p:cNvSpPr txBox="1"/>
          <p:nvPr/>
        </p:nvSpPr>
        <p:spPr>
          <a:xfrm>
            <a:off x="1173163" y="2478088"/>
            <a:ext cx="6769100" cy="523875"/>
          </a:xfrm>
          <a:prstGeom prst="rect">
            <a:avLst/>
          </a:prstGeom>
          <a:solidFill>
            <a:srgbClr val="FF9900"/>
          </a:solidFill>
        </p:spPr>
        <p:txBody>
          <a:bodyPr>
            <a:spAutoFit/>
          </a:bodyPr>
          <a:lstStyle/>
          <a:p>
            <a:pPr algn="ctr">
              <a:defRPr/>
            </a:pPr>
            <a:r>
              <a:rPr lang="nl-NL" sz="2800" dirty="0" smtClean="0">
                <a:solidFill>
                  <a:prstClr val="white"/>
                </a:solidFill>
                <a:effectLst>
                  <a:outerShdw blurRad="38100" dist="38100" dir="2700000" algn="tl">
                    <a:srgbClr val="000000">
                      <a:alpha val="43137"/>
                    </a:srgbClr>
                  </a:outerShdw>
                </a:effectLst>
                <a:latin typeface="Arial" pitchFamily="34" charset="0"/>
                <a:cs typeface="Arial" pitchFamily="34" charset="0"/>
              </a:rPr>
              <a:t>BEING CREATIVE AND INNOVATIVE!</a:t>
            </a:r>
            <a:endParaRPr lang="nl-NL" sz="2800"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09373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upload.wikimedia.org/wikipedia/commons/4/49/SteveJobsMacbookAi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55875" y="0"/>
            <a:ext cx="4679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37358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autokanaal.be/imgpath/assets_img_am/2010/03/24/957319/en-v-geen-uitstoot-geen-file-geen-ongeval_19_630x350.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00113" y="1052513"/>
            <a:ext cx="7388225" cy="410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37358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wired.com/images_blogs/autopia/2010/04/gm-en-v-05.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55650" y="692150"/>
            <a:ext cx="7554913" cy="5040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37358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3" descr="eco3495.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30500" y="642938"/>
            <a:ext cx="4043363" cy="542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013554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3" descr="eco4496.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5813" y="642938"/>
            <a:ext cx="7539037" cy="478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29132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igns\Desktop\Flickrfoto's\April 2010\Flickr\IMAGE_78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0063" y="357188"/>
            <a:ext cx="7786687" cy="5840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222501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igns\Desktop\Epson Scan\Scan23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81225" y="200025"/>
            <a:ext cx="4914900" cy="651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291324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3" descr="WP_001215.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4163" y="1165225"/>
            <a:ext cx="6035675" cy="4525963"/>
          </a:xfrm>
          <a:prstGeom prst="rect">
            <a:avLst/>
          </a:prstGeom>
        </p:spPr>
      </p:pic>
    </p:spTree>
    <p:extLst>
      <p:ext uri="{BB962C8B-B14F-4D97-AF65-F5344CB8AC3E}">
        <p14:creationId xmlns:p14="http://schemas.microsoft.com/office/powerpoint/2010/main" val="18291324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3" descr="WP_001214.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4163" y="1165225"/>
            <a:ext cx="6035675" cy="4525963"/>
          </a:xfrm>
          <a:prstGeom prst="rect">
            <a:avLst/>
          </a:prstGeom>
        </p:spPr>
      </p:pic>
    </p:spTree>
    <p:extLst>
      <p:ext uri="{BB962C8B-B14F-4D97-AF65-F5344CB8AC3E}">
        <p14:creationId xmlns:p14="http://schemas.microsoft.com/office/powerpoint/2010/main" val="18291324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Afbeelding 1" descr="seat-3d-printing-astronaut-1.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451100" y="254000"/>
            <a:ext cx="42291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Afbeelding 2" descr="chineseseat.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4800" y="620713"/>
            <a:ext cx="853440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187450" y="1125538"/>
            <a:ext cx="6769100" cy="1076325"/>
          </a:xfrm>
          <a:prstGeom prst="rect">
            <a:avLst/>
          </a:prstGeom>
          <a:solidFill>
            <a:srgbClr val="8B0000"/>
          </a:solidFill>
          <a:ln>
            <a:noFill/>
          </a:ln>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nl-NL" sz="3200" dirty="0">
                <a:solidFill>
                  <a:prstClr val="white"/>
                </a:solidFill>
                <a:latin typeface="Effra"/>
                <a:cs typeface="Arial" pitchFamily="34" charset="0"/>
              </a:rPr>
              <a:t/>
            </a:r>
            <a:br>
              <a:rPr lang="nl-NL" sz="3200" dirty="0">
                <a:solidFill>
                  <a:prstClr val="white"/>
                </a:solidFill>
                <a:latin typeface="Effra"/>
                <a:cs typeface="Arial" pitchFamily="34" charset="0"/>
              </a:rPr>
            </a:br>
            <a:endParaRPr lang="nl-NL" sz="3200" dirty="0">
              <a:solidFill>
                <a:prstClr val="white"/>
              </a:solidFill>
              <a:latin typeface="Effra"/>
              <a:cs typeface="Arial" pitchFamily="34" charset="0"/>
            </a:endParaRPr>
          </a:p>
        </p:txBody>
      </p:sp>
      <p:sp>
        <p:nvSpPr>
          <p:cNvPr id="3" name="Tekstvak 2"/>
          <p:cNvSpPr txBox="1"/>
          <p:nvPr/>
        </p:nvSpPr>
        <p:spPr>
          <a:xfrm>
            <a:off x="1655763" y="1182688"/>
            <a:ext cx="5832475" cy="1014412"/>
          </a:xfrm>
          <a:prstGeom prst="rect">
            <a:avLst/>
          </a:prstGeom>
          <a:noFill/>
        </p:spPr>
        <p:txBody>
          <a:bodyPr anchor="ctr">
            <a:spAutoFit/>
          </a:bodyPr>
          <a:lstStyle/>
          <a:p>
            <a:pPr algn="ctr">
              <a:defRPr/>
            </a:pPr>
            <a:r>
              <a:rPr lang="nl-NL" sz="3000" dirty="0">
                <a:solidFill>
                  <a:prstClr val="white"/>
                </a:solidFill>
                <a:effectLst>
                  <a:outerShdw blurRad="38100" dist="38100" dir="2700000" algn="tl">
                    <a:srgbClr val="000000">
                      <a:alpha val="43137"/>
                    </a:srgbClr>
                  </a:outerShdw>
                </a:effectLst>
                <a:latin typeface="Arial" pitchFamily="34" charset="0"/>
                <a:cs typeface="Arial" pitchFamily="34" charset="0"/>
              </a:rPr>
              <a:t>THE INTERNATIONAL COOL CITY HUNT PROJECT</a:t>
            </a:r>
            <a:endParaRPr lang="nl-NL" sz="3000" dirty="0">
              <a:solidFill>
                <a:prstClr val="black"/>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8291324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Z:\Mijn documenten\Cv gegevens carl\Netwerk in kaart\Afbeeldingen\0.jp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1268413"/>
            <a:ext cx="9144000" cy="4011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91324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Z:\Mijn documenten\Cv gegevens carl\Netwerk in kaart\Afbeeldingen\1.jp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1268413"/>
            <a:ext cx="9144000" cy="4011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0544920"/>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Z:\Mijn documenten\Cv gegevens carl\Netwerk in kaart\Afbeeldingen\2.jp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1268413"/>
            <a:ext cx="9144000" cy="4011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91324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104900"/>
            <a:ext cx="9144000" cy="463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91324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igns\Desktop\Foto's 11-11\943_162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981075"/>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222501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Z:\Mijn documenten\Cv gegevens carl\Netwerk in kaart\Afbeeldingen\3.jp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1268413"/>
            <a:ext cx="9144000" cy="4011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91324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Z:\Mijn documenten\Cv gegevens carl\Netwerk in kaart\Afbeeldingen\4.jp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1268413"/>
            <a:ext cx="9144000" cy="4011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5" descr="http://www.goedezaken.info/wp-content/uploads/2011/12/science-of-the-tim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32725" y="6115050"/>
            <a:ext cx="1222375" cy="649288"/>
          </a:xfrm>
          <a:prstGeom prst="rect">
            <a:avLst/>
          </a:prstGeom>
          <a:noFill/>
          <a:ln w="9525">
            <a:noFill/>
            <a:miter lim="800000"/>
            <a:headEnd/>
            <a:tailEnd/>
          </a:ln>
        </p:spPr>
      </p:pic>
    </p:spTree>
    <p:extLst>
      <p:ext uri="{BB962C8B-B14F-4D97-AF65-F5344CB8AC3E}">
        <p14:creationId xmlns:p14="http://schemas.microsoft.com/office/powerpoint/2010/main" val="1776782896"/>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3" descr="C:\Users\Signs\Documents\Thomas\Presentatie 12-06-2011\5.jp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1268413"/>
            <a:ext cx="9144000" cy="401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5" descr="http://www.goedezaken.info/wp-content/uploads/2011/12/science-of-the-tim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32725" y="6115050"/>
            <a:ext cx="1222375" cy="649288"/>
          </a:xfrm>
          <a:prstGeom prst="rect">
            <a:avLst/>
          </a:prstGeom>
          <a:noFill/>
          <a:ln w="9525">
            <a:noFill/>
            <a:miter lim="800000"/>
            <a:headEnd/>
            <a:tailEnd/>
          </a:ln>
        </p:spPr>
      </p:pic>
    </p:spTree>
    <p:extLst>
      <p:ext uri="{BB962C8B-B14F-4D97-AF65-F5344CB8AC3E}">
        <p14:creationId xmlns:p14="http://schemas.microsoft.com/office/powerpoint/2010/main" val="3900124513"/>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3" descr="C:\Users\Signs\Documents\Thomas\Presentatie 12-06-2011\6_2.jp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1268413"/>
            <a:ext cx="9144000" cy="401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5" descr="http://www.goedezaken.info/wp-content/uploads/2011/12/science-of-the-tim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32725" y="6115050"/>
            <a:ext cx="1222375" cy="649288"/>
          </a:xfrm>
          <a:prstGeom prst="rect">
            <a:avLst/>
          </a:prstGeom>
          <a:noFill/>
          <a:ln w="9525">
            <a:noFill/>
            <a:miter lim="800000"/>
            <a:headEnd/>
            <a:tailEnd/>
          </a:ln>
        </p:spPr>
      </p:pic>
    </p:spTree>
    <p:extLst>
      <p:ext uri="{BB962C8B-B14F-4D97-AF65-F5344CB8AC3E}">
        <p14:creationId xmlns:p14="http://schemas.microsoft.com/office/powerpoint/2010/main" val="683037720"/>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igns\Documents\Thomas\Presentatie 12-06-2011\16.jp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1268413"/>
            <a:ext cx="9144000" cy="401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187450" y="1125538"/>
            <a:ext cx="6769100" cy="1076325"/>
          </a:xfrm>
          <a:prstGeom prst="rect">
            <a:avLst/>
          </a:prstGeom>
          <a:solidFill>
            <a:srgbClr val="8B0000"/>
          </a:solidFill>
          <a:ln>
            <a:noFill/>
          </a:ln>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nl-NL" sz="3200" dirty="0">
                <a:solidFill>
                  <a:prstClr val="white"/>
                </a:solidFill>
                <a:latin typeface="Effra"/>
                <a:cs typeface="Arial" pitchFamily="34" charset="0"/>
              </a:rPr>
              <a:t/>
            </a:r>
            <a:br>
              <a:rPr lang="nl-NL" sz="3200" dirty="0">
                <a:solidFill>
                  <a:prstClr val="white"/>
                </a:solidFill>
                <a:latin typeface="Effra"/>
                <a:cs typeface="Arial" pitchFamily="34" charset="0"/>
              </a:rPr>
            </a:br>
            <a:endParaRPr lang="nl-NL" sz="3200" dirty="0">
              <a:solidFill>
                <a:prstClr val="white"/>
              </a:solidFill>
              <a:latin typeface="Effra"/>
              <a:cs typeface="Arial" pitchFamily="34" charset="0"/>
            </a:endParaRPr>
          </a:p>
        </p:txBody>
      </p:sp>
      <p:sp>
        <p:nvSpPr>
          <p:cNvPr id="3" name="Tekstvak 2"/>
          <p:cNvSpPr txBox="1"/>
          <p:nvPr/>
        </p:nvSpPr>
        <p:spPr>
          <a:xfrm>
            <a:off x="2303463" y="1412875"/>
            <a:ext cx="4537075" cy="554038"/>
          </a:xfrm>
          <a:prstGeom prst="rect">
            <a:avLst/>
          </a:prstGeom>
          <a:noFill/>
        </p:spPr>
        <p:txBody>
          <a:bodyPr anchor="ctr">
            <a:spAutoFit/>
          </a:bodyPr>
          <a:lstStyle/>
          <a:p>
            <a:pPr algn="ctr">
              <a:defRPr/>
            </a:pPr>
            <a:r>
              <a:rPr lang="nl-NL" sz="3000" dirty="0">
                <a:solidFill>
                  <a:prstClr val="white"/>
                </a:solidFill>
                <a:effectLst>
                  <a:outerShdw blurRad="38100" dist="38100" dir="2700000" algn="tl">
                    <a:srgbClr val="000000">
                      <a:alpha val="43137"/>
                    </a:srgbClr>
                  </a:outerShdw>
                </a:effectLst>
                <a:latin typeface="Arial" pitchFamily="34" charset="0"/>
                <a:cs typeface="Arial" pitchFamily="34" charset="0"/>
              </a:rPr>
              <a:t>DEFINITION OF “COOL”:</a:t>
            </a:r>
            <a:endParaRPr lang="nl-NL" sz="3000" dirty="0">
              <a:solidFill>
                <a:prstClr val="black"/>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Tekstvak 3"/>
          <p:cNvSpPr txBox="1"/>
          <p:nvPr/>
        </p:nvSpPr>
        <p:spPr>
          <a:xfrm>
            <a:off x="1173163" y="2478088"/>
            <a:ext cx="6769100" cy="523875"/>
          </a:xfrm>
          <a:prstGeom prst="rect">
            <a:avLst/>
          </a:prstGeom>
          <a:solidFill>
            <a:srgbClr val="FF9900"/>
          </a:solidFill>
        </p:spPr>
        <p:txBody>
          <a:bodyPr>
            <a:spAutoFit/>
          </a:bodyPr>
          <a:lstStyle/>
          <a:p>
            <a:pPr algn="ctr">
              <a:defRPr/>
            </a:pPr>
            <a:r>
              <a:rPr lang="nl-NL" sz="2800" dirty="0">
                <a:solidFill>
                  <a:prstClr val="white"/>
                </a:solidFill>
                <a:effectLst>
                  <a:outerShdw blurRad="38100" dist="38100" dir="2700000" algn="tl">
                    <a:srgbClr val="000000">
                      <a:alpha val="43137"/>
                    </a:srgbClr>
                  </a:outerShdw>
                </a:effectLst>
                <a:latin typeface="Arial" pitchFamily="34" charset="0"/>
                <a:cs typeface="Arial" pitchFamily="34" charset="0"/>
              </a:rPr>
              <a:t>ATTRACTIVE</a:t>
            </a:r>
          </a:p>
        </p:txBody>
      </p:sp>
      <p:sp>
        <p:nvSpPr>
          <p:cNvPr id="6" name="Tekstvak 5"/>
          <p:cNvSpPr txBox="1"/>
          <p:nvPr/>
        </p:nvSpPr>
        <p:spPr>
          <a:xfrm>
            <a:off x="1187450" y="3167063"/>
            <a:ext cx="6769100" cy="523875"/>
          </a:xfrm>
          <a:prstGeom prst="rect">
            <a:avLst/>
          </a:prstGeom>
          <a:solidFill>
            <a:srgbClr val="FF9900"/>
          </a:solidFill>
        </p:spPr>
        <p:txBody>
          <a:bodyPr>
            <a:spAutoFit/>
          </a:bodyPr>
          <a:lstStyle/>
          <a:p>
            <a:pPr algn="ctr">
              <a:defRPr/>
            </a:pPr>
            <a:r>
              <a:rPr lang="nl-NL" sz="2800" dirty="0">
                <a:solidFill>
                  <a:prstClr val="white"/>
                </a:solidFill>
                <a:effectLst>
                  <a:outerShdw blurRad="38100" dist="38100" dir="2700000" algn="tl">
                    <a:srgbClr val="000000">
                      <a:alpha val="43137"/>
                    </a:srgbClr>
                  </a:outerShdw>
                </a:effectLst>
                <a:latin typeface="Arial" pitchFamily="34" charset="0"/>
                <a:cs typeface="Arial" pitchFamily="34" charset="0"/>
              </a:rPr>
              <a:t>INSPIRING</a:t>
            </a:r>
          </a:p>
        </p:txBody>
      </p:sp>
      <p:sp>
        <p:nvSpPr>
          <p:cNvPr id="7" name="Tekstvak 6"/>
          <p:cNvSpPr txBox="1"/>
          <p:nvPr/>
        </p:nvSpPr>
        <p:spPr>
          <a:xfrm>
            <a:off x="1187450" y="3860800"/>
            <a:ext cx="6769100" cy="523875"/>
          </a:xfrm>
          <a:prstGeom prst="rect">
            <a:avLst/>
          </a:prstGeom>
          <a:solidFill>
            <a:srgbClr val="FF9900"/>
          </a:solidFill>
        </p:spPr>
        <p:txBody>
          <a:bodyPr>
            <a:spAutoFit/>
          </a:bodyPr>
          <a:lstStyle/>
          <a:p>
            <a:pPr algn="ctr">
              <a:defRPr/>
            </a:pPr>
            <a:r>
              <a:rPr lang="nl-NL" sz="2800" dirty="0">
                <a:solidFill>
                  <a:prstClr val="white"/>
                </a:solidFill>
                <a:effectLst>
                  <a:outerShdw blurRad="38100" dist="38100" dir="2700000" algn="tl">
                    <a:srgbClr val="000000">
                      <a:alpha val="43137"/>
                    </a:srgbClr>
                  </a:outerShdw>
                </a:effectLst>
                <a:latin typeface="Arial" pitchFamily="34" charset="0"/>
                <a:cs typeface="Arial" pitchFamily="34" charset="0"/>
              </a:rPr>
              <a:t>WITH FUTURE GROWTH POTENTIAL</a:t>
            </a:r>
          </a:p>
        </p:txBody>
      </p:sp>
    </p:spTree>
    <p:extLst>
      <p:ext uri="{BB962C8B-B14F-4D97-AF65-F5344CB8AC3E}">
        <p14:creationId xmlns:p14="http://schemas.microsoft.com/office/powerpoint/2010/main" val="31076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3" descr="943_2113.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49275" y="1168295"/>
            <a:ext cx="8045450" cy="4525963"/>
          </a:xfrm>
          <a:prstGeom prst="rect">
            <a:avLst/>
          </a:prstGeom>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3" descr="943_211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49275" y="1168295"/>
            <a:ext cx="8045450" cy="4525963"/>
          </a:xfrm>
          <a:prstGeom prst="rect">
            <a:avLst/>
          </a:prstGeom>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3" descr="943_2112.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49275" y="1168295"/>
            <a:ext cx="8045450" cy="4525963"/>
          </a:xfrm>
          <a:prstGeom prst="rect">
            <a:avLst/>
          </a:prstGeom>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igns\Desktop\Flickrfoto's\herfst2009\IMAGE_08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5799" y="186782"/>
            <a:ext cx="8118316" cy="6088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D8A775D6"/>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716463" y="692150"/>
            <a:ext cx="3600450" cy="5113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6" descr="35CF185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00113" y="692150"/>
            <a:ext cx="3816350" cy="5113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222501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3" descr="943_2073.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49275" y="1168294"/>
            <a:ext cx="8045450" cy="4525963"/>
          </a:xfrm>
          <a:prstGeom prst="rect">
            <a:avLst/>
          </a:prstGeom>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3" descr="943_2104.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49275" y="1168294"/>
            <a:ext cx="8045450" cy="4525963"/>
          </a:xfrm>
          <a:prstGeom prst="rect">
            <a:avLst/>
          </a:prstGeom>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3" descr="943_2102.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49275" y="1168294"/>
            <a:ext cx="8045450" cy="4525963"/>
          </a:xfrm>
          <a:prstGeom prst="rect">
            <a:avLst/>
          </a:prstGeom>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3" descr="943_2106.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49275" y="1168295"/>
            <a:ext cx="8045450" cy="4525963"/>
          </a:xfrm>
          <a:prstGeom prst="rect">
            <a:avLst/>
          </a:prstGeom>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igns\Desktop\Flickrfoto's\Febr2010India\Flickr\IMAGE_56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4633" y="323755"/>
            <a:ext cx="7707419" cy="57805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igns\Desktop\Flickrfoto's\Febr2010India\Flickr\IMAGE_55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7473" y="311302"/>
            <a:ext cx="7782128" cy="5836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igns\Desktop\Flickrfoto's\Collage Students\DSC0169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0462" y="532462"/>
            <a:ext cx="8342312" cy="558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igns\Desktop\Flickrfoto's\Coolhunt Moskou 2010\DSC0166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2376" y="336207"/>
            <a:ext cx="7719871" cy="5789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igns\Desktop\Flickrfoto's\Collage Students\cool_city_hunt02_00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9388" y="836613"/>
            <a:ext cx="8791575" cy="453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igns\Desktop\Flickrfoto's\Collage Students\cool_city_hunt02_004.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50825" y="549275"/>
            <a:ext cx="8636000" cy="511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5" descr="gangnam-style.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881063" y="1352550"/>
            <a:ext cx="7381875" cy="415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222501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Signs\Pictures\Van NOKIA Lumia 800\Camerarol\WP_00021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07561" y="620713"/>
            <a:ext cx="6911975" cy="51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92014" y="260350"/>
            <a:ext cx="4752975" cy="633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igns\Pictures\Van NOKIA Lumia 800\Camerarol\WP_00022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1890" y="620713"/>
            <a:ext cx="7008812" cy="525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igns\Pictures\Van NOKIA Lumia 800\Camerarol\WP_00022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1518" y="549275"/>
            <a:ext cx="7296150" cy="5472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3" descr="WP_001036.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4163" y="981513"/>
            <a:ext cx="6035675" cy="4525963"/>
          </a:xfrm>
          <a:prstGeom prst="rect">
            <a:avLst/>
          </a:prstGeom>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3" descr="WP_00104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4163" y="1168295"/>
            <a:ext cx="6035675" cy="4525963"/>
          </a:xfrm>
          <a:prstGeom prst="rect">
            <a:avLst/>
          </a:prstGeom>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3" descr="WP_00104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4163" y="1168294"/>
            <a:ext cx="6035675" cy="4525963"/>
          </a:xfrm>
          <a:prstGeom prst="rect">
            <a:avLst/>
          </a:prstGeom>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3" descr="WP_001039.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4163" y="1168295"/>
            <a:ext cx="6035675" cy="4525963"/>
          </a:xfrm>
          <a:prstGeom prst="rect">
            <a:avLst/>
          </a:prstGeom>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Afbeelding 1" descr="WP_20130518_002.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1313" y="850900"/>
            <a:ext cx="8461375"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Afbeelding 1" descr="WP_20130518_005.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4338" y="850900"/>
            <a:ext cx="8315325" cy="468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3" descr="store_image.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9300" y="1187450"/>
            <a:ext cx="7662863" cy="375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152787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Afbeelding 1" descr="WP_20130518_006.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1325" y="836613"/>
            <a:ext cx="8261350"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3" descr="943_1644.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49275" y="1168295"/>
            <a:ext cx="8045450" cy="4525963"/>
          </a:xfrm>
          <a:prstGeom prst="rect">
            <a:avLst/>
          </a:prstGeom>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3" descr="943_1652.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49275" y="1056225"/>
            <a:ext cx="8045450" cy="4525963"/>
          </a:xfrm>
          <a:prstGeom prst="rect">
            <a:avLst/>
          </a:prstGeom>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3" descr="943_165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49275" y="1018870"/>
            <a:ext cx="8045450" cy="4525963"/>
          </a:xfrm>
          <a:prstGeom prst="rect">
            <a:avLst/>
          </a:prstGeom>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3" descr="943_1666.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49275" y="1168295"/>
            <a:ext cx="8045450" cy="4525963"/>
          </a:xfrm>
          <a:prstGeom prst="rect">
            <a:avLst/>
          </a:prstGeom>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Afbeelding 1" descr="WP_20130508_006 - Copy.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8300" y="850900"/>
            <a:ext cx="8407400" cy="473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Afbeelding 1" descr="WP_20130513_001 - Copy.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7825" y="850900"/>
            <a:ext cx="8388350" cy="472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854075"/>
            <a:ext cx="9144000" cy="514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854075"/>
            <a:ext cx="9144000" cy="514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854075"/>
            <a:ext cx="9144000" cy="514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3" descr="campaign-images_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4700" y="1065213"/>
            <a:ext cx="7442200" cy="420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78106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854075"/>
            <a:ext cx="9144000" cy="514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854075"/>
            <a:ext cx="9144000" cy="514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854075"/>
            <a:ext cx="9144000" cy="514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igns\Desktop\Flickrfoto's\Collage Students\P1070664.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22570" y="273947"/>
            <a:ext cx="7869733" cy="590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901700"/>
            <a:ext cx="3919538" cy="2160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Afbeelding 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19675" y="901700"/>
            <a:ext cx="4124325" cy="2185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Afbeelding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27225" y="1933575"/>
            <a:ext cx="5019675" cy="268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Afbeelding 4"/>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163" y="4197350"/>
            <a:ext cx="3916363" cy="198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Afbeelding 5"/>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257800" y="4349750"/>
            <a:ext cx="3886200" cy="183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913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a:spLocks noChangeArrowheads="1"/>
          </p:cNvSpPr>
          <p:nvPr/>
        </p:nvSpPr>
        <p:spPr bwMode="auto">
          <a:xfrm>
            <a:off x="2195513" y="5981700"/>
            <a:ext cx="4752975" cy="368300"/>
          </a:xfrm>
          <a:prstGeom prst="rect">
            <a:avLst/>
          </a:prstGeom>
          <a:solidFill>
            <a:srgbClr val="FF9900"/>
          </a:solidFill>
          <a:ln w="9525">
            <a:noFill/>
            <a:miter lim="800000"/>
            <a:headEnd/>
            <a:tailEnd/>
          </a:ln>
          <a:effectLst>
            <a:outerShdw blurRad="63500" dist="23000" dir="5400000" rotWithShape="0">
              <a:srgbClr val="000000">
                <a:alpha val="34998"/>
              </a:srgbClr>
            </a:outerShdw>
          </a:effec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defRPr/>
            </a:pPr>
            <a:r>
              <a:rPr lang="nl-NL" sz="1800" b="1" dirty="0" smtClean="0">
                <a:solidFill>
                  <a:prstClr val="white"/>
                </a:solidFill>
                <a:effectLst>
                  <a:outerShdw blurRad="38100" dist="38100" dir="2700000" algn="tl">
                    <a:srgbClr val="000000">
                      <a:alpha val="43137"/>
                    </a:srgbClr>
                  </a:outerShdw>
                </a:effectLst>
                <a:cs typeface="Arial" pitchFamily="34" charset="0"/>
              </a:rPr>
              <a:t>COOLHUNT 50+</a:t>
            </a:r>
          </a:p>
        </p:txBody>
      </p:sp>
      <p:pic>
        <p:nvPicPr>
          <p:cNvPr id="3" name="Picture 2" descr="_MG_062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43000" y="609600"/>
            <a:ext cx="7245350" cy="523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5425" y="225425"/>
            <a:ext cx="8693150" cy="6407150"/>
          </a:xfrm>
          <a:prstGeom prst="rect">
            <a:avLst/>
          </a:prstGeom>
          <a:noFill/>
          <a:ln w="9525">
            <a:noFill/>
            <a:miter lim="800000"/>
            <a:headEnd/>
            <a:tailEnd/>
          </a:ln>
        </p:spPr>
      </p:pic>
      <p:sp>
        <p:nvSpPr>
          <p:cNvPr id="3" name="Rechthoek 2"/>
          <p:cNvSpPr/>
          <p:nvPr/>
        </p:nvSpPr>
        <p:spPr>
          <a:xfrm>
            <a:off x="0" y="0"/>
            <a:ext cx="9144000" cy="6858000"/>
          </a:xfrm>
          <a:prstGeom prst="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prstClr val="white"/>
              </a:solidFill>
            </a:endParaRPr>
          </a:p>
        </p:txBody>
      </p:sp>
    </p:spTree>
    <p:extLst>
      <p:ext uri="{BB962C8B-B14F-4D97-AF65-F5344CB8AC3E}">
        <p14:creationId xmlns:p14="http://schemas.microsoft.com/office/powerpoint/2010/main" val="389022637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5929322" y="857232"/>
          <a:ext cx="2928957" cy="13234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p:cNvGraphicFramePr/>
          <p:nvPr/>
        </p:nvGraphicFramePr>
        <p:xfrm>
          <a:off x="285720" y="4357694"/>
          <a:ext cx="2857520" cy="146631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4" name="Diagram 3"/>
          <p:cNvGraphicFramePr/>
          <p:nvPr/>
        </p:nvGraphicFramePr>
        <p:xfrm>
          <a:off x="3071802" y="2500306"/>
          <a:ext cx="2786082" cy="139487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39151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3" grpId="0">
        <p:bldAsOne/>
      </p:bldGraphic>
      <p:bldGraphic spid="4" grpId="0">
        <p:bldAsOne/>
      </p:bldGraphic>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TRENDSCHEMA\1.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17625" y="1030288"/>
            <a:ext cx="523875" cy="420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3" descr="F:\TRENDSCHEMA\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3450" y="1897063"/>
            <a:ext cx="1481138" cy="150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4" descr="F:\TRENDSCHEMA\3.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11225" y="4951413"/>
            <a:ext cx="1457325" cy="92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5" descr="F:\TRENDSCHEMA\4.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47738" y="3775075"/>
            <a:ext cx="1371600" cy="1176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6" descr="F:\TRENDSCHEMA\5.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628900" y="4987925"/>
            <a:ext cx="817563" cy="768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8" descr="F:\TRENDSCHEMA\7.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768725" y="1836738"/>
            <a:ext cx="974725" cy="312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0" descr="F:\TRENDSCHEMA\9.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794250" y="1930400"/>
            <a:ext cx="950913" cy="296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7" descr="F:\TRENDSCHEMA\10.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016500" y="776288"/>
            <a:ext cx="1282700" cy="116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20" descr="F:\TRENDSCHEMA\6.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667125" y="5049838"/>
            <a:ext cx="2346325" cy="706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Afbeelding 10" descr="8.1.png"/>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236913" y="776288"/>
            <a:ext cx="1063625" cy="1101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accel="50000" decel="5000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500" fill="hold"/>
                                        <p:tgtEl>
                                          <p:spTgt spid="9"/>
                                        </p:tgtEl>
                                        <p:attrNameLst>
                                          <p:attrName>ppt_x</p:attrName>
                                        </p:attrNameLst>
                                      </p:cBhvr>
                                      <p:tavLst>
                                        <p:tav tm="0">
                                          <p:val>
                                            <p:strVal val="#ppt_x"/>
                                          </p:val>
                                        </p:tav>
                                        <p:tav tm="100000">
                                          <p:val>
                                            <p:strVal val="#ppt_x"/>
                                          </p:val>
                                        </p:tav>
                                      </p:tavLst>
                                    </p:anim>
                                    <p:anim calcmode="lin" valueType="num">
                                      <p:cBhvr additive="base">
                                        <p:cTn id="6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xperience-8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00113" y="692150"/>
            <a:ext cx="7488237" cy="4897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14525"/>
      </p:ext>
    </p:extLst>
  </p:cSld>
  <p:clrMapOvr>
    <a:masterClrMapping/>
  </p:clrMapOvr>
  <p:timing>
    <p:tnLst>
      <p:par>
        <p:cTn id="1" dur="indefinite" restart="never" nodeType="tmRoot"/>
      </p:par>
    </p:tnLst>
  </p:timing>
</p:sld>
</file>

<file path=ppt/theme/theme1.xml><?xml version="1.0" encoding="utf-8"?>
<a:theme xmlns:a="http://schemas.openxmlformats.org/drawingml/2006/main" name="Signs Seeds Sjabloon">
  <a:themeElements>
    <a:clrScheme name="Signs Seeds">
      <a:dk1>
        <a:srgbClr val="F6F5F5"/>
      </a:dk1>
      <a:lt1>
        <a:srgbClr val="F6F5F5"/>
      </a:lt1>
      <a:dk2>
        <a:srgbClr val="333333"/>
      </a:dk2>
      <a:lt2>
        <a:srgbClr val="333333"/>
      </a:lt2>
      <a:accent1>
        <a:srgbClr val="333333"/>
      </a:accent1>
      <a:accent2>
        <a:srgbClr val="C00000"/>
      </a:accent2>
      <a:accent3>
        <a:srgbClr val="C00000"/>
      </a:accent3>
      <a:accent4>
        <a:srgbClr val="C00000"/>
      </a:accent4>
      <a:accent5>
        <a:srgbClr val="C00000"/>
      </a:accent5>
      <a:accent6>
        <a:srgbClr val="C00000"/>
      </a:accent6>
      <a:hlink>
        <a:srgbClr val="FFC000"/>
      </a:hlink>
      <a:folHlink>
        <a:srgbClr val="FFC0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Signs Seeds Sjabloon.thmx</Template>
  <TotalTime>306</TotalTime>
  <Words>1664</Words>
  <Application>Microsoft Office PowerPoint</Application>
  <PresentationFormat>Diavoorstelling (4:3)</PresentationFormat>
  <Paragraphs>172</Paragraphs>
  <Slides>155</Slides>
  <Notes>23</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155</vt:i4>
      </vt:variant>
    </vt:vector>
  </HeadingPairs>
  <TitlesOfParts>
    <vt:vector size="164" baseType="lpstr">
      <vt:lpstr>ＭＳ Ｐゴシック</vt:lpstr>
      <vt:lpstr>ＭＳ Ｐゴシック</vt:lpstr>
      <vt:lpstr>Arial</vt:lpstr>
      <vt:lpstr>Arial Black</vt:lpstr>
      <vt:lpstr>Calibri</vt:lpstr>
      <vt:lpstr>Effra</vt:lpstr>
      <vt:lpstr>Georgia</vt:lpstr>
      <vt:lpstr>Verdana</vt:lpstr>
      <vt:lpstr>Signs Seeds Sjabloon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Examples of unexpected personalized service Joshie at the Ritz!</vt:lpstr>
      <vt:lpstr>Examples of unexpected personalized service Joshie at the Ritz!</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Maartje van den Hurk</dc:creator>
  <cp:lastModifiedBy>J.W. de Vries</cp:lastModifiedBy>
  <cp:revision>32</cp:revision>
  <cp:lastPrinted>2014-10-31T08:07:52Z</cp:lastPrinted>
  <dcterms:created xsi:type="dcterms:W3CDTF">2013-11-19T15:28:59Z</dcterms:created>
  <dcterms:modified xsi:type="dcterms:W3CDTF">2017-05-15T09:47:26Z</dcterms:modified>
</cp:coreProperties>
</file>