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sldIdLst>
    <p:sldId id="277" r:id="rId3"/>
    <p:sldId id="278" r:id="rId4"/>
    <p:sldId id="279" r:id="rId5"/>
    <p:sldId id="280" r:id="rId6"/>
    <p:sldId id="299" r:id="rId7"/>
    <p:sldId id="283" r:id="rId8"/>
    <p:sldId id="294" r:id="rId9"/>
    <p:sldId id="298" r:id="rId10"/>
    <p:sldId id="297" r:id="rId11"/>
    <p:sldId id="295" r:id="rId12"/>
    <p:sldId id="296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Inleiding" id="{CB6BBEF7-9717-4733-A929-535518E6EBF6}">
          <p14:sldIdLst>
            <p14:sldId id="277"/>
            <p14:sldId id="278"/>
            <p14:sldId id="279"/>
            <p14:sldId id="280"/>
          </p14:sldIdLst>
        </p14:section>
        <p14:section name="Maak uw presentatie" id="{16378913-E5ED-4281-BAF5-F1F938CB0BED}">
          <p14:sldIdLst>
            <p14:sldId id="299"/>
            <p14:sldId id="283"/>
            <p14:sldId id="294"/>
            <p14:sldId id="298"/>
            <p14:sldId id="297"/>
            <p14:sldId id="295"/>
            <p14:sldId id="296"/>
          </p14:sldIdLst>
        </p14:section>
        <p14:section name="Verrijk uw presentatie" id="{E2D565D1-BA5E-44E6-A40E-50A644912248}">
          <p14:sldIdLst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</p14:sldIdLst>
        </p14:section>
        <p14:section name="Geef uw presentatie" id="{71D59651-8EFA-4415-9623-98B4C4A8699C}">
          <p14:sldIdLst/>
        </p14:section>
        <p14:section name="Er is meer!" id="{2E16B512-814A-4DC1-A986-25475E10E0E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989"/>
    <a:srgbClr val="8900F4"/>
    <a:srgbClr val="00B0F0"/>
  </p:clrMru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82" autoAdjust="0"/>
    <p:restoredTop sz="74327" autoAdjust="0"/>
  </p:normalViewPr>
  <p:slideViewPr>
    <p:cSldViewPr>
      <p:cViewPr varScale="1">
        <p:scale>
          <a:sx n="87" d="100"/>
          <a:sy n="87" d="100"/>
        </p:scale>
        <p:origin x="-23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00F830A1-3891-4B82-A120-081866556DA0}" type="datetimeFigureOut">
              <a:rPr lang="nl-NL"/>
              <a:pPr/>
              <a:t>4-11-2014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tekststijlen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58CC9574-A819-4FE4-99A7-1E27AD09ADC2}" type="slidenum">
              <a:rPr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0290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Deze </a:t>
            </a:r>
            <a:r>
              <a:rPr lang="nl-NL" dirty="0" smtClean="0"/>
              <a:t>presentatie toont de nieuwe mogelijkheden van PowerPoint en kan het beste worden bekeken als een diavoorstelling. Deze dia's zijn ontworpen om u fantastische ideeën aan te reiken voor de presentaties die u gaat maken in PowerPoint 2010.</a:t>
            </a:r>
          </a:p>
          <a:p>
            <a:endParaRPr lang="nl-NL" dirty="0" smtClean="0"/>
          </a:p>
          <a:p>
            <a:r>
              <a:rPr lang="nl-NL" dirty="0" smtClean="0"/>
              <a:t>Voor meer voorbeeldsjablonen klikt u op het tabblad Bestand en klikt u vervolgens op het tabblad Nieuw op Voorbeeldsjablonen.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78196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Traditional </a:t>
            </a:r>
            <a:r>
              <a:rPr lang="nl-NL" dirty="0" err="1" smtClean="0"/>
              <a:t>models</a:t>
            </a:r>
            <a:r>
              <a:rPr lang="nl-NL" dirty="0" smtClean="0"/>
              <a:t> </a:t>
            </a:r>
            <a:r>
              <a:rPr lang="nl-NL" dirty="0" err="1" smtClean="0"/>
              <a:t>won’t</a:t>
            </a:r>
            <a:r>
              <a:rPr lang="nl-NL" dirty="0" smtClean="0"/>
              <a:t> </a:t>
            </a:r>
            <a:r>
              <a:rPr lang="nl-NL" dirty="0" err="1" smtClean="0"/>
              <a:t>sustain</a:t>
            </a:r>
            <a:r>
              <a:rPr lang="nl-NL" dirty="0" smtClean="0"/>
              <a:t>. The </a:t>
            </a:r>
            <a:r>
              <a:rPr lang="nl-NL" dirty="0" err="1" smtClean="0"/>
              <a:t>hospitality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industry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develops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itself</a:t>
            </a:r>
            <a:r>
              <a:rPr lang="nl-NL" baseline="0" dirty="0" smtClean="0"/>
              <a:t> in a slower pace </a:t>
            </a:r>
            <a:r>
              <a:rPr lang="nl-NL" baseline="0" dirty="0" err="1" smtClean="0"/>
              <a:t>than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other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industries</a:t>
            </a:r>
            <a:r>
              <a:rPr lang="nl-NL" baseline="0" dirty="0" smtClean="0"/>
              <a:t>, but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develop</a:t>
            </a:r>
            <a:r>
              <a:rPr lang="nl-NL" baseline="0" dirty="0" smtClean="0"/>
              <a:t>. We </a:t>
            </a:r>
            <a:r>
              <a:rPr lang="nl-NL" baseline="0" dirty="0" err="1" smtClean="0"/>
              <a:t>see</a:t>
            </a:r>
            <a:r>
              <a:rPr lang="nl-NL" baseline="0" dirty="0" smtClean="0"/>
              <a:t> new </a:t>
            </a:r>
            <a:r>
              <a:rPr lang="nl-NL" baseline="0" dirty="0" err="1" smtClean="0"/>
              <a:t>models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technology</a:t>
            </a:r>
            <a:r>
              <a:rPr lang="nl-NL" baseline="0" dirty="0" smtClean="0"/>
              <a:t> changes the way the </a:t>
            </a:r>
            <a:r>
              <a:rPr lang="nl-NL" baseline="0" dirty="0" err="1" smtClean="0"/>
              <a:t>consumers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think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act. We </a:t>
            </a:r>
            <a:r>
              <a:rPr lang="nl-NL" baseline="0" dirty="0" err="1" smtClean="0"/>
              <a:t>don’t</a:t>
            </a:r>
            <a:r>
              <a:rPr lang="nl-NL" baseline="0" dirty="0" smtClean="0"/>
              <a:t> want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pay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something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ordinary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they</a:t>
            </a:r>
            <a:r>
              <a:rPr lang="nl-NL" baseline="0" dirty="0" smtClean="0"/>
              <a:t> want </a:t>
            </a:r>
            <a:r>
              <a:rPr lang="nl-NL" baseline="0" dirty="0" err="1" smtClean="0"/>
              <a:t>excitement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they</a:t>
            </a:r>
            <a:r>
              <a:rPr lang="nl-NL" baseline="0" dirty="0" smtClean="0"/>
              <a:t> want </a:t>
            </a:r>
            <a:r>
              <a:rPr lang="nl-NL" baseline="0" dirty="0" err="1" smtClean="0"/>
              <a:t>experiences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Etc</a:t>
            </a:r>
            <a:r>
              <a:rPr lang="nl-NL" baseline="0" dirty="0" smtClean="0"/>
              <a:t>…. </a:t>
            </a:r>
          </a:p>
          <a:p>
            <a:endParaRPr lang="nl-NL" baseline="0" dirty="0" smtClean="0"/>
          </a:p>
          <a:p>
            <a:r>
              <a:rPr lang="nl-NL" baseline="0" dirty="0" smtClean="0"/>
              <a:t>In order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prepare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students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future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cannot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predicted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yet</a:t>
            </a:r>
            <a:r>
              <a:rPr lang="nl-NL" baseline="0" dirty="0" smtClean="0"/>
              <a:t> –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futureproof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them</a:t>
            </a:r>
            <a:r>
              <a:rPr lang="nl-NL" baseline="0" dirty="0" smtClean="0"/>
              <a:t> – we </a:t>
            </a:r>
            <a:r>
              <a:rPr lang="nl-NL" baseline="0" dirty="0" err="1" smtClean="0"/>
              <a:t>need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teach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think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differently</a:t>
            </a:r>
            <a:r>
              <a:rPr lang="nl-NL" baseline="0" dirty="0" smtClean="0"/>
              <a:t>. For the </a:t>
            </a:r>
            <a:r>
              <a:rPr lang="nl-NL" baseline="0" dirty="0" err="1" smtClean="0"/>
              <a:t>hospitality</a:t>
            </a:r>
            <a:r>
              <a:rPr lang="nl-NL" baseline="0" dirty="0" smtClean="0"/>
              <a:t> excellence program we </a:t>
            </a:r>
            <a:r>
              <a:rPr lang="nl-NL" baseline="0" dirty="0" err="1" smtClean="0"/>
              <a:t>borrowed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design thinking </a:t>
            </a:r>
            <a:r>
              <a:rPr lang="nl-NL" baseline="0" dirty="0" err="1" smtClean="0"/>
              <a:t>methods</a:t>
            </a:r>
            <a:r>
              <a:rPr lang="nl-NL" baseline="0" dirty="0" smtClean="0"/>
              <a:t> (</a:t>
            </a:r>
            <a:r>
              <a:rPr lang="nl-NL" baseline="0" dirty="0" err="1" smtClean="0"/>
              <a:t>developed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stanford</a:t>
            </a:r>
            <a:r>
              <a:rPr lang="nl-NL" baseline="0" dirty="0" smtClean="0"/>
              <a:t>),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teach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hospitality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students</a:t>
            </a:r>
            <a:r>
              <a:rPr lang="nl-NL" baseline="0" dirty="0" smtClean="0"/>
              <a:t> new </a:t>
            </a:r>
            <a:r>
              <a:rPr lang="nl-NL" baseline="0" dirty="0" err="1" smtClean="0"/>
              <a:t>ways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looking</a:t>
            </a:r>
            <a:r>
              <a:rPr lang="nl-NL" baseline="0" dirty="0" smtClean="0"/>
              <a:t> at </a:t>
            </a:r>
            <a:r>
              <a:rPr lang="nl-NL" baseline="0" dirty="0" err="1" smtClean="0"/>
              <a:t>problems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deeper</a:t>
            </a:r>
            <a:r>
              <a:rPr lang="nl-NL" baseline="0" dirty="0" smtClean="0"/>
              <a:t> in target </a:t>
            </a:r>
            <a:r>
              <a:rPr lang="nl-NL" baseline="0" dirty="0" err="1" smtClean="0"/>
              <a:t>groups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applying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emphaty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based</a:t>
            </a:r>
            <a:r>
              <a:rPr lang="nl-NL" baseline="0" dirty="0" smtClean="0"/>
              <a:t> research </a:t>
            </a:r>
            <a:r>
              <a:rPr lang="nl-NL" baseline="0" dirty="0" err="1" smtClean="0"/>
              <a:t>methods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creative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business </a:t>
            </a:r>
            <a:r>
              <a:rPr lang="nl-NL" baseline="0" dirty="0" err="1" smtClean="0"/>
              <a:t>models</a:t>
            </a:r>
            <a:r>
              <a:rPr lang="nl-NL" baseline="0" dirty="0" smtClean="0"/>
              <a:t>. We focus on </a:t>
            </a:r>
            <a:r>
              <a:rPr lang="nl-NL" baseline="0" dirty="0" err="1" smtClean="0"/>
              <a:t>creativity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critical</a:t>
            </a:r>
            <a:r>
              <a:rPr lang="nl-NL" baseline="0" dirty="0" smtClean="0"/>
              <a:t> thinking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collaboration</a:t>
            </a:r>
            <a:r>
              <a:rPr lang="nl-NL" baseline="0" dirty="0" smtClean="0"/>
              <a:t>. </a:t>
            </a:r>
          </a:p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55903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challenges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being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during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hospitality</a:t>
            </a:r>
            <a:r>
              <a:rPr lang="nl-NL" baseline="0" dirty="0" smtClean="0"/>
              <a:t> excellence program, </a:t>
            </a:r>
            <a:r>
              <a:rPr lang="nl-NL" baseline="0" dirty="0" err="1" smtClean="0"/>
              <a:t>were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formulated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domain </a:t>
            </a:r>
            <a:r>
              <a:rPr lang="nl-NL" baseline="0" dirty="0" err="1" smtClean="0"/>
              <a:t>advisors</a:t>
            </a:r>
            <a:r>
              <a:rPr lang="nl-NL" baseline="0" dirty="0" smtClean="0"/>
              <a:t>: </a:t>
            </a:r>
            <a:r>
              <a:rPr lang="nl-NL" baseline="0" dirty="0" err="1" smtClean="0"/>
              <a:t>They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panel of </a:t>
            </a:r>
            <a:r>
              <a:rPr lang="nl-NL" baseline="0" dirty="0" err="1" smtClean="0"/>
              <a:t>industry</a:t>
            </a:r>
            <a:r>
              <a:rPr lang="nl-NL" baseline="0" dirty="0" smtClean="0"/>
              <a:t> experts, </a:t>
            </a:r>
            <a:r>
              <a:rPr lang="nl-NL" baseline="0" dirty="0" err="1" smtClean="0"/>
              <a:t>all</a:t>
            </a:r>
            <a:r>
              <a:rPr lang="nl-NL" baseline="0" dirty="0" smtClean="0"/>
              <a:t> entrepreneurs </a:t>
            </a:r>
            <a:r>
              <a:rPr lang="nl-NL" baseline="0" dirty="0" err="1" smtClean="0"/>
              <a:t>themselves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which</a:t>
            </a:r>
            <a:r>
              <a:rPr lang="nl-NL" baseline="0" dirty="0" smtClean="0"/>
              <a:t> are in constant contact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their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specific</a:t>
            </a:r>
            <a:r>
              <a:rPr lang="nl-NL" baseline="0" dirty="0" smtClean="0"/>
              <a:t> domain (food, drinks, sleeping or </a:t>
            </a:r>
            <a:r>
              <a:rPr lang="nl-NL" baseline="0" dirty="0" err="1" smtClean="0"/>
              <a:t>leisure</a:t>
            </a:r>
            <a:r>
              <a:rPr lang="nl-NL" baseline="0" dirty="0" smtClean="0"/>
              <a:t>) </a:t>
            </a:r>
          </a:p>
          <a:p>
            <a:endParaRPr lang="nl-NL" baseline="0" dirty="0" smtClean="0"/>
          </a:p>
          <a:p>
            <a:r>
              <a:rPr lang="nl-NL" baseline="0" dirty="0" err="1" smtClean="0"/>
              <a:t>Students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work</a:t>
            </a:r>
            <a:r>
              <a:rPr lang="nl-NL" baseline="0" dirty="0" smtClean="0"/>
              <a:t> on these </a:t>
            </a:r>
            <a:r>
              <a:rPr lang="nl-NL" baseline="0" dirty="0" err="1" smtClean="0"/>
              <a:t>challenges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during</a:t>
            </a:r>
            <a:r>
              <a:rPr lang="nl-NL" baseline="0" dirty="0" smtClean="0"/>
              <a:t> the program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generate</a:t>
            </a:r>
            <a:r>
              <a:rPr lang="nl-NL" baseline="0" dirty="0" smtClean="0"/>
              <a:t> relevant </a:t>
            </a:r>
            <a:r>
              <a:rPr lang="nl-NL" baseline="0" dirty="0" err="1" smtClean="0"/>
              <a:t>insights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during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process</a:t>
            </a:r>
            <a:r>
              <a:rPr lang="nl-NL" baseline="0" dirty="0" smtClean="0"/>
              <a:t>: A </a:t>
            </a:r>
            <a:r>
              <a:rPr lang="nl-NL" baseline="0" dirty="0" err="1" smtClean="0"/>
              <a:t>deeper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understanding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emerging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problem</a:t>
            </a:r>
            <a:r>
              <a:rPr lang="nl-NL" baseline="0" dirty="0" smtClean="0"/>
              <a:t>, or a new </a:t>
            </a:r>
            <a:r>
              <a:rPr lang="nl-NL" baseline="0" dirty="0" err="1" smtClean="0"/>
              <a:t>perspective</a:t>
            </a:r>
            <a:r>
              <a:rPr lang="nl-NL" baseline="0" dirty="0" smtClean="0"/>
              <a:t> on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existing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one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Insights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within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hidden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needs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wants of a </a:t>
            </a:r>
            <a:r>
              <a:rPr lang="nl-NL" baseline="0" dirty="0" err="1" smtClean="0"/>
              <a:t>specific</a:t>
            </a:r>
            <a:r>
              <a:rPr lang="nl-NL" baseline="0" dirty="0" smtClean="0"/>
              <a:t> target </a:t>
            </a:r>
            <a:r>
              <a:rPr lang="nl-NL" baseline="0" dirty="0" err="1" smtClean="0"/>
              <a:t>group</a:t>
            </a:r>
            <a:r>
              <a:rPr lang="nl-NL" baseline="0" dirty="0" smtClean="0"/>
              <a:t> or persona, </a:t>
            </a:r>
            <a:r>
              <a:rPr lang="nl-NL" baseline="0" dirty="0" err="1" smtClean="0"/>
              <a:t>their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motivations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do </a:t>
            </a:r>
            <a:r>
              <a:rPr lang="nl-NL" baseline="0" dirty="0" err="1" smtClean="0"/>
              <a:t>something</a:t>
            </a:r>
            <a:r>
              <a:rPr lang="nl-NL" baseline="0" dirty="0" smtClean="0"/>
              <a:t>, or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abstain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something.They</a:t>
            </a:r>
            <a:r>
              <a:rPr lang="nl-NL" baseline="0" dirty="0" smtClean="0"/>
              <a:t> offer </a:t>
            </a:r>
            <a:r>
              <a:rPr lang="nl-NL" baseline="0" dirty="0" err="1" smtClean="0"/>
              <a:t>possible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solutions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tackle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create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inventive</a:t>
            </a:r>
            <a:r>
              <a:rPr lang="nl-NL" baseline="0" dirty="0" smtClean="0"/>
              <a:t> new business </a:t>
            </a:r>
            <a:r>
              <a:rPr lang="nl-NL" baseline="0" dirty="0" err="1" smtClean="0"/>
              <a:t>models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offer </a:t>
            </a:r>
            <a:r>
              <a:rPr lang="nl-NL" baseline="0" dirty="0" err="1" smtClean="0"/>
              <a:t>us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creative</a:t>
            </a:r>
            <a:r>
              <a:rPr lang="nl-NL" baseline="0" dirty="0" smtClean="0"/>
              <a:t> view </a:t>
            </a:r>
            <a:r>
              <a:rPr lang="nl-NL" baseline="0" dirty="0" err="1" smtClean="0"/>
              <a:t>into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possible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future</a:t>
            </a:r>
            <a:r>
              <a:rPr lang="nl-NL" baseline="0" dirty="0" smtClean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9507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I’ll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examples</a:t>
            </a:r>
            <a:r>
              <a:rPr lang="nl-NL" dirty="0" smtClean="0"/>
              <a:t> of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positive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results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previously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mentioned</a:t>
            </a:r>
            <a:r>
              <a:rPr lang="nl-NL" baseline="0" dirty="0" smtClean="0"/>
              <a:t> goals.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57725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I’ve</a:t>
            </a:r>
            <a:r>
              <a:rPr lang="nl-NL" dirty="0" smtClean="0"/>
              <a:t> </a:t>
            </a:r>
            <a:r>
              <a:rPr lang="nl-NL" dirty="0" err="1" smtClean="0"/>
              <a:t>mentioned</a:t>
            </a:r>
            <a:r>
              <a:rPr lang="nl-NL" dirty="0" smtClean="0"/>
              <a:t> </a:t>
            </a:r>
            <a:r>
              <a:rPr lang="nl-NL" dirty="0" err="1" smtClean="0"/>
              <a:t>some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positive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results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quite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frankly</a:t>
            </a:r>
            <a:r>
              <a:rPr lang="nl-NL" baseline="0" dirty="0" smtClean="0"/>
              <a:t>, we are </a:t>
            </a:r>
            <a:r>
              <a:rPr lang="nl-NL" baseline="0" dirty="0" err="1" smtClean="0"/>
              <a:t>very</a:t>
            </a:r>
            <a:r>
              <a:rPr lang="nl-NL" baseline="0" dirty="0" smtClean="0"/>
              <a:t> happy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organize</a:t>
            </a:r>
            <a:r>
              <a:rPr lang="nl-NL" baseline="0" dirty="0" smtClean="0"/>
              <a:t> </a:t>
            </a:r>
          </a:p>
          <a:p>
            <a:endParaRPr lang="nl-NL" baseline="0" dirty="0" smtClean="0"/>
          </a:p>
          <a:p>
            <a:r>
              <a:rPr lang="nl-NL" baseline="0" dirty="0" smtClean="0"/>
              <a:t>It’s </a:t>
            </a:r>
            <a:r>
              <a:rPr lang="nl-NL" baseline="0" dirty="0" err="1" smtClean="0"/>
              <a:t>still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work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progress</a:t>
            </a:r>
            <a:r>
              <a:rPr lang="nl-NL" baseline="0" dirty="0" smtClean="0"/>
              <a:t>. </a:t>
            </a:r>
          </a:p>
          <a:p>
            <a:endParaRPr lang="nl-NL" baseline="0" dirty="0" smtClean="0"/>
          </a:p>
          <a:p>
            <a:r>
              <a:rPr lang="nl-NL" baseline="0" dirty="0" smtClean="0"/>
              <a:t>HEP </a:t>
            </a:r>
            <a:r>
              <a:rPr lang="nl-NL" baseline="0" dirty="0" err="1" smtClean="0"/>
              <a:t>started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experiment,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a strong </a:t>
            </a:r>
            <a:r>
              <a:rPr lang="nl-NL" baseline="0" dirty="0" err="1" smtClean="0"/>
              <a:t>structure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a strong </a:t>
            </a:r>
            <a:r>
              <a:rPr lang="nl-NL" baseline="0" dirty="0" err="1" smtClean="0"/>
              <a:t>academic</a:t>
            </a:r>
            <a:r>
              <a:rPr lang="nl-NL" baseline="0" dirty="0" smtClean="0"/>
              <a:t> base, </a:t>
            </a:r>
            <a:r>
              <a:rPr lang="nl-NL" baseline="0" dirty="0" err="1" smtClean="0"/>
              <a:t>wherein</a:t>
            </a:r>
            <a:r>
              <a:rPr lang="nl-NL" baseline="0" dirty="0" smtClean="0"/>
              <a:t> design </a:t>
            </a:r>
            <a:r>
              <a:rPr lang="nl-NL" baseline="0" dirty="0" err="1" smtClean="0"/>
              <a:t>played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mere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fraction</a:t>
            </a:r>
            <a:r>
              <a:rPr lang="nl-NL" baseline="0" dirty="0" smtClean="0"/>
              <a:t> of the </a:t>
            </a:r>
            <a:r>
              <a:rPr lang="nl-NL" baseline="0" dirty="0" err="1" smtClean="0"/>
              <a:t>process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eventually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dissapeared</a:t>
            </a:r>
            <a:r>
              <a:rPr lang="nl-NL" baseline="0" dirty="0" smtClean="0"/>
              <a:t> in the end. </a:t>
            </a:r>
          </a:p>
          <a:p>
            <a:r>
              <a:rPr lang="nl-NL" baseline="0" dirty="0" smtClean="0"/>
              <a:t>In the second </a:t>
            </a:r>
            <a:r>
              <a:rPr lang="nl-NL" baseline="0" dirty="0" err="1" smtClean="0"/>
              <a:t>edition</a:t>
            </a:r>
            <a:r>
              <a:rPr lang="nl-NL" baseline="0" dirty="0" smtClean="0"/>
              <a:t>, we chose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go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looser</a:t>
            </a:r>
            <a:r>
              <a:rPr lang="nl-NL" baseline="0" dirty="0" smtClean="0"/>
              <a:t>, more </a:t>
            </a:r>
            <a:r>
              <a:rPr lang="nl-NL" baseline="0" dirty="0" err="1" smtClean="0"/>
              <a:t>creative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process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a strong design base, but </a:t>
            </a:r>
            <a:r>
              <a:rPr lang="nl-NL" baseline="0" dirty="0" err="1" smtClean="0"/>
              <a:t>lacking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academic</a:t>
            </a:r>
            <a:r>
              <a:rPr lang="nl-NL" baseline="0" dirty="0" smtClean="0"/>
              <a:t> body. </a:t>
            </a:r>
          </a:p>
          <a:p>
            <a:endParaRPr lang="nl-NL" baseline="0" dirty="0" smtClean="0"/>
          </a:p>
          <a:p>
            <a:r>
              <a:rPr lang="nl-NL" baseline="0" dirty="0" err="1" smtClean="0"/>
              <a:t>One</a:t>
            </a:r>
            <a:r>
              <a:rPr lang="nl-NL" baseline="0" dirty="0" smtClean="0"/>
              <a:t> had a strong focus on </a:t>
            </a:r>
            <a:r>
              <a:rPr lang="nl-NL" baseline="0" dirty="0" err="1" smtClean="0"/>
              <a:t>results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research, </a:t>
            </a:r>
            <a:r>
              <a:rPr lang="nl-NL" baseline="0" dirty="0" err="1" smtClean="0"/>
              <a:t>one</a:t>
            </a:r>
            <a:r>
              <a:rPr lang="nl-NL" baseline="0" dirty="0" smtClean="0"/>
              <a:t> on </a:t>
            </a:r>
            <a:r>
              <a:rPr lang="nl-NL" baseline="0" dirty="0" err="1" smtClean="0"/>
              <a:t>creating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novel</a:t>
            </a:r>
            <a:r>
              <a:rPr lang="nl-NL" baseline="0" dirty="0" smtClean="0"/>
              <a:t> concept. </a:t>
            </a:r>
          </a:p>
          <a:p>
            <a:r>
              <a:rPr lang="nl-NL" baseline="0" dirty="0" smtClean="0"/>
              <a:t>Both had </a:t>
            </a:r>
            <a:r>
              <a:rPr lang="nl-NL" baseline="0" dirty="0" err="1" smtClean="0"/>
              <a:t>their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advantages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their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disadvantages</a:t>
            </a:r>
            <a:r>
              <a:rPr lang="nl-NL" baseline="0" dirty="0" smtClean="0"/>
              <a:t>. </a:t>
            </a:r>
          </a:p>
          <a:p>
            <a:endParaRPr lang="nl-NL" baseline="0" dirty="0" smtClean="0"/>
          </a:p>
          <a:p>
            <a:r>
              <a:rPr lang="nl-NL" baseline="0" dirty="0" smtClean="0"/>
              <a:t>It </a:t>
            </a:r>
            <a:r>
              <a:rPr lang="nl-NL" baseline="0" dirty="0" err="1" smtClean="0"/>
              <a:t>remains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learning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experience</a:t>
            </a:r>
            <a:r>
              <a:rPr lang="nl-NL" baseline="0" dirty="0" smtClean="0"/>
              <a:t> –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organization</a:t>
            </a:r>
            <a:r>
              <a:rPr lang="nl-NL" baseline="0" dirty="0" smtClean="0"/>
              <a:t> as well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we are </a:t>
            </a:r>
            <a:r>
              <a:rPr lang="nl-NL" baseline="0" dirty="0" err="1" smtClean="0"/>
              <a:t>yet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find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sweet</a:t>
            </a:r>
            <a:r>
              <a:rPr lang="nl-NL" baseline="0" dirty="0" smtClean="0"/>
              <a:t> spot </a:t>
            </a:r>
            <a:r>
              <a:rPr lang="nl-NL" baseline="0" dirty="0" err="1" smtClean="0"/>
              <a:t>between</a:t>
            </a:r>
            <a:r>
              <a:rPr lang="nl-NL" baseline="0" dirty="0" smtClean="0"/>
              <a:t> design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academic</a:t>
            </a:r>
            <a:r>
              <a:rPr lang="nl-NL" baseline="0" dirty="0" smtClean="0"/>
              <a:t> base. </a:t>
            </a:r>
            <a:r>
              <a:rPr lang="nl-NL" baseline="0" dirty="0" err="1" smtClean="0"/>
              <a:t>All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whilst</a:t>
            </a:r>
            <a:r>
              <a:rPr lang="nl-NL" baseline="0" dirty="0" smtClean="0"/>
              <a:t> managing the </a:t>
            </a:r>
            <a:r>
              <a:rPr lang="nl-NL" baseline="0" dirty="0" err="1" smtClean="0"/>
              <a:t>expectation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all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parties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involved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utilizing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limited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amount</a:t>
            </a:r>
            <a:r>
              <a:rPr lang="nl-NL" baseline="0" dirty="0" smtClean="0"/>
              <a:t> of time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have. </a:t>
            </a:r>
          </a:p>
          <a:p>
            <a:endParaRPr lang="nl-NL" baseline="0" dirty="0" smtClean="0"/>
          </a:p>
          <a:p>
            <a:r>
              <a:rPr lang="nl-NL" baseline="0" dirty="0" err="1" smtClean="0"/>
              <a:t>However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never </a:t>
            </a:r>
            <a:r>
              <a:rPr lang="nl-NL" baseline="0" dirty="0" err="1" smtClean="0"/>
              <a:t>progress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if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never </a:t>
            </a:r>
            <a:r>
              <a:rPr lang="nl-NL" baseline="0" dirty="0" err="1" smtClean="0"/>
              <a:t>try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the worst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could</a:t>
            </a:r>
            <a:r>
              <a:rPr lang="nl-NL" baseline="0" dirty="0" smtClean="0"/>
              <a:t> happen is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learn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something</a:t>
            </a:r>
            <a:r>
              <a:rPr lang="nl-NL" baseline="0" dirty="0" smtClean="0"/>
              <a:t>.  </a:t>
            </a:r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7741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9865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Xander </a:t>
            </a:r>
            <a:r>
              <a:rPr lang="nl-NL" dirty="0" err="1" smtClean="0"/>
              <a:t>will</a:t>
            </a:r>
            <a:r>
              <a:rPr lang="nl-NL" dirty="0" smtClean="0"/>
              <a:t> do a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similar</a:t>
            </a:r>
            <a:r>
              <a:rPr lang="nl-NL" baseline="0" dirty="0" smtClean="0"/>
              <a:t> talk in his part, </a:t>
            </a:r>
            <a:r>
              <a:rPr lang="nl-NL" baseline="0" dirty="0" err="1" smtClean="0"/>
              <a:t>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I’ll</a:t>
            </a:r>
            <a:r>
              <a:rPr lang="nl-NL" baseline="0" dirty="0" smtClean="0"/>
              <a:t> keep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really</a:t>
            </a:r>
            <a:r>
              <a:rPr lang="nl-NL" baseline="0" dirty="0" smtClean="0"/>
              <a:t> short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/or </a:t>
            </a:r>
            <a:r>
              <a:rPr lang="nl-NL" baseline="0" dirty="0" err="1" smtClean="0"/>
              <a:t>add</a:t>
            </a:r>
            <a:r>
              <a:rPr lang="nl-NL" baseline="0" dirty="0" smtClean="0"/>
              <a:t> on </a:t>
            </a:r>
            <a:r>
              <a:rPr lang="nl-NL" baseline="0" dirty="0" err="1" smtClean="0"/>
              <a:t>Xander’s</a:t>
            </a:r>
            <a:r>
              <a:rPr lang="nl-NL" baseline="0" dirty="0" smtClean="0"/>
              <a:t> story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7332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 </a:t>
            </a:r>
            <a:r>
              <a:rPr lang="nl-NL" dirty="0" err="1" smtClean="0"/>
              <a:t>am</a:t>
            </a:r>
            <a:r>
              <a:rPr lang="nl-NL" dirty="0" smtClean="0"/>
              <a:t> Merel Vis </a:t>
            </a:r>
            <a:r>
              <a:rPr lang="nl-NL" dirty="0" err="1" smtClean="0"/>
              <a:t>and</a:t>
            </a:r>
            <a:r>
              <a:rPr lang="nl-NL" dirty="0" smtClean="0"/>
              <a:t> I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am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third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year</a:t>
            </a:r>
            <a:r>
              <a:rPr lang="nl-NL" baseline="0" dirty="0" smtClean="0"/>
              <a:t> student at the Hotelschool The Hague. I </a:t>
            </a:r>
            <a:r>
              <a:rPr lang="nl-NL" baseline="0" dirty="0" err="1" smtClean="0"/>
              <a:t>participated</a:t>
            </a:r>
            <a:r>
              <a:rPr lang="nl-NL" baseline="0" dirty="0" smtClean="0"/>
              <a:t> in the HEP program in 2014 </a:t>
            </a:r>
            <a:r>
              <a:rPr lang="nl-NL" baseline="0" dirty="0" err="1" smtClean="0"/>
              <a:t>concerning</a:t>
            </a:r>
            <a:r>
              <a:rPr lang="nl-NL" baseline="0" dirty="0" smtClean="0"/>
              <a:t> CSR.</a:t>
            </a:r>
          </a:p>
          <a:p>
            <a:endParaRPr lang="nl-NL" baseline="0" dirty="0" smtClean="0"/>
          </a:p>
          <a:p>
            <a:r>
              <a:rPr lang="nl-NL" baseline="0" dirty="0" smtClean="0"/>
              <a:t>I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talk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through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methodologies</a:t>
            </a:r>
            <a:r>
              <a:rPr lang="nl-NL" baseline="0" dirty="0" smtClean="0"/>
              <a:t> we </a:t>
            </a:r>
            <a:r>
              <a:rPr lang="nl-NL" baseline="0" dirty="0" err="1" smtClean="0"/>
              <a:t>were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thought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applied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throughout</a:t>
            </a:r>
            <a:r>
              <a:rPr lang="nl-NL" baseline="0" dirty="0" smtClean="0"/>
              <a:t> the program.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I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tell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something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about</a:t>
            </a:r>
            <a:r>
              <a:rPr lang="nl-NL" baseline="0" dirty="0" smtClean="0"/>
              <a:t> the end </a:t>
            </a:r>
            <a:r>
              <a:rPr lang="nl-NL" baseline="0" dirty="0" err="1" smtClean="0"/>
              <a:t>result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my</a:t>
            </a:r>
            <a:r>
              <a:rPr lang="nl-NL" baseline="0" dirty="0" smtClean="0"/>
              <a:t> team.</a:t>
            </a:r>
          </a:p>
          <a:p>
            <a:endParaRPr lang="nl-NL" baseline="0" dirty="0"/>
          </a:p>
          <a:p>
            <a:r>
              <a:rPr lang="nl-NL" baseline="0" dirty="0" err="1" smtClean="0"/>
              <a:t>And</a:t>
            </a:r>
            <a:r>
              <a:rPr lang="nl-NL" baseline="0" dirty="0" smtClean="0"/>
              <a:t> I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the student </a:t>
            </a:r>
            <a:r>
              <a:rPr lang="nl-NL" baseline="0" dirty="0" err="1" smtClean="0"/>
              <a:t>perspective</a:t>
            </a:r>
            <a:r>
              <a:rPr lang="nl-NL" baseline="0" dirty="0" smtClean="0"/>
              <a:t> on </a:t>
            </a:r>
            <a:r>
              <a:rPr lang="nl-NL" baseline="0" dirty="0" err="1" smtClean="0"/>
              <a:t>what</a:t>
            </a:r>
            <a:r>
              <a:rPr lang="nl-NL" baseline="0" dirty="0" smtClean="0"/>
              <a:t> the program </a:t>
            </a:r>
            <a:r>
              <a:rPr lang="nl-NL" baseline="0" dirty="0" err="1" smtClean="0"/>
              <a:t>adds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improved</a:t>
            </a:r>
            <a:r>
              <a:rPr lang="nl-NL" baseline="0" dirty="0" smtClean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49586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All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students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HTH </a:t>
            </a:r>
            <a:r>
              <a:rPr lang="nl-NL" baseline="0" dirty="0" err="1" smtClean="0"/>
              <a:t>that</a:t>
            </a:r>
            <a:r>
              <a:rPr lang="nl-NL" baseline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25026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Hotel</a:t>
            </a:r>
            <a:r>
              <a:rPr lang="nl-NL" baseline="0" dirty="0" smtClean="0"/>
              <a:t> Schools </a:t>
            </a:r>
            <a:r>
              <a:rPr lang="nl-NL" baseline="0" dirty="0" err="1" smtClean="0"/>
              <a:t>operated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individually</a:t>
            </a:r>
            <a:r>
              <a:rPr lang="nl-NL" baseline="0" dirty="0" smtClean="0"/>
              <a:t>, had </a:t>
            </a:r>
            <a:r>
              <a:rPr lang="nl-NL" baseline="0" dirty="0" err="1" smtClean="0"/>
              <a:t>their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own</a:t>
            </a:r>
            <a:r>
              <a:rPr lang="nl-NL" baseline="0" dirty="0" smtClean="0"/>
              <a:t> research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their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own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lectorates</a:t>
            </a:r>
            <a:r>
              <a:rPr lang="nl-NL" baseline="0" dirty="0" smtClean="0"/>
              <a:t> (</a:t>
            </a:r>
            <a:r>
              <a:rPr lang="nl-NL" baseline="0" dirty="0" err="1" smtClean="0"/>
              <a:t>like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islands</a:t>
            </a:r>
            <a:r>
              <a:rPr lang="nl-NL" baseline="0" dirty="0" smtClean="0"/>
              <a:t> in a </a:t>
            </a:r>
            <a:r>
              <a:rPr lang="nl-NL" baseline="0" dirty="0" err="1" smtClean="0"/>
              <a:t>sea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knowledge</a:t>
            </a:r>
            <a:r>
              <a:rPr lang="nl-NL" baseline="0" dirty="0" smtClean="0"/>
              <a:t>).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goal was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build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bridges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between</a:t>
            </a:r>
            <a:r>
              <a:rPr lang="nl-NL" baseline="0" dirty="0" smtClean="0"/>
              <a:t> schools,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intensify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relationsships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between</a:t>
            </a:r>
            <a:r>
              <a:rPr lang="nl-NL" baseline="0" dirty="0" smtClean="0"/>
              <a:t> schools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between</a:t>
            </a:r>
            <a:r>
              <a:rPr lang="nl-NL" baseline="0" dirty="0" smtClean="0"/>
              <a:t> schools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industry</a:t>
            </a:r>
            <a:r>
              <a:rPr lang="nl-NL" baseline="0" dirty="0" smtClean="0"/>
              <a:t>. </a:t>
            </a:r>
          </a:p>
          <a:p>
            <a:endParaRPr lang="nl-NL" baseline="0" dirty="0" smtClean="0"/>
          </a:p>
          <a:p>
            <a:r>
              <a:rPr lang="nl-NL" baseline="0" dirty="0" smtClean="0"/>
              <a:t>In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, we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build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towards</a:t>
            </a:r>
            <a:r>
              <a:rPr lang="nl-NL" baseline="0" dirty="0" smtClean="0"/>
              <a:t> a shared ‘center of excellence’ . </a:t>
            </a:r>
          </a:p>
          <a:p>
            <a:r>
              <a:rPr lang="nl-NL" baseline="0" dirty="0" err="1" smtClean="0"/>
              <a:t>Wherein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we’re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build</a:t>
            </a:r>
            <a:r>
              <a:rPr lang="nl-NL" baseline="0" dirty="0" smtClean="0"/>
              <a:t>  a </a:t>
            </a:r>
            <a:r>
              <a:rPr lang="nl-NL" baseline="0" dirty="0" err="1" smtClean="0"/>
              <a:t>knowledge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network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share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develop</a:t>
            </a:r>
            <a:r>
              <a:rPr lang="nl-NL" baseline="0" dirty="0" smtClean="0"/>
              <a:t> </a:t>
            </a:r>
            <a:r>
              <a:rPr lang="nl-NL" baseline="0" dirty="0" err="1" smtClean="0"/>
              <a:t>knowledge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together</a:t>
            </a:r>
            <a:r>
              <a:rPr lang="nl-NL" baseline="0" dirty="0" smtClean="0"/>
              <a:t>. </a:t>
            </a:r>
          </a:p>
          <a:p>
            <a:r>
              <a:rPr lang="nl-NL" baseline="0" dirty="0" smtClean="0"/>
              <a:t>We are </a:t>
            </a:r>
            <a:r>
              <a:rPr lang="nl-NL" baseline="0" dirty="0" err="1" smtClean="0"/>
              <a:t>able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attract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motivate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students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relevant </a:t>
            </a:r>
            <a:r>
              <a:rPr lang="nl-NL" baseline="0" dirty="0" err="1" smtClean="0"/>
              <a:t>challenges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bigger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than</a:t>
            </a:r>
            <a:r>
              <a:rPr lang="nl-NL" baseline="0" dirty="0" smtClean="0"/>
              <a:t> ‘</a:t>
            </a:r>
            <a:r>
              <a:rPr lang="nl-NL" baseline="0" dirty="0" err="1" smtClean="0"/>
              <a:t>one</a:t>
            </a:r>
            <a:r>
              <a:rPr lang="nl-NL" baseline="0" dirty="0" smtClean="0"/>
              <a:t> company’</a:t>
            </a:r>
          </a:p>
          <a:p>
            <a:r>
              <a:rPr lang="nl-NL" baseline="0" dirty="0" err="1" smtClean="0"/>
              <a:t>And</a:t>
            </a:r>
            <a:r>
              <a:rPr lang="nl-NL" baseline="0" dirty="0" smtClean="0"/>
              <a:t> entrepreneurs no </a:t>
            </a:r>
            <a:r>
              <a:rPr lang="nl-NL" baseline="0" dirty="0" err="1" smtClean="0"/>
              <a:t>longer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need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rely</a:t>
            </a:r>
            <a:r>
              <a:rPr lang="nl-NL" baseline="0" dirty="0" smtClean="0"/>
              <a:t> on a system but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collaborate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within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structure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knowledge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grow</a:t>
            </a:r>
            <a:r>
              <a:rPr lang="nl-NL" baseline="0" dirty="0" smtClean="0"/>
              <a:t>, share </a:t>
            </a:r>
            <a:r>
              <a:rPr lang="nl-NL" baseline="0" dirty="0" err="1" smtClean="0"/>
              <a:t>questions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results</a:t>
            </a:r>
            <a:endParaRPr lang="nl-NL" baseline="0" dirty="0" smtClean="0"/>
          </a:p>
          <a:p>
            <a:endParaRPr lang="nl-NL" baseline="0" dirty="0" smtClean="0"/>
          </a:p>
          <a:p>
            <a:r>
              <a:rPr lang="nl-NL" baseline="0" dirty="0" smtClean="0"/>
              <a:t>In short: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provide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network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wherein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education</a:t>
            </a:r>
            <a:r>
              <a:rPr lang="nl-NL" baseline="0" dirty="0" smtClean="0"/>
              <a:t>, entrepreneurs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students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collaborate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under</a:t>
            </a:r>
            <a:r>
              <a:rPr lang="nl-NL" baseline="0" dirty="0" smtClean="0"/>
              <a:t> a common interest: Knowledge.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19158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HEP was </a:t>
            </a:r>
            <a:r>
              <a:rPr lang="nl-NL" dirty="0" err="1" smtClean="0"/>
              <a:t>created</a:t>
            </a:r>
            <a:r>
              <a:rPr lang="nl-NL" dirty="0" smtClean="0"/>
              <a:t> as a</a:t>
            </a:r>
            <a:r>
              <a:rPr lang="nl-NL" baseline="0" dirty="0" smtClean="0"/>
              <a:t> experiment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facilitate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collaborations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work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towards</a:t>
            </a:r>
            <a:r>
              <a:rPr lang="nl-NL" baseline="0" dirty="0" smtClean="0"/>
              <a:t> these common goals. We </a:t>
            </a:r>
            <a:r>
              <a:rPr lang="nl-NL" baseline="0" dirty="0" err="1" smtClean="0"/>
              <a:t>brought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together</a:t>
            </a:r>
            <a:r>
              <a:rPr lang="nl-NL" baseline="0" dirty="0" smtClean="0"/>
              <a:t> the five best </a:t>
            </a:r>
            <a:r>
              <a:rPr lang="nl-NL" baseline="0" dirty="0" err="1" smtClean="0"/>
              <a:t>students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the five schools, </a:t>
            </a:r>
            <a:r>
              <a:rPr lang="nl-NL" baseline="0" dirty="0" err="1" smtClean="0"/>
              <a:t>guided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some</a:t>
            </a:r>
            <a:r>
              <a:rPr lang="nl-NL" baseline="0" dirty="0" smtClean="0"/>
              <a:t> of the </a:t>
            </a:r>
            <a:r>
              <a:rPr lang="nl-NL" baseline="0" dirty="0" err="1" smtClean="0"/>
              <a:t>finest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researchers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experts. We </a:t>
            </a:r>
            <a:r>
              <a:rPr lang="nl-NL" baseline="0" dirty="0" err="1" smtClean="0"/>
              <a:t>formulated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challenges</a:t>
            </a:r>
            <a:r>
              <a:rPr lang="nl-NL" baseline="0" dirty="0" smtClean="0"/>
              <a:t> out of the </a:t>
            </a:r>
            <a:r>
              <a:rPr lang="nl-NL" baseline="0" dirty="0" err="1" smtClean="0"/>
              <a:t>industry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guided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students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through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process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learning</a:t>
            </a:r>
            <a:r>
              <a:rPr lang="nl-NL" baseline="0" dirty="0" smtClean="0"/>
              <a:t>. </a:t>
            </a:r>
          </a:p>
          <a:p>
            <a:endParaRPr lang="nl-NL" baseline="0" dirty="0" smtClean="0"/>
          </a:p>
          <a:p>
            <a:r>
              <a:rPr lang="nl-NL" baseline="0" dirty="0" smtClean="0"/>
              <a:t>We </a:t>
            </a:r>
            <a:r>
              <a:rPr lang="nl-NL" baseline="0" dirty="0" err="1" smtClean="0"/>
              <a:t>facilitated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collaboration</a:t>
            </a:r>
            <a:r>
              <a:rPr lang="nl-NL" baseline="0" dirty="0" smtClean="0"/>
              <a:t> on a </a:t>
            </a:r>
            <a:r>
              <a:rPr lang="nl-NL" baseline="0" dirty="0" err="1" smtClean="0"/>
              <a:t>wider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scale</a:t>
            </a:r>
            <a:r>
              <a:rPr lang="nl-NL" baseline="0" dirty="0" smtClean="0"/>
              <a:t>: </a:t>
            </a:r>
            <a:r>
              <a:rPr lang="nl-NL" baseline="0" dirty="0" err="1" smtClean="0"/>
              <a:t>Between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students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different schools, </a:t>
            </a:r>
            <a:r>
              <a:rPr lang="nl-NL" baseline="0" dirty="0" err="1" smtClean="0"/>
              <a:t>between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students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experts, </a:t>
            </a:r>
            <a:r>
              <a:rPr lang="nl-NL" baseline="0" dirty="0" err="1" smtClean="0"/>
              <a:t>between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industry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schools. </a:t>
            </a:r>
            <a:r>
              <a:rPr lang="nl-NL" baseline="0" dirty="0" err="1" smtClean="0"/>
              <a:t>All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while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trying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valuable</a:t>
            </a:r>
            <a:r>
              <a:rPr lang="nl-NL" baseline="0" dirty="0" smtClean="0"/>
              <a:t> medium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parties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involved</a:t>
            </a:r>
            <a:r>
              <a:rPr lang="nl-NL" baseline="0" dirty="0" smtClean="0"/>
              <a:t>. </a:t>
            </a:r>
          </a:p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008818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Explained</a:t>
            </a:r>
            <a:r>
              <a:rPr lang="nl-NL" dirty="0" smtClean="0"/>
              <a:t> in detail in the next 3 slides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84509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Sharing</a:t>
            </a:r>
            <a:r>
              <a:rPr lang="nl-NL" dirty="0" smtClean="0"/>
              <a:t> </a:t>
            </a:r>
            <a:r>
              <a:rPr lang="nl-NL" dirty="0" err="1" smtClean="0"/>
              <a:t>knowledge</a:t>
            </a:r>
            <a:r>
              <a:rPr lang="nl-NL" dirty="0" smtClean="0"/>
              <a:t>,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introducing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networks</a:t>
            </a:r>
            <a:endParaRPr lang="nl-NL" baseline="0" dirty="0" smtClean="0"/>
          </a:p>
          <a:p>
            <a:endParaRPr lang="nl-NL" baseline="0" dirty="0" smtClean="0"/>
          </a:p>
          <a:p>
            <a:r>
              <a:rPr lang="nl-NL" baseline="0" dirty="0" err="1" smtClean="0"/>
              <a:t>Working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towards</a:t>
            </a:r>
            <a:r>
              <a:rPr lang="nl-NL" baseline="0" dirty="0" smtClean="0"/>
              <a:t> a shared </a:t>
            </a:r>
            <a:r>
              <a:rPr lang="nl-NL" baseline="0" dirty="0" err="1" smtClean="0"/>
              <a:t>academic</a:t>
            </a:r>
            <a:r>
              <a:rPr lang="nl-NL" baseline="0" dirty="0" smtClean="0"/>
              <a:t> agenda, </a:t>
            </a:r>
            <a:r>
              <a:rPr lang="nl-NL" baseline="0" dirty="0" err="1" smtClean="0"/>
              <a:t>wherein</a:t>
            </a:r>
            <a:r>
              <a:rPr lang="nl-NL" baseline="0" dirty="0" smtClean="0"/>
              <a:t> schools </a:t>
            </a:r>
            <a:r>
              <a:rPr lang="nl-NL" baseline="0" dirty="0" err="1" smtClean="0"/>
              <a:t>collaborate</a:t>
            </a:r>
            <a:r>
              <a:rPr lang="nl-NL" baseline="0" dirty="0" smtClean="0"/>
              <a:t> in research </a:t>
            </a:r>
            <a:r>
              <a:rPr lang="nl-NL" baseline="0" dirty="0" err="1" smtClean="0"/>
              <a:t>efforts</a:t>
            </a:r>
            <a:endParaRPr lang="nl-NL" baseline="0" dirty="0" smtClean="0"/>
          </a:p>
          <a:p>
            <a:endParaRPr lang="nl-NL" baseline="0" dirty="0" smtClean="0"/>
          </a:p>
          <a:p>
            <a:r>
              <a:rPr lang="nl-NL" baseline="0" dirty="0" err="1" smtClean="0"/>
              <a:t>Bridging</a:t>
            </a:r>
            <a:r>
              <a:rPr lang="nl-NL" baseline="0" dirty="0" smtClean="0"/>
              <a:t> the gap </a:t>
            </a:r>
            <a:r>
              <a:rPr lang="nl-NL" baseline="0" dirty="0" err="1" smtClean="0"/>
              <a:t>between</a:t>
            </a:r>
            <a:r>
              <a:rPr lang="nl-NL" baseline="0" dirty="0" smtClean="0"/>
              <a:t> schools,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between</a:t>
            </a:r>
            <a:r>
              <a:rPr lang="nl-NL" baseline="0" dirty="0" smtClean="0"/>
              <a:t> schools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industry</a:t>
            </a:r>
            <a:r>
              <a:rPr lang="nl-NL" baseline="0" dirty="0" smtClean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656659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nl-NL"/>
              <a:pPr/>
              <a:t>4-11-2014</a:t>
            </a:fld>
            <a:endParaRPr kumimoji="0"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nl-NL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nl-NL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nl-NL"/>
              <a:t>Klik om de ondertitelstijl van het model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nl-NL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met bij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nl-NL"/>
              <a:pPr/>
              <a:t>4-11-2014</a:t>
            </a:fld>
            <a:endParaRPr kumimoji="0"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nl-NL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nl-NL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nl-NL"/>
            </a:lvl1pPr>
          </a:lstStyle>
          <a:p>
            <a:pPr eaLnBrk="1" latinLnBrk="0" hangingPunct="1"/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nl-NL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nl-NL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nl-NL" sz="3200"/>
            </a:lvl1pPr>
            <a:lvl2pPr marL="457200" indent="0" eaLnBrk="1" latinLnBrk="0" hangingPunct="1">
              <a:buNone/>
              <a:defRPr kumimoji="0" lang="nl-NL" sz="2800"/>
            </a:lvl2pPr>
            <a:lvl3pPr marL="914400" indent="0" eaLnBrk="1" latinLnBrk="0" hangingPunct="1">
              <a:buNone/>
              <a:defRPr kumimoji="0" lang="nl-NL" sz="2400"/>
            </a:lvl3pPr>
            <a:lvl4pPr marL="1371600" indent="0" eaLnBrk="1" latinLnBrk="0" hangingPunct="1">
              <a:buNone/>
              <a:defRPr kumimoji="0" lang="nl-NL" sz="2000"/>
            </a:lvl4pPr>
            <a:lvl5pPr marL="1828800" indent="0" eaLnBrk="1" latinLnBrk="0" hangingPunct="1">
              <a:buNone/>
              <a:defRPr kumimoji="0" lang="nl-NL" sz="2000"/>
            </a:lvl5pPr>
            <a:lvl6pPr marL="2286000" indent="0" eaLnBrk="1" latinLnBrk="0" hangingPunct="1">
              <a:buNone/>
              <a:defRPr kumimoji="0" lang="nl-NL" sz="2000"/>
            </a:lvl6pPr>
            <a:lvl7pPr marL="2743200" indent="0" eaLnBrk="1" latinLnBrk="0" hangingPunct="1">
              <a:buNone/>
              <a:defRPr kumimoji="0" lang="nl-NL" sz="2000"/>
            </a:lvl7pPr>
            <a:lvl8pPr marL="3200400" indent="0" eaLnBrk="1" latinLnBrk="0" hangingPunct="1">
              <a:buNone/>
              <a:defRPr kumimoji="0" lang="nl-NL" sz="2000"/>
            </a:lvl8pPr>
            <a:lvl9pPr marL="3657600" indent="0" eaLnBrk="1" latinLnBrk="0" hangingPunct="1">
              <a:buNone/>
              <a:defRPr kumimoji="0" lang="nl-NL" sz="2000"/>
            </a:lvl9pPr>
          </a:lstStyle>
          <a:p>
            <a:pPr eaLnBrk="1" latinLnBrk="0" hangingPunct="1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nl-NL" sz="1400"/>
            </a:lvl1pPr>
            <a:lvl2pPr marL="457200" indent="0" eaLnBrk="1" latinLnBrk="0" hangingPunct="1">
              <a:buNone/>
              <a:defRPr kumimoji="0" lang="nl-NL" sz="1200"/>
            </a:lvl2pPr>
            <a:lvl3pPr marL="914400" indent="0" eaLnBrk="1" latinLnBrk="0" hangingPunct="1">
              <a:buNone/>
              <a:defRPr kumimoji="0" lang="nl-NL" sz="1000"/>
            </a:lvl3pPr>
            <a:lvl4pPr marL="1371600" indent="0" eaLnBrk="1" latinLnBrk="0" hangingPunct="1">
              <a:buNone/>
              <a:defRPr kumimoji="0" lang="nl-NL" sz="900"/>
            </a:lvl4pPr>
            <a:lvl5pPr marL="1828800" indent="0" eaLnBrk="1" latinLnBrk="0" hangingPunct="1">
              <a:buNone/>
              <a:defRPr kumimoji="0" lang="nl-NL" sz="900"/>
            </a:lvl5pPr>
            <a:lvl6pPr marL="2286000" indent="0" eaLnBrk="1" latinLnBrk="0" hangingPunct="1">
              <a:buNone/>
              <a:defRPr kumimoji="0" lang="nl-NL" sz="900"/>
            </a:lvl6pPr>
            <a:lvl7pPr marL="2743200" indent="0" eaLnBrk="1" latinLnBrk="0" hangingPunct="1">
              <a:buNone/>
              <a:defRPr kumimoji="0" lang="nl-NL" sz="900"/>
            </a:lvl7pPr>
            <a:lvl8pPr marL="3200400" indent="0" eaLnBrk="1" latinLnBrk="0" hangingPunct="1">
              <a:buNone/>
              <a:defRPr kumimoji="0" lang="nl-NL" sz="900"/>
            </a:lvl8pPr>
            <a:lvl9pPr marL="3657600" indent="0" eaLnBrk="1" latinLnBrk="0" hangingPunct="1">
              <a:buNone/>
              <a:defRPr kumimoji="0" lang="nl-NL" sz="900"/>
            </a:lvl9pPr>
          </a:lstStyle>
          <a:p>
            <a:pPr lvl="0" eaLnBrk="1" latinLnBrk="0" hangingPunct="1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nl-NL"/>
              <a:pPr/>
              <a:t>4-11-2014</a:t>
            </a:fld>
            <a:endParaRPr kumimoji="0"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verticale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nl-NL"/>
              <a:pPr/>
              <a:t>4-11-2014</a:t>
            </a:fld>
            <a:endParaRPr kumimoji="0"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pPr/>
              <a:t>‹#›</a:t>
            </a:fld>
            <a:endParaRPr kumimoji="0" lang="nl-NL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nl-NL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/>
              <a:t>    Klik om de titelstijl van het model te bewerken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nl-NL"/>
              <a:pPr/>
              <a:t>4-11-2014</a:t>
            </a:fld>
            <a:endParaRPr kumimoji="0"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nl-NL" sz="3000" b="1" cap="all"/>
            </a:lvl1pPr>
          </a:lstStyle>
          <a:p>
            <a:pPr eaLnBrk="1" latinLnBrk="0" hangingPunct="1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nl-NL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nl-NL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nl-NL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nl-NL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nl-NL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nl-NL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nl-NL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nl-NL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nl-NL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nl-NL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nl-NL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nl-NL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nl-NL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inhou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nl-NL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nl-NL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nl-NL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nl-NL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nl-NL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nl-NL"/>
              <a:pPr/>
              <a:t>4-11-2014</a:t>
            </a:fld>
            <a:endParaRPr kumimoji="0"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: nadru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nl-NL"/>
              <a:pPr/>
              <a:t>4-11-2014</a:t>
            </a:fld>
            <a:endParaRPr kumimoji="0"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nl-NL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nl-N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nl-NL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nl-NL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nl-NL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nl-NL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nl-NL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nl-NL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nl-NL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nl-NL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nl-NL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nl-NL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nl-NL" sz="1800"/>
            </a:lvl6pPr>
            <a:lvl7pPr eaLnBrk="1" latinLnBrk="0" hangingPunct="1">
              <a:defRPr kumimoji="0" lang="nl-NL" sz="1800"/>
            </a:lvl7pPr>
            <a:lvl8pPr eaLnBrk="1" latinLnBrk="0" hangingPunct="1">
              <a:defRPr kumimoji="0" lang="nl-NL" sz="1800"/>
            </a:lvl8pPr>
            <a:lvl9pPr eaLnBrk="1" latinLnBrk="0" hangingPunct="1">
              <a:defRPr kumimoji="0" lang="nl-NL" sz="1800"/>
            </a:lvl9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nl-NL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nl-NL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nl-NL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nl-NL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nl-NL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nl-NL" sz="1800"/>
            </a:lvl6pPr>
            <a:lvl7pPr eaLnBrk="1" latinLnBrk="0" hangingPunct="1">
              <a:defRPr kumimoji="0" lang="nl-NL" sz="1800"/>
            </a:lvl7pPr>
            <a:lvl8pPr eaLnBrk="1" latinLnBrk="0" hangingPunct="1">
              <a:defRPr kumimoji="0" lang="nl-NL" sz="1800"/>
            </a:lvl8pPr>
            <a:lvl9pPr eaLnBrk="1" latinLnBrk="0" hangingPunct="1">
              <a:defRPr kumimoji="0" lang="nl-NL" sz="1800"/>
            </a:lvl9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nl-NL"/>
              <a:pPr/>
              <a:t>4-11-2014</a:t>
            </a:fld>
            <a:endParaRPr kumimoji="0"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pPr/>
              <a:t>‹#›</a:t>
            </a:fld>
            <a:endParaRPr kumimoji="0"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nl-NL"/>
              <a:pPr/>
              <a:t>4-11-2014</a:t>
            </a:fld>
            <a:endParaRPr kumimoji="0"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nl-NL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nl-NL"/>
            </a:lvl1pPr>
          </a:lstStyle>
          <a:p>
            <a:pPr eaLnBrk="1" latinLnBrk="0" hangingPunct="1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een titel: nadru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nl-NL"/>
              <a:pPr/>
              <a:t>4-11-2014</a:t>
            </a:fld>
            <a:endParaRPr kumimoji="0"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pPr/>
              <a:t>‹#›</a:t>
            </a:fld>
            <a:endParaRPr kumimoji="0" lang="nl-NL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nl-NL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/>
              <a:t>Klik om de titelstijl van het model te bewerken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nl-NL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nl-NL" sz="2000" b="1"/>
            </a:lvl2pPr>
            <a:lvl3pPr marL="914400" indent="0" eaLnBrk="1" latinLnBrk="0" hangingPunct="1">
              <a:buNone/>
              <a:defRPr kumimoji="0" lang="nl-NL" sz="1800" b="1"/>
            </a:lvl3pPr>
            <a:lvl4pPr marL="1371600" indent="0" eaLnBrk="1" latinLnBrk="0" hangingPunct="1">
              <a:buNone/>
              <a:defRPr kumimoji="0" lang="nl-NL" sz="1600" b="1"/>
            </a:lvl4pPr>
            <a:lvl5pPr marL="1828800" indent="0" eaLnBrk="1" latinLnBrk="0" hangingPunct="1">
              <a:buNone/>
              <a:defRPr kumimoji="0" lang="nl-NL" sz="1600" b="1"/>
            </a:lvl5pPr>
            <a:lvl6pPr marL="2286000" indent="0" eaLnBrk="1" latinLnBrk="0" hangingPunct="1">
              <a:buNone/>
              <a:defRPr kumimoji="0" lang="nl-NL" sz="1600" b="1"/>
            </a:lvl6pPr>
            <a:lvl7pPr marL="2743200" indent="0" eaLnBrk="1" latinLnBrk="0" hangingPunct="1">
              <a:buNone/>
              <a:defRPr kumimoji="0" lang="nl-NL" sz="1600" b="1"/>
            </a:lvl7pPr>
            <a:lvl8pPr marL="3200400" indent="0" eaLnBrk="1" latinLnBrk="0" hangingPunct="1">
              <a:buNone/>
              <a:defRPr kumimoji="0" lang="nl-NL" sz="1600" b="1"/>
            </a:lvl8pPr>
            <a:lvl9pPr marL="3657600" indent="0" eaLnBrk="1" latinLnBrk="0" hangingPunct="1">
              <a:buNone/>
              <a:defRPr kumimoji="0" lang="nl-NL" sz="1600" b="1"/>
            </a:lvl9pPr>
          </a:lstStyle>
          <a:p>
            <a:pPr lvl="0" eaLnBrk="1" latinLnBrk="0" hangingPunct="1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t teks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nl-NL"/>
              <a:pPr/>
              <a:t>4-11-2014</a:t>
            </a:fld>
            <a:endParaRPr kumimoji="0"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nl-NL"/>
          </a:p>
        </p:txBody>
      </p:sp>
      <p:sp>
        <p:nvSpPr>
          <p:cNvPr id="7" name="Rectangle 6"/>
          <p:cNvSpPr/>
          <p:nvPr userDrawn="1"/>
        </p:nvSpPr>
        <p:spPr>
          <a:xfrm>
            <a:off x="0" y="2514600"/>
            <a:ext cx="7924800" cy="2895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nl-NL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6" y="2819400"/>
            <a:ext cx="7281333" cy="2438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nl-NL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endParaRPr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nl-NL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nl-NL"/>
              <a:t>Klik om de ondertitelstijl van het model te bewerken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nl-NL" sz="2000" b="1"/>
            </a:lvl1pPr>
          </a:lstStyle>
          <a:p>
            <a:pPr eaLnBrk="1" latinLnBrk="0" hangingPunct="1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nl-NL" sz="2800">
                <a:solidFill>
                  <a:schemeClr val="bg1"/>
                </a:solidFill>
              </a:defRPr>
            </a:lvl1pPr>
            <a:lvl2pPr eaLnBrk="1" latinLnBrk="0" hangingPunct="1">
              <a:defRPr kumimoji="0" lang="nl-NL" sz="2800">
                <a:solidFill>
                  <a:schemeClr val="bg1"/>
                </a:solidFill>
              </a:defRPr>
            </a:lvl2pPr>
            <a:lvl3pPr eaLnBrk="1" latinLnBrk="0" hangingPunct="1">
              <a:defRPr kumimoji="0" lang="nl-NL" sz="2400">
                <a:solidFill>
                  <a:schemeClr val="bg1"/>
                </a:solidFill>
              </a:defRPr>
            </a:lvl3pPr>
            <a:lvl4pPr eaLnBrk="1" latinLnBrk="0" hangingPunct="1">
              <a:defRPr kumimoji="0" lang="nl-NL" sz="2000">
                <a:solidFill>
                  <a:schemeClr val="bg1"/>
                </a:solidFill>
              </a:defRPr>
            </a:lvl4pPr>
            <a:lvl5pPr eaLnBrk="1" latinLnBrk="0" hangingPunct="1">
              <a:defRPr kumimoji="0" lang="nl-NL" sz="2000">
                <a:solidFill>
                  <a:schemeClr val="bg1"/>
                </a:solidFill>
              </a:defRPr>
            </a:lvl5pPr>
            <a:lvl6pPr eaLnBrk="1" latinLnBrk="0" hangingPunct="1">
              <a:defRPr kumimoji="0" lang="nl-NL" sz="2000"/>
            </a:lvl6pPr>
            <a:lvl7pPr eaLnBrk="1" latinLnBrk="0" hangingPunct="1">
              <a:defRPr kumimoji="0" lang="nl-NL" sz="2000"/>
            </a:lvl7pPr>
            <a:lvl8pPr eaLnBrk="1" latinLnBrk="0" hangingPunct="1">
              <a:defRPr kumimoji="0" lang="nl-NL" sz="2000"/>
            </a:lvl8pPr>
            <a:lvl9pPr eaLnBrk="1" latinLnBrk="0" hangingPunct="1">
              <a:defRPr kumimoji="0" lang="nl-NL" sz="2000"/>
            </a:lvl9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nl-NL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nl-NL" sz="1200"/>
            </a:lvl2pPr>
            <a:lvl3pPr marL="914400" indent="0" eaLnBrk="1" latinLnBrk="0" hangingPunct="1">
              <a:buNone/>
              <a:defRPr kumimoji="0" lang="nl-NL" sz="1000"/>
            </a:lvl3pPr>
            <a:lvl4pPr marL="1371600" indent="0" eaLnBrk="1" latinLnBrk="0" hangingPunct="1">
              <a:buNone/>
              <a:defRPr kumimoji="0" lang="nl-NL" sz="900"/>
            </a:lvl4pPr>
            <a:lvl5pPr marL="1828800" indent="0" eaLnBrk="1" latinLnBrk="0" hangingPunct="1">
              <a:buNone/>
              <a:defRPr kumimoji="0" lang="nl-NL" sz="900"/>
            </a:lvl5pPr>
            <a:lvl6pPr marL="2286000" indent="0" eaLnBrk="1" latinLnBrk="0" hangingPunct="1">
              <a:buNone/>
              <a:defRPr kumimoji="0" lang="nl-NL" sz="900"/>
            </a:lvl6pPr>
            <a:lvl7pPr marL="2743200" indent="0" eaLnBrk="1" latinLnBrk="0" hangingPunct="1">
              <a:buNone/>
              <a:defRPr kumimoji="0" lang="nl-NL" sz="900"/>
            </a:lvl7pPr>
            <a:lvl8pPr marL="3200400" indent="0" eaLnBrk="1" latinLnBrk="0" hangingPunct="1">
              <a:buNone/>
              <a:defRPr kumimoji="0" lang="nl-NL" sz="900"/>
            </a:lvl8pPr>
            <a:lvl9pPr marL="3657600" indent="0" eaLnBrk="1" latinLnBrk="0" hangingPunct="1">
              <a:buNone/>
              <a:defRPr kumimoji="0" lang="nl-NL" sz="900"/>
            </a:lvl9pPr>
          </a:lstStyle>
          <a:p>
            <a:pPr lvl="0" eaLnBrk="1" latinLnBrk="0" hangingPunct="1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nl-NL"/>
              <a:pPr/>
              <a:t>4-11-2014</a:t>
            </a:fld>
            <a:endParaRPr kumimoji="0"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nl-NL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nl-N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nl-NL"/>
              <a:pPr/>
              <a:t>4-11-2014</a:t>
            </a:fld>
            <a:endParaRPr kumimoji="0"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nl-N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nl-N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nl-NL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nl-NL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nl-NL"/>
      </a:defPPr>
      <a:lvl1pPr marL="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0"/>
            <a:ext cx="4953000" cy="1416269"/>
          </a:xfrm>
        </p:spPr>
        <p:txBody>
          <a:bodyPr lIns="36000" rIns="36000">
            <a:normAutofit/>
          </a:bodyPr>
          <a:lstStyle/>
          <a:p>
            <a:r>
              <a:rPr lang="nl-NL" dirty="0" smtClean="0"/>
              <a:t>Hospitality Excellence Program</a:t>
            </a:r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/>
          </a:bodyPr>
          <a:lstStyle/>
          <a:p>
            <a:pPr algn="l"/>
            <a:r>
              <a:rPr lang="nl-NL" sz="5600" b="0" dirty="0" smtClean="0"/>
              <a:t>Hospitality Excellence</a:t>
            </a:r>
            <a:endParaRPr lang="nl-NL" sz="5600" b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in </a:t>
            </a:r>
            <a:r>
              <a:rPr lang="fr-FR" dirty="0" err="1" smtClean="0"/>
              <a:t>it</a:t>
            </a:r>
            <a:r>
              <a:rPr lang="fr-FR" dirty="0" smtClean="0"/>
              <a:t> for me?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Networking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hotelschool</a:t>
            </a:r>
            <a:r>
              <a:rPr lang="fr-FR" dirty="0" smtClean="0"/>
              <a:t> </a:t>
            </a:r>
            <a:r>
              <a:rPr lang="fr-FR" dirty="0" err="1" smtClean="0"/>
              <a:t>students</a:t>
            </a:r>
            <a:r>
              <a:rPr lang="fr-FR" dirty="0" smtClean="0"/>
              <a:t> and </a:t>
            </a:r>
            <a:r>
              <a:rPr lang="fr-FR" dirty="0" err="1" smtClean="0"/>
              <a:t>professors</a:t>
            </a:r>
            <a:endParaRPr lang="fr-FR" dirty="0" smtClean="0"/>
          </a:p>
          <a:p>
            <a:r>
              <a:rPr lang="fr-FR" dirty="0" smtClean="0"/>
              <a:t>Insight in real life business</a:t>
            </a:r>
          </a:p>
          <a:p>
            <a:r>
              <a:rPr lang="fr-FR" dirty="0" smtClean="0"/>
              <a:t>Intensive coaching</a:t>
            </a:r>
            <a:endParaRPr lang="fr-FR" dirty="0"/>
          </a:p>
          <a:p>
            <a:r>
              <a:rPr lang="fr-FR" dirty="0" smtClean="0"/>
              <a:t>In-</a:t>
            </a:r>
            <a:r>
              <a:rPr lang="fr-FR" dirty="0" err="1" smtClean="0"/>
              <a:t>depth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25877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improved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Setting the right expectations</a:t>
            </a:r>
          </a:p>
          <a:p>
            <a:pPr lvl="1"/>
            <a:r>
              <a:rPr lang="fr-FR" dirty="0"/>
              <a:t>About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happens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concept?</a:t>
            </a:r>
          </a:p>
          <a:p>
            <a:r>
              <a:rPr lang="fr-FR" dirty="0" smtClean="0"/>
              <a:t>Planning </a:t>
            </a:r>
            <a:r>
              <a:rPr lang="fr-FR" dirty="0" err="1" smtClean="0"/>
              <a:t>during</a:t>
            </a:r>
            <a:r>
              <a:rPr lang="fr-FR" dirty="0" smtClean="0"/>
              <a:t> sessions</a:t>
            </a:r>
          </a:p>
          <a:p>
            <a:pPr lvl="1"/>
            <a:r>
              <a:rPr lang="fr-FR" dirty="0" smtClean="0"/>
              <a:t>More time </a:t>
            </a:r>
            <a:r>
              <a:rPr lang="fr-FR" dirty="0" err="1" smtClean="0"/>
              <a:t>with</a:t>
            </a:r>
            <a:r>
              <a:rPr lang="fr-FR" dirty="0" smtClean="0"/>
              <a:t> the team</a:t>
            </a:r>
          </a:p>
          <a:p>
            <a:r>
              <a:rPr lang="fr-FR" dirty="0" smtClean="0"/>
              <a:t>More updates in </a:t>
            </a:r>
            <a:r>
              <a:rPr lang="fr-FR" dirty="0" err="1" smtClean="0"/>
              <a:t>between</a:t>
            </a:r>
            <a:r>
              <a:rPr lang="fr-FR" dirty="0" smtClean="0"/>
              <a:t> sessions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2634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Industry’s</a:t>
            </a:r>
            <a:r>
              <a:rPr lang="nl-NL" dirty="0" smtClean="0"/>
              <a:t> </a:t>
            </a:r>
            <a:r>
              <a:rPr lang="nl-NL" dirty="0" err="1" smtClean="0"/>
              <a:t>Perspective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366" y="3009900"/>
            <a:ext cx="161255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853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Why</a:t>
            </a:r>
            <a:r>
              <a:rPr lang="nl-NL" dirty="0" smtClean="0"/>
              <a:t> </a:t>
            </a:r>
            <a:r>
              <a:rPr lang="nl-NL" dirty="0" err="1" smtClean="0"/>
              <a:t>collaborate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intensify</a:t>
            </a:r>
            <a:r>
              <a:rPr lang="nl-NL" dirty="0" smtClean="0"/>
              <a:t> </a:t>
            </a:r>
            <a:r>
              <a:rPr lang="nl-NL" dirty="0" err="1" smtClean="0"/>
              <a:t>relationships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</a:t>
            </a:r>
            <a:r>
              <a:rPr lang="nl-NL" dirty="0" err="1" smtClean="0"/>
              <a:t>education</a:t>
            </a:r>
            <a:r>
              <a:rPr lang="nl-NL" dirty="0" smtClean="0"/>
              <a:t> – </a:t>
            </a:r>
            <a:r>
              <a:rPr lang="nl-NL" dirty="0" err="1" smtClean="0"/>
              <a:t>industry</a:t>
            </a:r>
            <a:endParaRPr lang="nl-NL" dirty="0"/>
          </a:p>
          <a:p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build</a:t>
            </a:r>
            <a:r>
              <a:rPr lang="nl-NL" dirty="0" smtClean="0"/>
              <a:t> </a:t>
            </a:r>
            <a:r>
              <a:rPr lang="nl-NL" dirty="0" err="1" smtClean="0"/>
              <a:t>towards</a:t>
            </a:r>
            <a:r>
              <a:rPr lang="nl-NL" dirty="0" smtClean="0"/>
              <a:t> a shared center of excellence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7074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Insert</a:t>
            </a:r>
            <a:r>
              <a:rPr lang="nl-NL" dirty="0" smtClean="0"/>
              <a:t>: Hospitality Excellence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2031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 err="1" smtClean="0"/>
              <a:t>Experimental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Facilitating</a:t>
            </a:r>
            <a:r>
              <a:rPr lang="nl-NL" dirty="0" smtClean="0"/>
              <a:t> </a:t>
            </a:r>
            <a:r>
              <a:rPr lang="nl-NL" dirty="0" err="1" smtClean="0"/>
              <a:t>collaboration</a:t>
            </a:r>
            <a:r>
              <a:rPr lang="nl-NL" dirty="0" smtClean="0"/>
              <a:t> on a </a:t>
            </a:r>
            <a:r>
              <a:rPr lang="nl-NL" dirty="0" err="1" smtClean="0"/>
              <a:t>wider</a:t>
            </a:r>
            <a:r>
              <a:rPr lang="nl-NL" dirty="0" smtClean="0"/>
              <a:t> </a:t>
            </a:r>
            <a:r>
              <a:rPr lang="nl-NL" dirty="0" err="1" smtClean="0"/>
              <a:t>scale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Valuable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parties</a:t>
            </a:r>
            <a:r>
              <a:rPr lang="nl-NL" dirty="0" smtClean="0"/>
              <a:t> </a:t>
            </a:r>
            <a:r>
              <a:rPr lang="nl-NL" dirty="0" err="1" smtClean="0"/>
              <a:t>involved</a:t>
            </a:r>
            <a:r>
              <a:rPr lang="nl-NL" dirty="0" smtClean="0"/>
              <a:t>.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8162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144" y="457200"/>
            <a:ext cx="8497711" cy="47799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18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What’s</a:t>
            </a:r>
            <a:r>
              <a:rPr lang="nl-NL" dirty="0" smtClean="0"/>
              <a:t> in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the </a:t>
            </a:r>
            <a:r>
              <a:rPr lang="nl-NL" dirty="0" err="1" smtClean="0"/>
              <a:t>industry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 err="1" smtClean="0"/>
              <a:t>Increased</a:t>
            </a:r>
            <a:r>
              <a:rPr lang="nl-NL" dirty="0" smtClean="0"/>
              <a:t> </a:t>
            </a:r>
            <a:r>
              <a:rPr lang="nl-NL" dirty="0" err="1" smtClean="0"/>
              <a:t>collaboration</a:t>
            </a:r>
            <a:r>
              <a:rPr lang="nl-NL" dirty="0" smtClean="0"/>
              <a:t> in </a:t>
            </a:r>
            <a:r>
              <a:rPr lang="nl-NL" dirty="0" err="1" smtClean="0"/>
              <a:t>education</a:t>
            </a:r>
            <a:r>
              <a:rPr lang="nl-NL" dirty="0" smtClean="0"/>
              <a:t> </a:t>
            </a:r>
          </a:p>
          <a:p>
            <a:pPr marL="514350" indent="-514350">
              <a:buAutoNum type="arabicPeriod"/>
            </a:pPr>
            <a:r>
              <a:rPr lang="nl-NL" dirty="0" smtClean="0"/>
              <a:t>Teaching </a:t>
            </a:r>
            <a:r>
              <a:rPr lang="nl-NL" dirty="0" err="1" smtClean="0"/>
              <a:t>students</a:t>
            </a:r>
            <a:r>
              <a:rPr lang="nl-NL" dirty="0" smtClean="0"/>
              <a:t> different </a:t>
            </a:r>
            <a:r>
              <a:rPr lang="nl-NL" dirty="0" err="1" smtClean="0"/>
              <a:t>ways</a:t>
            </a:r>
            <a:r>
              <a:rPr lang="nl-NL" dirty="0" smtClean="0"/>
              <a:t> of thinking</a:t>
            </a:r>
          </a:p>
          <a:p>
            <a:pPr marL="514350" indent="-514350">
              <a:buAutoNum type="arabicPeriod"/>
            </a:pPr>
            <a:r>
              <a:rPr lang="nl-NL" dirty="0" err="1" smtClean="0"/>
              <a:t>Informing</a:t>
            </a:r>
            <a:r>
              <a:rPr lang="nl-NL" dirty="0" smtClean="0"/>
              <a:t> </a:t>
            </a:r>
            <a:r>
              <a:rPr lang="nl-NL" dirty="0" err="1" smtClean="0"/>
              <a:t>hospitality</a:t>
            </a:r>
            <a:r>
              <a:rPr lang="nl-NL" dirty="0" smtClean="0"/>
              <a:t> </a:t>
            </a:r>
            <a:r>
              <a:rPr lang="nl-NL" dirty="0" err="1" smtClean="0"/>
              <a:t>entrepeneurs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relevant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novel</a:t>
            </a:r>
            <a:r>
              <a:rPr lang="nl-NL" dirty="0" smtClean="0"/>
              <a:t> </a:t>
            </a:r>
            <a:r>
              <a:rPr lang="nl-NL" dirty="0" err="1" smtClean="0"/>
              <a:t>developments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insights</a:t>
            </a:r>
            <a:endParaRPr lang="nl-NL" dirty="0" smtClean="0"/>
          </a:p>
          <a:p>
            <a:pPr marL="514350" indent="-514350">
              <a:buAutoNum type="arabicPeriod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10760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err="1" smtClean="0"/>
              <a:t>Increasing</a:t>
            </a:r>
            <a:r>
              <a:rPr lang="nl-NL" dirty="0" smtClean="0"/>
              <a:t> </a:t>
            </a:r>
            <a:r>
              <a:rPr lang="nl-NL" dirty="0" err="1" smtClean="0"/>
              <a:t>collaboration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 err="1" smtClean="0"/>
              <a:t>Sharing</a:t>
            </a:r>
            <a:r>
              <a:rPr lang="nl-NL" dirty="0" smtClean="0"/>
              <a:t> </a:t>
            </a:r>
            <a:r>
              <a:rPr lang="nl-NL" dirty="0" err="1" smtClean="0"/>
              <a:t>knowledge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Collective</a:t>
            </a:r>
            <a:r>
              <a:rPr lang="nl-NL" dirty="0" smtClean="0"/>
              <a:t> </a:t>
            </a:r>
            <a:r>
              <a:rPr lang="nl-NL" dirty="0" err="1" smtClean="0"/>
              <a:t>academic</a:t>
            </a:r>
            <a:r>
              <a:rPr lang="nl-NL" dirty="0" smtClean="0"/>
              <a:t> agenda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Bridging</a:t>
            </a:r>
            <a:r>
              <a:rPr lang="nl-NL" dirty="0" smtClean="0"/>
              <a:t> the gap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600200"/>
            <a:ext cx="47752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0229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Teaching new </a:t>
            </a:r>
            <a:r>
              <a:rPr lang="nl-NL" dirty="0" err="1" smtClean="0"/>
              <a:t>ways</a:t>
            </a:r>
            <a:r>
              <a:rPr lang="nl-NL" dirty="0" smtClean="0"/>
              <a:t> of thinking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 err="1" smtClean="0"/>
              <a:t>Futureproofing</a:t>
            </a:r>
            <a:r>
              <a:rPr lang="nl-NL" dirty="0" smtClean="0"/>
              <a:t> </a:t>
            </a:r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students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New </a:t>
            </a:r>
            <a:r>
              <a:rPr lang="nl-NL" dirty="0" err="1" smtClean="0"/>
              <a:t>challenges</a:t>
            </a:r>
            <a:r>
              <a:rPr lang="nl-NL" dirty="0" smtClean="0"/>
              <a:t>: </a:t>
            </a:r>
            <a:r>
              <a:rPr lang="nl-NL" dirty="0" err="1" smtClean="0"/>
              <a:t>Wicked</a:t>
            </a:r>
            <a:r>
              <a:rPr lang="nl-NL" dirty="0" smtClean="0"/>
              <a:t> </a:t>
            </a:r>
            <a:r>
              <a:rPr lang="nl-NL" dirty="0" err="1" smtClean="0"/>
              <a:t>problems</a:t>
            </a:r>
            <a:r>
              <a:rPr lang="nl-NL" dirty="0" smtClean="0"/>
              <a:t> &amp; new </a:t>
            </a:r>
            <a:r>
              <a:rPr lang="nl-NL" dirty="0" err="1" smtClean="0"/>
              <a:t>models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046" y="1594338"/>
            <a:ext cx="46736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3130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Informing</a:t>
            </a:r>
            <a:r>
              <a:rPr lang="nl-NL" dirty="0"/>
              <a:t> </a:t>
            </a:r>
            <a:r>
              <a:rPr lang="nl-NL" dirty="0" smtClean="0"/>
              <a:t>the </a:t>
            </a:r>
            <a:r>
              <a:rPr lang="nl-NL" dirty="0" err="1" smtClean="0"/>
              <a:t>industry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Challenges</a:t>
            </a:r>
            <a:r>
              <a:rPr lang="nl-NL" dirty="0" smtClean="0"/>
              <a:t> </a:t>
            </a:r>
            <a:r>
              <a:rPr lang="nl-NL" dirty="0" err="1" smtClean="0"/>
              <a:t>formulated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the </a:t>
            </a:r>
            <a:r>
              <a:rPr lang="nl-NL" dirty="0" err="1" smtClean="0"/>
              <a:t>industry</a:t>
            </a:r>
            <a:endParaRPr lang="nl-NL" dirty="0" smtClean="0"/>
          </a:p>
          <a:p>
            <a:r>
              <a:rPr lang="nl-NL" dirty="0" smtClean="0"/>
              <a:t>Generating </a:t>
            </a:r>
            <a:r>
              <a:rPr lang="nl-NL" dirty="0" err="1" smtClean="0"/>
              <a:t>insights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development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2967648"/>
            <a:ext cx="5011615" cy="3341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55793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Quick </a:t>
            </a:r>
            <a:r>
              <a:rPr lang="nl-NL" dirty="0" err="1" smtClean="0"/>
              <a:t>introduction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0" y="3733800"/>
            <a:ext cx="4038600" cy="3971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b="1" dirty="0" smtClean="0"/>
              <a:t>Merel Vis	</a:t>
            </a:r>
          </a:p>
          <a:p>
            <a:pPr algn="ctr"/>
            <a:r>
              <a:rPr lang="nl-NL" dirty="0" smtClean="0"/>
              <a:t>Participant in 2014</a:t>
            </a:r>
          </a:p>
          <a:p>
            <a:pPr algn="ctr"/>
            <a:r>
              <a:rPr lang="nl-NL" dirty="0" err="1" smtClean="0"/>
              <a:t>Concerning</a:t>
            </a:r>
            <a:r>
              <a:rPr lang="nl-NL" dirty="0" smtClean="0"/>
              <a:t> CSR concept</a:t>
            </a:r>
          </a:p>
          <a:p>
            <a:pPr algn="ctr"/>
            <a:r>
              <a:rPr lang="nl-NL" dirty="0" smtClean="0"/>
              <a:t>Student at Hotelschool The Hague</a:t>
            </a:r>
          </a:p>
          <a:p>
            <a:endParaRPr lang="nl-NL" dirty="0" smtClean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5181600" y="3718560"/>
            <a:ext cx="3352800" cy="30570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b="1" dirty="0" smtClean="0"/>
              <a:t>Mark Spoor</a:t>
            </a:r>
          </a:p>
          <a:p>
            <a:pPr algn="ctr"/>
            <a:r>
              <a:rPr lang="nl-NL" dirty="0" smtClean="0"/>
              <a:t>Participant in 2013</a:t>
            </a:r>
          </a:p>
          <a:p>
            <a:pPr algn="ctr"/>
            <a:r>
              <a:rPr lang="nl-NL" dirty="0" err="1" smtClean="0"/>
              <a:t>Internship</a:t>
            </a:r>
            <a:r>
              <a:rPr lang="nl-NL" dirty="0" smtClean="0"/>
              <a:t> at KHN in 2014; HEP</a:t>
            </a:r>
          </a:p>
          <a:p>
            <a:pPr algn="ctr"/>
            <a:r>
              <a:rPr lang="nl-NL" dirty="0" err="1" smtClean="0"/>
              <a:t>Responsible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Knowledge at KHN</a:t>
            </a:r>
            <a:endParaRPr lang="nl-NL" dirty="0"/>
          </a:p>
        </p:txBody>
      </p:sp>
      <p:pic>
        <p:nvPicPr>
          <p:cNvPr id="6" name="Afbeelding 5" descr="2014-06-13 19.12.49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873228" y="1336572"/>
            <a:ext cx="2368344" cy="19812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1184172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01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731114" y="2203086"/>
            <a:ext cx="4213490" cy="3160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kstvak 4"/>
          <p:cNvSpPr txBox="1"/>
          <p:nvPr/>
        </p:nvSpPr>
        <p:spPr>
          <a:xfrm>
            <a:off x="629741" y="1417638"/>
            <a:ext cx="4724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Extended </a:t>
            </a:r>
            <a:r>
              <a:rPr lang="nl-NL" sz="2800" dirty="0" err="1" smtClean="0"/>
              <a:t>networks</a:t>
            </a:r>
            <a:endParaRPr lang="nl-NL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Knowledge </a:t>
            </a:r>
            <a:r>
              <a:rPr lang="nl-NL" sz="2800" dirty="0" err="1" smtClean="0"/>
              <a:t>sharing</a:t>
            </a:r>
            <a:endParaRPr lang="nl-NL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New </a:t>
            </a:r>
            <a:r>
              <a:rPr lang="nl-NL" sz="2800" dirty="0" err="1" smtClean="0"/>
              <a:t>insights</a:t>
            </a:r>
            <a:endParaRPr lang="nl-NL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err="1" smtClean="0"/>
              <a:t>Enthusiasm</a:t>
            </a:r>
            <a:r>
              <a:rPr lang="nl-NL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485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However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It’s a </a:t>
            </a:r>
            <a:r>
              <a:rPr lang="nl-NL" dirty="0" err="1" smtClean="0"/>
              <a:t>work</a:t>
            </a:r>
            <a:r>
              <a:rPr lang="nl-NL" dirty="0" smtClean="0"/>
              <a:t> in </a:t>
            </a:r>
            <a:r>
              <a:rPr lang="nl-NL" dirty="0" err="1" smtClean="0"/>
              <a:t>progress</a:t>
            </a:r>
            <a:r>
              <a:rPr lang="nl-NL" dirty="0" smtClean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6557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nl-NL" dirty="0" smtClean="0"/>
              <a:t>Q&amp;A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584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Hospitality Excellence Program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54353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Hospitality Excellence Program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The </a:t>
            </a:r>
            <a:r>
              <a:rPr lang="nl-NL" dirty="0" err="1" smtClean="0"/>
              <a:t>hospitality</a:t>
            </a:r>
            <a:r>
              <a:rPr lang="nl-NL" dirty="0" smtClean="0"/>
              <a:t> excellence program is a co-</a:t>
            </a:r>
            <a:r>
              <a:rPr lang="nl-NL" dirty="0" err="1" smtClean="0"/>
              <a:t>creation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the </a:t>
            </a:r>
            <a:r>
              <a:rPr lang="nl-NL" dirty="0" err="1" smtClean="0"/>
              <a:t>Association</a:t>
            </a:r>
            <a:r>
              <a:rPr lang="nl-NL" dirty="0" smtClean="0"/>
              <a:t> of Hospitality </a:t>
            </a:r>
            <a:r>
              <a:rPr lang="nl-NL" dirty="0"/>
              <a:t>M</a:t>
            </a:r>
            <a:r>
              <a:rPr lang="nl-NL" dirty="0" smtClean="0"/>
              <a:t>anagement </a:t>
            </a:r>
            <a:r>
              <a:rPr lang="nl-NL" dirty="0"/>
              <a:t>S</a:t>
            </a:r>
            <a:r>
              <a:rPr lang="nl-NL" dirty="0" smtClean="0"/>
              <a:t>chools </a:t>
            </a:r>
            <a:r>
              <a:rPr lang="nl-NL" dirty="0" err="1" smtClean="0"/>
              <a:t>and</a:t>
            </a:r>
            <a:r>
              <a:rPr lang="nl-NL" dirty="0" smtClean="0"/>
              <a:t> the Royal Dutch </a:t>
            </a:r>
            <a:r>
              <a:rPr lang="nl-NL" dirty="0" err="1" smtClean="0"/>
              <a:t>Association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Hospitality Entrepreneurs (KHN).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26242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Hospitality Excellence Program (HEP)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28065"/>
            <a:ext cx="4724400" cy="4525963"/>
          </a:xfrm>
        </p:spPr>
        <p:txBody>
          <a:bodyPr/>
          <a:lstStyle/>
          <a:p>
            <a:r>
              <a:rPr lang="nl-NL" sz="2800" dirty="0" err="1" smtClean="0"/>
              <a:t>Started</a:t>
            </a:r>
            <a:r>
              <a:rPr lang="nl-NL" sz="2800" dirty="0" smtClean="0"/>
              <a:t> in 2013</a:t>
            </a:r>
          </a:p>
          <a:p>
            <a:r>
              <a:rPr lang="nl-NL" sz="2800" dirty="0" err="1" smtClean="0"/>
              <a:t>Collaborative</a:t>
            </a:r>
            <a:r>
              <a:rPr lang="nl-NL" sz="2800" dirty="0" smtClean="0"/>
              <a:t> </a:t>
            </a:r>
            <a:r>
              <a:rPr lang="nl-NL" sz="2800" dirty="0" err="1" smtClean="0"/>
              <a:t>networking</a:t>
            </a:r>
            <a:r>
              <a:rPr lang="nl-NL" sz="2800" dirty="0" smtClean="0"/>
              <a:t> teams of </a:t>
            </a:r>
            <a:r>
              <a:rPr lang="nl-NL" sz="2800" dirty="0" err="1" smtClean="0"/>
              <a:t>ambitious</a:t>
            </a:r>
            <a:r>
              <a:rPr lang="nl-NL" sz="2800" dirty="0" smtClean="0"/>
              <a:t> </a:t>
            </a:r>
            <a:r>
              <a:rPr lang="nl-NL" sz="2800" dirty="0" err="1" smtClean="0"/>
              <a:t>students</a:t>
            </a:r>
            <a:r>
              <a:rPr lang="nl-NL" sz="2800" dirty="0" smtClean="0"/>
              <a:t> </a:t>
            </a:r>
            <a:r>
              <a:rPr lang="nl-NL" sz="2800" dirty="0" err="1" smtClean="0"/>
              <a:t>from</a:t>
            </a:r>
            <a:r>
              <a:rPr lang="nl-NL" sz="2800" dirty="0" smtClean="0"/>
              <a:t> different schools</a:t>
            </a:r>
          </a:p>
          <a:p>
            <a:r>
              <a:rPr lang="nl-NL" sz="2800" dirty="0" smtClean="0"/>
              <a:t>Real life ‘</a:t>
            </a:r>
            <a:r>
              <a:rPr lang="nl-NL" sz="2800" dirty="0" err="1" smtClean="0"/>
              <a:t>wicked</a:t>
            </a:r>
            <a:r>
              <a:rPr lang="nl-NL" sz="2800" dirty="0" smtClean="0"/>
              <a:t>’ </a:t>
            </a:r>
            <a:r>
              <a:rPr lang="nl-NL" sz="2800" dirty="0" err="1" smtClean="0"/>
              <a:t>problems</a:t>
            </a:r>
            <a:r>
              <a:rPr lang="nl-NL" sz="2800" dirty="0" smtClean="0"/>
              <a:t> </a:t>
            </a:r>
            <a:r>
              <a:rPr lang="nl-NL" sz="2800" dirty="0" err="1" smtClean="0"/>
              <a:t>from</a:t>
            </a:r>
            <a:r>
              <a:rPr lang="nl-NL" sz="2800" dirty="0" smtClean="0"/>
              <a:t> the </a:t>
            </a:r>
            <a:r>
              <a:rPr lang="nl-NL" sz="2800" dirty="0" err="1" smtClean="0"/>
              <a:t>hospitality</a:t>
            </a:r>
            <a:r>
              <a:rPr lang="nl-NL" sz="2800" dirty="0" smtClean="0"/>
              <a:t> </a:t>
            </a:r>
            <a:r>
              <a:rPr lang="nl-NL" sz="2800" dirty="0" err="1" smtClean="0"/>
              <a:t>industry</a:t>
            </a:r>
            <a:endParaRPr lang="nl-NL" sz="2800" dirty="0" smtClean="0"/>
          </a:p>
          <a:p>
            <a:r>
              <a:rPr lang="nl-NL" sz="2800" dirty="0" smtClean="0"/>
              <a:t>Professors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 smtClean="0"/>
              <a:t>researchers</a:t>
            </a:r>
            <a:r>
              <a:rPr lang="nl-NL" sz="2800" dirty="0" smtClean="0"/>
              <a:t> </a:t>
            </a:r>
            <a:r>
              <a:rPr lang="nl-NL" sz="2800" dirty="0" err="1" smtClean="0"/>
              <a:t>work</a:t>
            </a:r>
            <a:r>
              <a:rPr lang="nl-NL" sz="2800" dirty="0" smtClean="0"/>
              <a:t> </a:t>
            </a:r>
            <a:r>
              <a:rPr lang="nl-NL" sz="2800" b="1" dirty="0" err="1" smtClean="0"/>
              <a:t>with</a:t>
            </a:r>
            <a:r>
              <a:rPr lang="nl-NL" sz="2800" dirty="0" smtClean="0"/>
              <a:t> teams</a:t>
            </a:r>
          </a:p>
          <a:p>
            <a:r>
              <a:rPr lang="nl-NL" sz="2800" dirty="0" smtClean="0"/>
              <a:t>Design thinking </a:t>
            </a:r>
            <a:r>
              <a:rPr lang="nl-NL" sz="2800" dirty="0" err="1" smtClean="0"/>
              <a:t>methods</a:t>
            </a:r>
            <a:endParaRPr lang="nl-NL" sz="2800" dirty="0" smtClean="0"/>
          </a:p>
          <a:p>
            <a:endParaRPr lang="nl-NL" sz="2800" dirty="0" smtClean="0"/>
          </a:p>
          <a:p>
            <a:endParaRPr lang="nl-NL" sz="2800" dirty="0" smtClean="0"/>
          </a:p>
          <a:p>
            <a:endParaRPr lang="nl-NL" sz="2800" dirty="0" smtClean="0"/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5774" y="1328065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072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 </a:t>
            </a:r>
            <a:r>
              <a:rPr lang="nl-NL" dirty="0" err="1" smtClean="0"/>
              <a:t>student’s</a:t>
            </a:r>
            <a:r>
              <a:rPr lang="nl-NL" dirty="0" smtClean="0"/>
              <a:t> </a:t>
            </a:r>
            <a:r>
              <a:rPr lang="nl-NL" dirty="0" err="1" smtClean="0"/>
              <a:t>perspective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1254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Methodology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Specify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 area CSR </a:t>
            </a:r>
            <a:r>
              <a:rPr lang="nl-NL" dirty="0" err="1" smtClean="0"/>
              <a:t>to</a:t>
            </a:r>
            <a:r>
              <a:rPr lang="nl-NL" dirty="0" smtClean="0"/>
              <a:t> research</a:t>
            </a:r>
          </a:p>
          <a:p>
            <a:pPr lvl="1"/>
            <a:r>
              <a:rPr lang="nl-NL" dirty="0" err="1" smtClean="0"/>
              <a:t>Accessibilty</a:t>
            </a:r>
            <a:r>
              <a:rPr lang="nl-NL" dirty="0" smtClean="0"/>
              <a:t> </a:t>
            </a:r>
          </a:p>
          <a:p>
            <a:r>
              <a:rPr lang="nl-NL" dirty="0" smtClean="0"/>
              <a:t>Brainstorm</a:t>
            </a:r>
          </a:p>
          <a:p>
            <a:pPr lvl="1"/>
            <a:r>
              <a:rPr lang="nl-NL" dirty="0" err="1" smtClean="0"/>
              <a:t>Mental</a:t>
            </a:r>
            <a:r>
              <a:rPr lang="nl-NL" dirty="0" smtClean="0"/>
              <a:t> </a:t>
            </a:r>
            <a:r>
              <a:rPr lang="nl-NL" dirty="0" err="1" smtClean="0"/>
              <a:t>disability</a:t>
            </a:r>
            <a:r>
              <a:rPr lang="nl-NL" dirty="0" smtClean="0"/>
              <a:t>: </a:t>
            </a:r>
            <a:r>
              <a:rPr lang="nl-NL" dirty="0" err="1" smtClean="0"/>
              <a:t>Autism</a:t>
            </a:r>
            <a:endParaRPr lang="nl-NL" dirty="0" smtClean="0"/>
          </a:p>
          <a:p>
            <a:pPr lvl="1"/>
            <a:r>
              <a:rPr lang="nl-NL" dirty="0" err="1" smtClean="0"/>
              <a:t>Physical</a:t>
            </a:r>
            <a:r>
              <a:rPr lang="nl-NL" dirty="0" smtClean="0"/>
              <a:t> </a:t>
            </a:r>
            <a:r>
              <a:rPr lang="nl-NL" dirty="0" err="1" smtClean="0"/>
              <a:t>disabilty</a:t>
            </a:r>
            <a:r>
              <a:rPr lang="nl-NL" dirty="0" smtClean="0"/>
              <a:t>: </a:t>
            </a:r>
            <a:r>
              <a:rPr lang="nl-NL" dirty="0" err="1" smtClean="0"/>
              <a:t>Wheelchair</a:t>
            </a:r>
            <a:r>
              <a:rPr lang="nl-NL" dirty="0" smtClean="0"/>
              <a:t> users</a:t>
            </a:r>
          </a:p>
          <a:p>
            <a:r>
              <a:rPr lang="nl-NL" dirty="0" err="1" smtClean="0"/>
              <a:t>Guest</a:t>
            </a:r>
            <a:r>
              <a:rPr lang="nl-NL" dirty="0" smtClean="0"/>
              <a:t> </a:t>
            </a:r>
            <a:r>
              <a:rPr lang="nl-NL" dirty="0" err="1" smtClean="0"/>
              <a:t>journey</a:t>
            </a:r>
            <a:endParaRPr lang="nl-NL" dirty="0" smtClean="0"/>
          </a:p>
          <a:p>
            <a:pPr lvl="1"/>
            <a:r>
              <a:rPr lang="nl-NL" dirty="0" smtClean="0"/>
              <a:t>Lunch scenario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50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Methodology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Interviews and </a:t>
            </a:r>
            <a:r>
              <a:rPr lang="fr-FR" dirty="0" err="1" smtClean="0"/>
              <a:t>shadowing</a:t>
            </a:r>
            <a:endParaRPr lang="fr-FR" dirty="0" smtClean="0"/>
          </a:p>
          <a:p>
            <a:r>
              <a:rPr lang="fr-FR" dirty="0" err="1" smtClean="0"/>
              <a:t>Persona’s</a:t>
            </a:r>
            <a:endParaRPr lang="fr-FR" dirty="0" smtClean="0"/>
          </a:p>
          <a:p>
            <a:pPr lvl="1"/>
            <a:r>
              <a:rPr lang="fr-FR" dirty="0" err="1" smtClean="0"/>
              <a:t>Adele</a:t>
            </a:r>
            <a:endParaRPr lang="fr-FR" dirty="0" smtClean="0"/>
          </a:p>
          <a:p>
            <a:pPr lvl="1"/>
            <a:r>
              <a:rPr lang="fr-FR" dirty="0" smtClean="0"/>
              <a:t>Sander</a:t>
            </a:r>
          </a:p>
          <a:p>
            <a:r>
              <a:rPr lang="fr-FR" dirty="0" err="1" smtClean="0"/>
              <a:t>Prototyping</a:t>
            </a:r>
            <a:endParaRPr lang="fr-FR" dirty="0" smtClean="0"/>
          </a:p>
          <a:p>
            <a:pPr lvl="1"/>
            <a:r>
              <a:rPr lang="fr-FR" dirty="0" err="1" smtClean="0"/>
              <a:t>Wish</a:t>
            </a:r>
            <a:r>
              <a:rPr lang="fr-FR" dirty="0" smtClean="0"/>
              <a:t> </a:t>
            </a:r>
            <a:r>
              <a:rPr lang="fr-FR" dirty="0" err="1" smtClean="0"/>
              <a:t>app</a:t>
            </a:r>
            <a:endParaRPr lang="fr-FR" dirty="0" smtClean="0"/>
          </a:p>
          <a:p>
            <a:pPr lvl="1"/>
            <a:r>
              <a:rPr lang="fr-FR" dirty="0" err="1" smtClean="0"/>
              <a:t>Adjustable</a:t>
            </a:r>
            <a:r>
              <a:rPr lang="fr-FR" dirty="0" smtClean="0"/>
              <a:t> </a:t>
            </a:r>
            <a:r>
              <a:rPr lang="fr-FR" dirty="0" err="1" smtClean="0"/>
              <a:t>furniture</a:t>
            </a:r>
            <a:endParaRPr lang="fr-FR" dirty="0" smtClean="0"/>
          </a:p>
          <a:p>
            <a:pPr lvl="1"/>
            <a:r>
              <a:rPr lang="fr-FR" dirty="0" err="1" smtClean="0"/>
              <a:t>Booklet</a:t>
            </a:r>
            <a:endParaRPr lang="fr-FR" dirty="0" smtClean="0"/>
          </a:p>
          <a:p>
            <a:r>
              <a:rPr lang="fr-FR" dirty="0" smtClean="0"/>
              <a:t>Business model </a:t>
            </a:r>
            <a:r>
              <a:rPr lang="fr-FR" dirty="0" err="1" smtClean="0"/>
              <a:t>canvas</a:t>
            </a:r>
            <a:endParaRPr lang="fr-FR" dirty="0" smtClean="0"/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7479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Product</a:t>
            </a:r>
            <a:endParaRPr lang="fr-FR" dirty="0"/>
          </a:p>
        </p:txBody>
      </p:sp>
      <p:pic>
        <p:nvPicPr>
          <p:cNvPr id="4" name="Tijdelijke aanduiding voor inhoud 3" descr="Schermafbeelding 2014-11-03 om 17.48.15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8" r="1308"/>
          <a:stretch>
            <a:fillRect/>
          </a:stretch>
        </p:blipFill>
        <p:spPr>
          <a:xfrm>
            <a:off x="457200" y="14478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xmlns="" val="31200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F358D4-B15D-4873-A2CB-E046F4C04D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1221</Words>
  <Application>Microsoft Office PowerPoint</Application>
  <PresentationFormat>On-screen Show (4:3)</PresentationFormat>
  <Paragraphs>161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Introducing PowerPoint 2010</vt:lpstr>
      <vt:lpstr>Hospitality Excellence</vt:lpstr>
      <vt:lpstr>Quick introduction </vt:lpstr>
      <vt:lpstr>The Hospitality Excellence Program</vt:lpstr>
      <vt:lpstr>Hospitality Excellence Program</vt:lpstr>
      <vt:lpstr>Hospitality Excellence Program (HEP)</vt:lpstr>
      <vt:lpstr>A student’s perspective</vt:lpstr>
      <vt:lpstr>Methodology</vt:lpstr>
      <vt:lpstr>Methodology</vt:lpstr>
      <vt:lpstr>Product</vt:lpstr>
      <vt:lpstr>What was in it for me?</vt:lpstr>
      <vt:lpstr>What can be improved?</vt:lpstr>
      <vt:lpstr>The Industry’s Perspective</vt:lpstr>
      <vt:lpstr>Why collaborate?</vt:lpstr>
      <vt:lpstr>Insert: Hospitality Excellence</vt:lpstr>
      <vt:lpstr>Slide 15</vt:lpstr>
      <vt:lpstr>What’s in it for the industry?</vt:lpstr>
      <vt:lpstr>Increasing collaboration</vt:lpstr>
      <vt:lpstr>Teaching new ways of thinking</vt:lpstr>
      <vt:lpstr>Informing the industry</vt:lpstr>
      <vt:lpstr>Results</vt:lpstr>
      <vt:lpstr>However</vt:lpstr>
      <vt:lpstr>Q&amp;A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2014-11-04T10:35:55Z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TC016745519991</vt:lpwstr>
  </property>
</Properties>
</file>