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8" r:id="rId4"/>
    <p:sldId id="271" r:id="rId5"/>
    <p:sldId id="273" r:id="rId6"/>
    <p:sldId id="270" r:id="rId7"/>
    <p:sldId id="258" r:id="rId8"/>
    <p:sldId id="263" r:id="rId9"/>
    <p:sldId id="275" r:id="rId10"/>
    <p:sldId id="276" r:id="rId11"/>
    <p:sldId id="277" r:id="rId12"/>
    <p:sldId id="265" r:id="rId13"/>
    <p:sldId id="281" r:id="rId14"/>
    <p:sldId id="268" r:id="rId15"/>
    <p:sldId id="282" r:id="rId16"/>
    <p:sldId id="279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4D0A6B-4169-495F-9A85-16168E8F02B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BC6FDDD-6A7A-455E-B654-25F521CA2809}">
      <dgm:prSet phldrT="[Text]"/>
      <dgm:spPr/>
      <dgm:t>
        <a:bodyPr/>
        <a:lstStyle/>
        <a:p>
          <a:r>
            <a:rPr lang="en-US" dirty="0"/>
            <a:t>Pre</a:t>
          </a:r>
        </a:p>
        <a:p>
          <a:r>
            <a:rPr lang="en-US" dirty="0"/>
            <a:t>(anticipation)</a:t>
          </a:r>
        </a:p>
      </dgm:t>
    </dgm:pt>
    <dgm:pt modelId="{696B5882-3CF3-4707-A4A6-5F9FBAECD5DE}" type="parTrans" cxnId="{BEF53590-C0C6-42F8-BEEC-92CD70424D39}">
      <dgm:prSet/>
      <dgm:spPr/>
      <dgm:t>
        <a:bodyPr/>
        <a:lstStyle/>
        <a:p>
          <a:endParaRPr lang="en-US"/>
        </a:p>
      </dgm:t>
    </dgm:pt>
    <dgm:pt modelId="{C658627B-5207-4E93-B22B-4DE091B49F01}" type="sibTrans" cxnId="{BEF53590-C0C6-42F8-BEEC-92CD70424D39}">
      <dgm:prSet/>
      <dgm:spPr/>
      <dgm:t>
        <a:bodyPr/>
        <a:lstStyle/>
        <a:p>
          <a:endParaRPr lang="en-US"/>
        </a:p>
      </dgm:t>
    </dgm:pt>
    <dgm:pt modelId="{A806CF38-1EB6-42B8-B399-D89E271FA421}">
      <dgm:prSet phldrT="[Text]"/>
      <dgm:spPr/>
      <dgm:t>
        <a:bodyPr/>
        <a:lstStyle/>
        <a:p>
          <a:r>
            <a:rPr lang="en-US" dirty="0"/>
            <a:t>During</a:t>
          </a:r>
        </a:p>
      </dgm:t>
    </dgm:pt>
    <dgm:pt modelId="{1F85EF95-243A-4917-B92A-5079554843F7}" type="parTrans" cxnId="{7727A34B-8FE9-42C9-849B-9446E59DA707}">
      <dgm:prSet/>
      <dgm:spPr/>
      <dgm:t>
        <a:bodyPr/>
        <a:lstStyle/>
        <a:p>
          <a:endParaRPr lang="en-US"/>
        </a:p>
      </dgm:t>
    </dgm:pt>
    <dgm:pt modelId="{D51BA898-0B37-4807-B647-322DF3EC5346}" type="sibTrans" cxnId="{7727A34B-8FE9-42C9-849B-9446E59DA707}">
      <dgm:prSet/>
      <dgm:spPr/>
      <dgm:t>
        <a:bodyPr/>
        <a:lstStyle/>
        <a:p>
          <a:endParaRPr lang="en-US"/>
        </a:p>
      </dgm:t>
    </dgm:pt>
    <dgm:pt modelId="{BAE5002B-25D2-48DC-AB70-A2EF339CB72E}">
      <dgm:prSet phldrT="[Text]"/>
      <dgm:spPr/>
      <dgm:t>
        <a:bodyPr/>
        <a:lstStyle/>
        <a:p>
          <a:r>
            <a:rPr lang="en-US" dirty="0"/>
            <a:t>Post (recollection)</a:t>
          </a:r>
        </a:p>
      </dgm:t>
    </dgm:pt>
    <dgm:pt modelId="{AACAD172-6092-4C2E-8111-04BCD7B2EE30}" type="parTrans" cxnId="{2360EFB7-09AB-441F-A188-7AA0968B6142}">
      <dgm:prSet/>
      <dgm:spPr/>
      <dgm:t>
        <a:bodyPr/>
        <a:lstStyle/>
        <a:p>
          <a:endParaRPr lang="en-US"/>
        </a:p>
      </dgm:t>
    </dgm:pt>
    <dgm:pt modelId="{194C2D42-ED82-4711-A0BA-AF7B9DC7F8B2}" type="sibTrans" cxnId="{2360EFB7-09AB-441F-A188-7AA0968B6142}">
      <dgm:prSet/>
      <dgm:spPr/>
      <dgm:t>
        <a:bodyPr/>
        <a:lstStyle/>
        <a:p>
          <a:endParaRPr lang="en-US"/>
        </a:p>
      </dgm:t>
    </dgm:pt>
    <dgm:pt modelId="{02E1DDB9-2523-4A4B-A454-12AE21CD3A7E}">
      <dgm:prSet phldrT="[Text]"/>
      <dgm:spPr/>
      <dgm:t>
        <a:bodyPr/>
        <a:lstStyle/>
        <a:p>
          <a:r>
            <a:rPr lang="en-US" dirty="0"/>
            <a:t>Getting there [and back]</a:t>
          </a:r>
        </a:p>
      </dgm:t>
    </dgm:pt>
    <dgm:pt modelId="{BE0F0542-E838-4D07-8BC6-F80FA237968C}" type="parTrans" cxnId="{504D4F42-8180-43A6-8524-E4A4016B1142}">
      <dgm:prSet/>
      <dgm:spPr/>
      <dgm:t>
        <a:bodyPr/>
        <a:lstStyle/>
        <a:p>
          <a:endParaRPr lang="en-US"/>
        </a:p>
      </dgm:t>
    </dgm:pt>
    <dgm:pt modelId="{79A6766B-6C42-4363-8F3A-FF9206B508E4}" type="sibTrans" cxnId="{504D4F42-8180-43A6-8524-E4A4016B1142}">
      <dgm:prSet/>
      <dgm:spPr/>
      <dgm:t>
        <a:bodyPr/>
        <a:lstStyle/>
        <a:p>
          <a:endParaRPr lang="en-US"/>
        </a:p>
      </dgm:t>
    </dgm:pt>
    <dgm:pt modelId="{BB5FCA6C-FA1F-4C9E-BB43-29402934F0CE}" type="pres">
      <dgm:prSet presAssocID="{2A4D0A6B-4169-495F-9A85-16168E8F02B3}" presName="CompostProcess" presStyleCnt="0">
        <dgm:presLayoutVars>
          <dgm:dir/>
          <dgm:resizeHandles val="exact"/>
        </dgm:presLayoutVars>
      </dgm:prSet>
      <dgm:spPr/>
    </dgm:pt>
    <dgm:pt modelId="{1466BC91-C4F0-4A67-B731-CE8A3D05657F}" type="pres">
      <dgm:prSet presAssocID="{2A4D0A6B-4169-495F-9A85-16168E8F02B3}" presName="arrow" presStyleLbl="bgShp" presStyleIdx="0" presStyleCnt="1" custLinFactNeighborX="890" custLinFactNeighborY="29195"/>
      <dgm:spPr/>
    </dgm:pt>
    <dgm:pt modelId="{48164ED6-5413-47C9-8C72-5CDE6FEF7D50}" type="pres">
      <dgm:prSet presAssocID="{2A4D0A6B-4169-495F-9A85-16168E8F02B3}" presName="linearProcess" presStyleCnt="0"/>
      <dgm:spPr/>
    </dgm:pt>
    <dgm:pt modelId="{14DB9E55-01E2-434A-9456-082B592B85C9}" type="pres">
      <dgm:prSet presAssocID="{8BC6FDDD-6A7A-455E-B654-25F521CA280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A9371CB-2A82-4916-A0A6-930806EEAE80}" type="pres">
      <dgm:prSet presAssocID="{C658627B-5207-4E93-B22B-4DE091B49F01}" presName="sibTrans" presStyleCnt="0"/>
      <dgm:spPr/>
    </dgm:pt>
    <dgm:pt modelId="{F61ADE95-1AD4-4577-AE31-44748D9E99F7}" type="pres">
      <dgm:prSet presAssocID="{02E1DDB9-2523-4A4B-A454-12AE21CD3A7E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31CE917-6F83-49A9-BE57-3538CB51A468}" type="pres">
      <dgm:prSet presAssocID="{79A6766B-6C42-4363-8F3A-FF9206B508E4}" presName="sibTrans" presStyleCnt="0"/>
      <dgm:spPr/>
    </dgm:pt>
    <dgm:pt modelId="{A9EC3317-59F0-4310-A508-2AE49CB91F25}" type="pres">
      <dgm:prSet presAssocID="{A806CF38-1EB6-42B8-B399-D89E271FA421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2D37579-5F6A-4324-9805-82F5A5402B98}" type="pres">
      <dgm:prSet presAssocID="{D51BA898-0B37-4807-B647-322DF3EC5346}" presName="sibTrans" presStyleCnt="0"/>
      <dgm:spPr/>
    </dgm:pt>
    <dgm:pt modelId="{8F6F476F-6052-429A-B8EB-5FE41DEF742D}" type="pres">
      <dgm:prSet presAssocID="{BAE5002B-25D2-48DC-AB70-A2EF339CB72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89C4706-C168-41C6-95A5-363D5C47A5ED}" type="presOf" srcId="{A806CF38-1EB6-42B8-B399-D89E271FA421}" destId="{A9EC3317-59F0-4310-A508-2AE49CB91F25}" srcOrd="0" destOrd="0" presId="urn:microsoft.com/office/officeart/2005/8/layout/hProcess9"/>
    <dgm:cxn modelId="{372C0CCF-C295-4D63-B742-8B727D529F1B}" type="presOf" srcId="{8BC6FDDD-6A7A-455E-B654-25F521CA2809}" destId="{14DB9E55-01E2-434A-9456-082B592B85C9}" srcOrd="0" destOrd="0" presId="urn:microsoft.com/office/officeart/2005/8/layout/hProcess9"/>
    <dgm:cxn modelId="{504D4F42-8180-43A6-8524-E4A4016B1142}" srcId="{2A4D0A6B-4169-495F-9A85-16168E8F02B3}" destId="{02E1DDB9-2523-4A4B-A454-12AE21CD3A7E}" srcOrd="1" destOrd="0" parTransId="{BE0F0542-E838-4D07-8BC6-F80FA237968C}" sibTransId="{79A6766B-6C42-4363-8F3A-FF9206B508E4}"/>
    <dgm:cxn modelId="{392E8FB6-133A-440D-A1DE-72124142B858}" type="presOf" srcId="{BAE5002B-25D2-48DC-AB70-A2EF339CB72E}" destId="{8F6F476F-6052-429A-B8EB-5FE41DEF742D}" srcOrd="0" destOrd="0" presId="urn:microsoft.com/office/officeart/2005/8/layout/hProcess9"/>
    <dgm:cxn modelId="{C93BDABA-A619-4FE8-8874-6BBE4A39E955}" type="presOf" srcId="{02E1DDB9-2523-4A4B-A454-12AE21CD3A7E}" destId="{F61ADE95-1AD4-4577-AE31-44748D9E99F7}" srcOrd="0" destOrd="0" presId="urn:microsoft.com/office/officeart/2005/8/layout/hProcess9"/>
    <dgm:cxn modelId="{BEF53590-C0C6-42F8-BEEC-92CD70424D39}" srcId="{2A4D0A6B-4169-495F-9A85-16168E8F02B3}" destId="{8BC6FDDD-6A7A-455E-B654-25F521CA2809}" srcOrd="0" destOrd="0" parTransId="{696B5882-3CF3-4707-A4A6-5F9FBAECD5DE}" sibTransId="{C658627B-5207-4E93-B22B-4DE091B49F01}"/>
    <dgm:cxn modelId="{38823100-2CF2-48F9-B015-87FAEDEEEC59}" type="presOf" srcId="{2A4D0A6B-4169-495F-9A85-16168E8F02B3}" destId="{BB5FCA6C-FA1F-4C9E-BB43-29402934F0CE}" srcOrd="0" destOrd="0" presId="urn:microsoft.com/office/officeart/2005/8/layout/hProcess9"/>
    <dgm:cxn modelId="{2360EFB7-09AB-441F-A188-7AA0968B6142}" srcId="{2A4D0A6B-4169-495F-9A85-16168E8F02B3}" destId="{BAE5002B-25D2-48DC-AB70-A2EF339CB72E}" srcOrd="3" destOrd="0" parTransId="{AACAD172-6092-4C2E-8111-04BCD7B2EE30}" sibTransId="{194C2D42-ED82-4711-A0BA-AF7B9DC7F8B2}"/>
    <dgm:cxn modelId="{7727A34B-8FE9-42C9-849B-9446E59DA707}" srcId="{2A4D0A6B-4169-495F-9A85-16168E8F02B3}" destId="{A806CF38-1EB6-42B8-B399-D89E271FA421}" srcOrd="2" destOrd="0" parTransId="{1F85EF95-243A-4917-B92A-5079554843F7}" sibTransId="{D51BA898-0B37-4807-B647-322DF3EC5346}"/>
    <dgm:cxn modelId="{9F542402-32C4-494C-B439-552893EF06E3}" type="presParOf" srcId="{BB5FCA6C-FA1F-4C9E-BB43-29402934F0CE}" destId="{1466BC91-C4F0-4A67-B731-CE8A3D05657F}" srcOrd="0" destOrd="0" presId="urn:microsoft.com/office/officeart/2005/8/layout/hProcess9"/>
    <dgm:cxn modelId="{95A9357B-D549-4DB6-9FC6-95279DC55958}" type="presParOf" srcId="{BB5FCA6C-FA1F-4C9E-BB43-29402934F0CE}" destId="{48164ED6-5413-47C9-8C72-5CDE6FEF7D50}" srcOrd="1" destOrd="0" presId="urn:microsoft.com/office/officeart/2005/8/layout/hProcess9"/>
    <dgm:cxn modelId="{FB6BEC34-2C6E-4DAD-A9F5-439FFDF2668B}" type="presParOf" srcId="{48164ED6-5413-47C9-8C72-5CDE6FEF7D50}" destId="{14DB9E55-01E2-434A-9456-082B592B85C9}" srcOrd="0" destOrd="0" presId="urn:microsoft.com/office/officeart/2005/8/layout/hProcess9"/>
    <dgm:cxn modelId="{D90E8445-5CEF-4228-ACC3-9E010F2E2241}" type="presParOf" srcId="{48164ED6-5413-47C9-8C72-5CDE6FEF7D50}" destId="{DA9371CB-2A82-4916-A0A6-930806EEAE80}" srcOrd="1" destOrd="0" presId="urn:microsoft.com/office/officeart/2005/8/layout/hProcess9"/>
    <dgm:cxn modelId="{8CA66F3C-DDFB-4EB2-8D7A-F9048513FBF3}" type="presParOf" srcId="{48164ED6-5413-47C9-8C72-5CDE6FEF7D50}" destId="{F61ADE95-1AD4-4577-AE31-44748D9E99F7}" srcOrd="2" destOrd="0" presId="urn:microsoft.com/office/officeart/2005/8/layout/hProcess9"/>
    <dgm:cxn modelId="{D1DEF3BB-4F1A-4DBB-864E-05885ED4AACB}" type="presParOf" srcId="{48164ED6-5413-47C9-8C72-5CDE6FEF7D50}" destId="{931CE917-6F83-49A9-BE57-3538CB51A468}" srcOrd="3" destOrd="0" presId="urn:microsoft.com/office/officeart/2005/8/layout/hProcess9"/>
    <dgm:cxn modelId="{4FED0324-2DB7-45B5-84F7-F7B034EC3ED8}" type="presParOf" srcId="{48164ED6-5413-47C9-8C72-5CDE6FEF7D50}" destId="{A9EC3317-59F0-4310-A508-2AE49CB91F25}" srcOrd="4" destOrd="0" presId="urn:microsoft.com/office/officeart/2005/8/layout/hProcess9"/>
    <dgm:cxn modelId="{0C24CF71-2021-4085-87A0-DFA991704D88}" type="presParOf" srcId="{48164ED6-5413-47C9-8C72-5CDE6FEF7D50}" destId="{92D37579-5F6A-4324-9805-82F5A5402B98}" srcOrd="5" destOrd="0" presId="urn:microsoft.com/office/officeart/2005/8/layout/hProcess9"/>
    <dgm:cxn modelId="{50B190B4-B245-4904-8E29-7D3547B33D90}" type="presParOf" srcId="{48164ED6-5413-47C9-8C72-5CDE6FEF7D50}" destId="{8F6F476F-6052-429A-B8EB-5FE41DEF742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6BC91-C4F0-4A67-B731-CE8A3D05657F}">
      <dsp:nvSpPr>
        <dsp:cNvPr id="0" name=""/>
        <dsp:cNvSpPr/>
      </dsp:nvSpPr>
      <dsp:spPr>
        <a:xfrm>
          <a:off x="710934" y="0"/>
          <a:ext cx="7319010" cy="49705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DB9E55-01E2-434A-9456-082B592B85C9}">
      <dsp:nvSpPr>
        <dsp:cNvPr id="0" name=""/>
        <dsp:cNvSpPr/>
      </dsp:nvSpPr>
      <dsp:spPr>
        <a:xfrm>
          <a:off x="5281" y="1491153"/>
          <a:ext cx="2042954" cy="1988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(anticipation)</a:t>
          </a:r>
        </a:p>
      </dsp:txBody>
      <dsp:txXfrm>
        <a:off x="102337" y="1588209"/>
        <a:ext cx="1848842" cy="1794092"/>
      </dsp:txXfrm>
    </dsp:sp>
    <dsp:sp modelId="{F61ADE95-1AD4-4577-AE31-44748D9E99F7}">
      <dsp:nvSpPr>
        <dsp:cNvPr id="0" name=""/>
        <dsp:cNvSpPr/>
      </dsp:nvSpPr>
      <dsp:spPr>
        <a:xfrm>
          <a:off x="2190975" y="1491153"/>
          <a:ext cx="2042954" cy="1988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Getting there [and back]</a:t>
          </a:r>
        </a:p>
      </dsp:txBody>
      <dsp:txXfrm>
        <a:off x="2288031" y="1588209"/>
        <a:ext cx="1848842" cy="1794092"/>
      </dsp:txXfrm>
    </dsp:sp>
    <dsp:sp modelId="{A9EC3317-59F0-4310-A508-2AE49CB91F25}">
      <dsp:nvSpPr>
        <dsp:cNvPr id="0" name=""/>
        <dsp:cNvSpPr/>
      </dsp:nvSpPr>
      <dsp:spPr>
        <a:xfrm>
          <a:off x="4376669" y="1491153"/>
          <a:ext cx="2042954" cy="1988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During</a:t>
          </a:r>
        </a:p>
      </dsp:txBody>
      <dsp:txXfrm>
        <a:off x="4473725" y="1588209"/>
        <a:ext cx="1848842" cy="1794092"/>
      </dsp:txXfrm>
    </dsp:sp>
    <dsp:sp modelId="{8F6F476F-6052-429A-B8EB-5FE41DEF742D}">
      <dsp:nvSpPr>
        <dsp:cNvPr id="0" name=""/>
        <dsp:cNvSpPr/>
      </dsp:nvSpPr>
      <dsp:spPr>
        <a:xfrm>
          <a:off x="6562363" y="1491153"/>
          <a:ext cx="2042954" cy="1988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Post (recollection)</a:t>
          </a:r>
        </a:p>
      </dsp:txBody>
      <dsp:txXfrm>
        <a:off x="6659419" y="1588209"/>
        <a:ext cx="1848842" cy="1794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6E6234C-1BB5-4613-A2C5-C169A321B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A5EDF14-826F-44A2-AD8F-C9410BFDDB6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234C-1BB5-4613-A2C5-C169A321B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DF14-826F-44A2-AD8F-C9410BFDDB6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234C-1BB5-4613-A2C5-C169A321B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DF14-826F-44A2-AD8F-C9410BFDDB6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6E6234C-1BB5-4613-A2C5-C169A321B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DF14-826F-44A2-AD8F-C9410BFDDB6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6E6234C-1BB5-4613-A2C5-C169A321B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A5EDF14-826F-44A2-AD8F-C9410BFDDB6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6E6234C-1BB5-4613-A2C5-C169A321B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A5EDF14-826F-44A2-AD8F-C9410BFDDB6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6E6234C-1BB5-4613-A2C5-C169A321B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A5EDF14-826F-44A2-AD8F-C9410BFDDB6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234C-1BB5-4613-A2C5-C169A321B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DF14-826F-44A2-AD8F-C9410BFDDB6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6E6234C-1BB5-4613-A2C5-C169A321B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A5EDF14-826F-44A2-AD8F-C9410BFDDB6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6E6234C-1BB5-4613-A2C5-C169A321B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A5EDF14-826F-44A2-AD8F-C9410BFDDB6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6E6234C-1BB5-4613-A2C5-C169A321B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A5EDF14-826F-44A2-AD8F-C9410BFDDB6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6E6234C-1BB5-4613-A2C5-C169A321B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A5EDF14-826F-44A2-AD8F-C9410BFDDB6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hF5zrPwFmc" TargetMode="External"/><Relationship Id="rId2" Type="http://schemas.openxmlformats.org/officeDocument/2006/relationships/hyperlink" Target="https://www.youtube.com/watch?v=gdK26bnrcl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534400" cy="413385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>Exceeding Tourists Expectations:</a:t>
            </a:r>
            <a:br>
              <a:rPr lang="en-US" sz="4900" dirty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> </a:t>
            </a:r>
            <a:r>
              <a:rPr lang="en-US" sz="4000" dirty="0"/>
              <a:t>New Directions in Tourism Research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093120"/>
          </a:xfrm>
        </p:spPr>
        <p:txBody>
          <a:bodyPr/>
          <a:lstStyle/>
          <a:p>
            <a:r>
              <a:rPr lang="en-US" dirty="0"/>
              <a:t>Mary Mutisya-(PhD)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Arnould</a:t>
            </a:r>
            <a:r>
              <a:rPr lang="en-US" dirty="0"/>
              <a:t> &amp; Thompson’s (2005) Consumer Culture Theory (CCT) attempts to understand such consumption behavior through ‘Multiple Lenses’ by illuminating the contextual, symbolic, and experiential aspects of consumption. </a:t>
            </a:r>
          </a:p>
          <a:p>
            <a:endParaRPr lang="en-US" dirty="0"/>
          </a:p>
          <a:p>
            <a:r>
              <a:rPr lang="en-US" dirty="0" err="1"/>
              <a:t>Frochot</a:t>
            </a:r>
            <a:r>
              <a:rPr lang="en-US" dirty="0"/>
              <a:t> &amp; </a:t>
            </a:r>
            <a:r>
              <a:rPr lang="en-US" dirty="0" err="1"/>
              <a:t>Batat</a:t>
            </a:r>
            <a:r>
              <a:rPr lang="en-US" dirty="0"/>
              <a:t> (2013) refer to it as a shift from modernism to postmodernism.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01000" cy="571195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Voss, </a:t>
            </a:r>
            <a:r>
              <a:rPr lang="en-US" dirty="0" err="1"/>
              <a:t>Spangenberg</a:t>
            </a:r>
            <a:r>
              <a:rPr lang="en-US" dirty="0"/>
              <a:t> &amp; </a:t>
            </a:r>
            <a:r>
              <a:rPr lang="en-US" dirty="0" err="1"/>
              <a:t>Grohmann</a:t>
            </a:r>
            <a:r>
              <a:rPr lang="en-US" dirty="0"/>
              <a:t> (2003), as observed by </a:t>
            </a:r>
            <a:r>
              <a:rPr lang="en-US" dirty="0" err="1"/>
              <a:t>Batra</a:t>
            </a:r>
            <a:r>
              <a:rPr lang="en-US" dirty="0"/>
              <a:t> &amp; </a:t>
            </a:r>
            <a:r>
              <a:rPr lang="en-US" dirty="0" err="1"/>
              <a:t>Ahtola</a:t>
            </a:r>
            <a:r>
              <a:rPr lang="en-US" dirty="0"/>
              <a:t> (1990) made an early attempt to measure the multiple dimensions of product/brand attitudes. </a:t>
            </a:r>
          </a:p>
          <a:p>
            <a:endParaRPr lang="en-US" dirty="0"/>
          </a:p>
          <a:p>
            <a:r>
              <a:rPr lang="en-US" dirty="0"/>
              <a:t>The study shows that consumers purchase goods and services and perform consumption behaviors mainly to satisfy the </a:t>
            </a:r>
            <a:r>
              <a:rPr lang="en-US" dirty="0" err="1"/>
              <a:t>consummatory</a:t>
            </a:r>
            <a:r>
              <a:rPr lang="en-US" dirty="0"/>
              <a:t> affective (hedonic) domain and secondly the instrumental domain for, utilitarian reasons. </a:t>
            </a:r>
          </a:p>
          <a:p>
            <a:endParaRPr lang="en-US" dirty="0"/>
          </a:p>
          <a:p>
            <a:r>
              <a:rPr lang="en-US" dirty="0"/>
              <a:t>The authors suggested an adoption this two-dimensional conceptualization of consumer attitudes. </a:t>
            </a:r>
          </a:p>
          <a:p>
            <a:endParaRPr lang="en-US" dirty="0"/>
          </a:p>
          <a:p>
            <a:r>
              <a:rPr lang="en-US" dirty="0"/>
              <a:t>However, this approach is not without its challenges, </a:t>
            </a:r>
            <a:r>
              <a:rPr lang="en-US" dirty="0" err="1"/>
              <a:t>Batra</a:t>
            </a:r>
            <a:r>
              <a:rPr lang="en-US" dirty="0"/>
              <a:t> and </a:t>
            </a:r>
            <a:r>
              <a:rPr lang="en-US" dirty="0" err="1"/>
              <a:t>Ahtola</a:t>
            </a:r>
            <a:r>
              <a:rPr lang="en-US" dirty="0"/>
              <a:t> (1990) acknowledge the difficulty in capturing both dimensions with an all-inclusive measurement tool.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Measurement  on Destination Emotion Scale (DES)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3752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err="1"/>
              <a:t>Hosany</a:t>
            </a:r>
            <a:r>
              <a:rPr lang="en-US" dirty="0"/>
              <a:t> and Gilbert (2010) constructed the (DES). The DES measures the diversity and intensity of tourists’ emotional experiences and consists of three dimensions: </a:t>
            </a:r>
          </a:p>
          <a:p>
            <a:pPr marL="457200" indent="-457200">
              <a:buNone/>
            </a:pPr>
            <a:r>
              <a:rPr lang="en-US" dirty="0">
                <a:solidFill>
                  <a:srgbClr val="FF0000"/>
                </a:solidFill>
              </a:rPr>
              <a:t>Joy, (2) Love, and (3) Positive Surprise</a:t>
            </a:r>
          </a:p>
          <a:p>
            <a:pPr marL="457200" indent="-45720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en-US" dirty="0">
                <a:solidFill>
                  <a:srgbClr val="92D050"/>
                </a:solidFill>
              </a:rPr>
              <a:t>Joy: (cheerful, delight, enthusiasm, joy, and pleasure)</a:t>
            </a:r>
          </a:p>
          <a:p>
            <a:pPr marL="457200" indent="-457200">
              <a:buNone/>
            </a:pPr>
            <a:r>
              <a:rPr lang="en-US" dirty="0">
                <a:solidFill>
                  <a:srgbClr val="92D050"/>
                </a:solidFill>
              </a:rPr>
              <a:t>Love: affection, caring, love, tenderness, and warm-hearted</a:t>
            </a:r>
          </a:p>
          <a:p>
            <a:pPr>
              <a:buNone/>
            </a:pPr>
            <a:r>
              <a:rPr lang="en-US" dirty="0">
                <a:solidFill>
                  <a:srgbClr val="92D050"/>
                </a:solidFill>
              </a:rPr>
              <a:t>Positive Surprise: amazement, astonishment, fascinated, inspired, and surprise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on HED/UT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3886200" cy="3733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Utilitarian</a:t>
            </a:r>
          </a:p>
          <a:p>
            <a:r>
              <a:rPr lang="en-US" dirty="0"/>
              <a:t>Necessary/unnecessary</a:t>
            </a:r>
          </a:p>
          <a:p>
            <a:r>
              <a:rPr lang="en-US" dirty="0"/>
              <a:t>Effective/ineffective</a:t>
            </a:r>
          </a:p>
          <a:p>
            <a:r>
              <a:rPr lang="en-US" dirty="0"/>
              <a:t>Functional/not functional</a:t>
            </a:r>
          </a:p>
          <a:p>
            <a:r>
              <a:rPr lang="en-US" dirty="0"/>
              <a:t>Practical/impractical</a:t>
            </a:r>
          </a:p>
          <a:p>
            <a:r>
              <a:rPr lang="en-US" dirty="0"/>
              <a:t>Helpful/unhelpful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962400" cy="3505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Hedonic</a:t>
            </a:r>
          </a:p>
          <a:p>
            <a:r>
              <a:rPr lang="en-US" dirty="0"/>
              <a:t>Dull/exciting</a:t>
            </a:r>
          </a:p>
          <a:p>
            <a:r>
              <a:rPr lang="en-US" dirty="0"/>
              <a:t>Not delightful/delightful</a:t>
            </a:r>
          </a:p>
          <a:p>
            <a:r>
              <a:rPr lang="en-US" dirty="0"/>
              <a:t>Not fun/fun</a:t>
            </a:r>
          </a:p>
          <a:p>
            <a:r>
              <a:rPr lang="en-US" dirty="0"/>
              <a:t>Not thrilling/thrilling</a:t>
            </a:r>
          </a:p>
          <a:p>
            <a:r>
              <a:rPr lang="en-US" dirty="0"/>
              <a:t>Boring/interesting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7494"/>
            <a:ext cx="8534400" cy="1399032"/>
          </a:xfrm>
        </p:spPr>
        <p:txBody>
          <a:bodyPr/>
          <a:lstStyle/>
          <a:p>
            <a:r>
              <a:rPr lang="en-US" dirty="0"/>
              <a:t>Case of theme festivals(nights)  in Kenya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https://www.youtube.com/watch?v=gdK26bnrclU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https://www.youtube.com/watch?v=DhF5zrPwFmc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https://www.youtube.com/watch?v=t3jJ06ErcqY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One of the reasons for attending a festival is “known-group socialization.”</a:t>
            </a:r>
          </a:p>
          <a:p>
            <a:endParaRPr lang="en-US" dirty="0"/>
          </a:p>
          <a:p>
            <a:r>
              <a:rPr lang="en-US" dirty="0"/>
              <a:t>Theme nights may offer a hedonic reason to some people while offering utilitarian justification to others</a:t>
            </a:r>
          </a:p>
          <a:p>
            <a:endParaRPr lang="en-US" dirty="0"/>
          </a:p>
          <a:p>
            <a:r>
              <a:rPr lang="en-US" dirty="0"/>
              <a:t>Festival visitors are likely to be seeking unique experiences, cultural enrichment, education, novelty, and socialization</a:t>
            </a:r>
          </a:p>
          <a:p>
            <a:endParaRPr lang="en-US" dirty="0"/>
          </a:p>
          <a:p>
            <a:r>
              <a:rPr lang="en-US" dirty="0"/>
              <a:t>Such visitors seek hedonic attributes rather than the  utilitarian attributes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Reasons for attending theme festivals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Uniqueness, symbolic meaning, or the emotional arousal and imagery it evokes</a:t>
            </a:r>
          </a:p>
          <a:p>
            <a:endParaRPr lang="en-US" dirty="0"/>
          </a:p>
          <a:p>
            <a:r>
              <a:rPr lang="en-US" dirty="0"/>
              <a:t>Identity with ones roots</a:t>
            </a:r>
          </a:p>
          <a:p>
            <a:endParaRPr lang="en-US" dirty="0"/>
          </a:p>
          <a:p>
            <a:r>
              <a:rPr lang="en-US" dirty="0"/>
              <a:t>Have fun, to have a good time, to party, or to socialize</a:t>
            </a:r>
          </a:p>
          <a:p>
            <a:endParaRPr lang="en-US" dirty="0"/>
          </a:p>
          <a:p>
            <a:r>
              <a:rPr lang="en-US" dirty="0"/>
              <a:t>Novelty or curiosity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6073808"/>
          </a:xfrm>
        </p:spPr>
        <p:txBody>
          <a:bodyPr/>
          <a:lstStyle/>
          <a:p>
            <a:r>
              <a:rPr lang="en-US" dirty="0"/>
              <a:t>Both hedonic and utilitarian dimensions to festival attendance are important</a:t>
            </a:r>
          </a:p>
          <a:p>
            <a:endParaRPr lang="en-US" dirty="0"/>
          </a:p>
          <a:p>
            <a:r>
              <a:rPr lang="en-US" dirty="0"/>
              <a:t>both perceived utilitarian and perceived hedonic attributes of festivals significantly influence people’s festival attendance.</a:t>
            </a:r>
          </a:p>
          <a:p>
            <a:endParaRPr lang="en-US" dirty="0"/>
          </a:p>
          <a:p>
            <a:r>
              <a:rPr lang="en-US" dirty="0"/>
              <a:t>that perceived hedonic attributes have a significantly greater influence on festival attendance patterns than perceived utilitarian attributes.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Festivals provide utilitarian value (functional utility) through satisfying physical needs and hedonic value through responses evoked during the interpersonal or social, and personal experiences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HED/UT scale is acceptable in H&amp;T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124200"/>
            <a:ext cx="601027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67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The quality of tourism experiences an antecedent of customer satisfaction are a key determinant in the measurement of the attractiveness of a travel destination. 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Tourism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35246475"/>
              </p:ext>
            </p:extLst>
          </p:nvPr>
        </p:nvGraphicFramePr>
        <p:xfrm>
          <a:off x="152400" y="1524000"/>
          <a:ext cx="8610600" cy="4970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57881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major indicators of quality tourism experiences are:-</a:t>
            </a:r>
          </a:p>
          <a:p>
            <a:endParaRPr lang="en-US" dirty="0"/>
          </a:p>
          <a:p>
            <a:r>
              <a:rPr lang="en-US" dirty="0"/>
              <a:t> The </a:t>
            </a:r>
            <a:r>
              <a:rPr lang="en-US" dirty="0">
                <a:solidFill>
                  <a:schemeClr val="accent1"/>
                </a:solidFill>
              </a:rPr>
              <a:t>attractions and activities</a:t>
            </a:r>
            <a:r>
              <a:rPr lang="en-US" dirty="0"/>
              <a:t>: core factors in travel experiences; </a:t>
            </a:r>
          </a:p>
          <a:p>
            <a:endParaRPr lang="en-US" dirty="0"/>
          </a:p>
          <a:p>
            <a:r>
              <a:rPr lang="en-US" dirty="0"/>
              <a:t>Travelling mediation with family and friend(s) is an important </a:t>
            </a:r>
            <a:r>
              <a:rPr lang="en-US" dirty="0">
                <a:solidFill>
                  <a:schemeClr val="accent1"/>
                </a:solidFill>
              </a:rPr>
              <a:t>social factors </a:t>
            </a:r>
            <a:r>
              <a:rPr lang="en-US" dirty="0"/>
              <a:t>affecting ‘the experience’. 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</a:rPr>
              <a:t>support component </a:t>
            </a:r>
            <a:r>
              <a:rPr lang="en-US" dirty="0"/>
              <a:t>(amenities) </a:t>
            </a:r>
            <a:r>
              <a:rPr lang="en-US" dirty="0" err="1"/>
              <a:t>i.e</a:t>
            </a:r>
            <a:r>
              <a:rPr lang="en-US" dirty="0"/>
              <a:t> service providers, public sectors, relating organization, and local communities play an important factor too in the experience.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Zehrer</a:t>
            </a:r>
            <a:r>
              <a:rPr lang="en-US" dirty="0"/>
              <a:t>, (2009), (</a:t>
            </a:r>
            <a:r>
              <a:rPr lang="en-US" dirty="0" err="1"/>
              <a:t>Limassol</a:t>
            </a:r>
            <a:r>
              <a:rPr lang="en-US" dirty="0"/>
              <a:t>, 2010), </a:t>
            </a:r>
            <a:r>
              <a:rPr lang="en-US" dirty="0" err="1"/>
              <a:t>Frochot</a:t>
            </a:r>
            <a:r>
              <a:rPr lang="en-US" dirty="0"/>
              <a:t> &amp; </a:t>
            </a:r>
            <a:r>
              <a:rPr lang="en-US" dirty="0" err="1"/>
              <a:t>Batat</a:t>
            </a:r>
            <a:r>
              <a:rPr lang="en-US" dirty="0"/>
              <a:t> (2013) and Chan, To and Chu, (2016) observe: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>
                <a:solidFill>
                  <a:schemeClr val="accent1"/>
                </a:solidFill>
              </a:rPr>
              <a:t>an emergence of a tourist with new expectations of products and services hence the need to review traditional measures of satisfaction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Service quality measures now inadequate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7848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rgbClr val="00B0F0"/>
                </a:solidFill>
              </a:rPr>
              <a:t>Utilitarian products are based in their functionality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Tangibles</a:t>
            </a:r>
          </a:p>
          <a:p>
            <a:r>
              <a:rPr lang="en-US" dirty="0"/>
              <a:t>Responsiveness</a:t>
            </a:r>
          </a:p>
          <a:p>
            <a:r>
              <a:rPr lang="en-US" dirty="0"/>
              <a:t>Assurance</a:t>
            </a:r>
          </a:p>
          <a:p>
            <a:r>
              <a:rPr lang="en-US" dirty="0"/>
              <a:t>Empathy</a:t>
            </a:r>
          </a:p>
          <a:p>
            <a:r>
              <a:rPr lang="en-US" dirty="0"/>
              <a:t>Reliability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881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competitive advantage shifts from quality to experiences, the ‘experiences’ have became an important factor affecting differentiation from competition. </a:t>
            </a:r>
          </a:p>
          <a:p>
            <a:endParaRPr lang="en-US" dirty="0"/>
          </a:p>
          <a:p>
            <a:r>
              <a:rPr lang="en-US" dirty="0"/>
              <a:t>Research shows that subjective, affective and experiential factors of tourists comprise a substantial portion of consumer satisfaction with services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adaptation of experiences to organizational strategy therefore is critical.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58643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‘Experience’ concept which evolved from mass customization has a significant role in the provision of culture, art, leisure and tourism. </a:t>
            </a:r>
          </a:p>
          <a:p>
            <a:endParaRPr lang="en-US" dirty="0"/>
          </a:p>
          <a:p>
            <a:r>
              <a:rPr lang="en-US" dirty="0"/>
              <a:t>It engages visitors in a series of memorable activities that are inherently personal, engaging the senses, emotions, physical, spiritual, or intellectual level.</a:t>
            </a:r>
          </a:p>
          <a:p>
            <a:endParaRPr lang="en-US" dirty="0"/>
          </a:p>
          <a:p>
            <a:r>
              <a:rPr lang="en-US" dirty="0"/>
              <a:t> It relies on the creation of experiences that are highly emotional and memorable- it is ‘hedonic consumption’!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hedonic products have a sensory stimulation, emotions and fantasies.</a:t>
            </a:r>
          </a:p>
          <a:p>
            <a:endParaRPr lang="en-US" dirty="0"/>
          </a:p>
          <a:p>
            <a:r>
              <a:rPr lang="en-US" dirty="0"/>
              <a:t>the fundamental difference between hedonic and utilitarian products lies in their functionality.</a:t>
            </a:r>
          </a:p>
          <a:p>
            <a:endParaRPr lang="en-US" dirty="0"/>
          </a:p>
          <a:p>
            <a:r>
              <a:rPr lang="en-US" dirty="0"/>
              <a:t>Utilitarian products perform purely instrumental functions;</a:t>
            </a:r>
          </a:p>
          <a:p>
            <a:endParaRPr lang="en-US" dirty="0"/>
          </a:p>
          <a:p>
            <a:r>
              <a:rPr lang="en-US" dirty="0"/>
              <a:t> the hedonic products have a sensory stimulation, emotions and fantasies.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812</Words>
  <Application>Microsoft Office PowerPoint</Application>
  <PresentationFormat>Bildschirmpräsentation (4:3)</PresentationFormat>
  <Paragraphs>108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Verve</vt:lpstr>
      <vt:lpstr>         Exceeding Tourists Expectations:   New Directions in Tourism Research  </vt:lpstr>
      <vt:lpstr>PowerPoint-Präsentation</vt:lpstr>
      <vt:lpstr>Tourism experience</vt:lpstr>
      <vt:lpstr>PowerPoint-Präsentation</vt:lpstr>
      <vt:lpstr>PowerPoint-Präsentation</vt:lpstr>
      <vt:lpstr>Service quality measures now inadequate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Measurement  on Destination Emotion Scale (DES) scale</vt:lpstr>
      <vt:lpstr>Measurement on HED/UT scale</vt:lpstr>
      <vt:lpstr>Case of theme festivals(nights)  in Kenya</vt:lpstr>
      <vt:lpstr>PowerPoint-Präsentation</vt:lpstr>
      <vt:lpstr>Reasons for attending theme festivals</vt:lpstr>
      <vt:lpstr>PowerPoint-Präsentation</vt:lpstr>
      <vt:lpstr>PowerPoint-Präsentation</vt:lpstr>
      <vt:lpstr>conclusion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Exceeding Tourists Expectations: An Exploration of the Experiential Dimension.</dc:title>
  <dc:creator>user</dc:creator>
  <cp:lastModifiedBy>Maria Wiesinger</cp:lastModifiedBy>
  <cp:revision>79</cp:revision>
  <dcterms:created xsi:type="dcterms:W3CDTF">2016-11-25T07:04:29Z</dcterms:created>
  <dcterms:modified xsi:type="dcterms:W3CDTF">2016-12-21T11:53:01Z</dcterms:modified>
</cp:coreProperties>
</file>