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416" r:id="rId5"/>
    <p:sldId id="417" r:id="rId6"/>
    <p:sldId id="453" r:id="rId7"/>
    <p:sldId id="445" r:id="rId8"/>
    <p:sldId id="459" r:id="rId9"/>
    <p:sldId id="419" r:id="rId10"/>
    <p:sldId id="421" r:id="rId11"/>
    <p:sldId id="448" r:id="rId12"/>
    <p:sldId id="454" r:id="rId13"/>
    <p:sldId id="455" r:id="rId14"/>
    <p:sldId id="456" r:id="rId15"/>
    <p:sldId id="457" r:id="rId16"/>
    <p:sldId id="458" r:id="rId17"/>
    <p:sldId id="461" r:id="rId18"/>
    <p:sldId id="463" r:id="rId19"/>
    <p:sldId id="452" r:id="rId20"/>
    <p:sldId id="44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hollins"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4DFF"/>
    <a:srgbClr val="6DAFFF"/>
    <a:srgbClr val="D00000"/>
    <a:srgbClr val="AC37E1"/>
    <a:srgbClr val="831BB1"/>
    <a:srgbClr val="579A32"/>
    <a:srgbClr val="CC9900"/>
    <a:srgbClr val="6187FF"/>
    <a:srgbClr val="DA5800"/>
    <a:srgbClr val="FD91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3" autoAdjust="0"/>
    <p:restoredTop sz="94655" autoAdjust="0"/>
  </p:normalViewPr>
  <p:slideViewPr>
    <p:cSldViewPr snapToGrid="0">
      <p:cViewPr varScale="1">
        <p:scale>
          <a:sx n="112" d="100"/>
          <a:sy n="112" d="100"/>
        </p:scale>
        <p:origin x="-1590" y="-72"/>
      </p:cViewPr>
      <p:guideLst>
        <p:guide orient="horz" pos="2160"/>
        <p:guide pos="2880"/>
      </p:guideLst>
    </p:cSldViewPr>
  </p:slideViewPr>
  <p:outlineViewPr>
    <p:cViewPr>
      <p:scale>
        <a:sx n="33" d="100"/>
        <a:sy n="33" d="100"/>
      </p:scale>
      <p:origin x="0" y="1584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7" d="100"/>
          <a:sy n="97" d="100"/>
        </p:scale>
        <p:origin x="-2622"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26703E-E536-47F6-8EA8-9C4314B21881}" type="datetimeFigureOut">
              <a:rPr lang="en-US" smtClean="0"/>
              <a:pPr/>
              <a:t>11/6/2014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751AD6-266C-4679-BB8B-9D80097A190F}" type="slidenum">
              <a:rPr lang="en-US" smtClean="0"/>
              <a:pPr/>
              <a:t>‹#›</a:t>
            </a:fld>
            <a:endParaRPr lang="en-US"/>
          </a:p>
        </p:txBody>
      </p:sp>
    </p:spTree>
    <p:extLst>
      <p:ext uri="{BB962C8B-B14F-4D97-AF65-F5344CB8AC3E}">
        <p14:creationId xmlns:p14="http://schemas.microsoft.com/office/powerpoint/2010/main" xmlns="" val="557323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5E35-0206-491D-A6A3-CCF0F85E3738}" type="datetimeFigureOut">
              <a:rPr lang="en-US" smtClean="0"/>
              <a:pPr/>
              <a:t>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34C36-BC19-4580-92D2-23A9815D8EA4}" type="slidenum">
              <a:rPr lang="en-US" smtClean="0"/>
              <a:pPr/>
              <a:t>‹#›</a:t>
            </a:fld>
            <a:endParaRPr lang="en-US"/>
          </a:p>
        </p:txBody>
      </p:sp>
    </p:spTree>
    <p:extLst>
      <p:ext uri="{BB962C8B-B14F-4D97-AF65-F5344CB8AC3E}">
        <p14:creationId xmlns:p14="http://schemas.microsoft.com/office/powerpoint/2010/main" xmlns="" val="299963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34C36-BC19-4580-92D2-23A9815D8EA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78302" y="1586133"/>
            <a:ext cx="8229600" cy="4525963"/>
          </a:xfrm>
          <a:prstGeom prst="rect">
            <a:avLst/>
          </a:prstGeom>
        </p:spPr>
        <p:txBody>
          <a:bodyPr/>
          <a:lstStyle/>
          <a:p>
            <a:pPr lvl="0"/>
            <a:r>
              <a:rPr lang="en-US" noProof="0" smtClean="0"/>
              <a:t>Click icon to add chart</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losing Slide Questions?">
    <p:spTree>
      <p:nvGrpSpPr>
        <p:cNvPr id="1" name=""/>
        <p:cNvGrpSpPr/>
        <p:nvPr/>
      </p:nvGrpSpPr>
      <p:grpSpPr>
        <a:xfrm>
          <a:off x="0" y="0"/>
          <a:ext cx="0" cy="0"/>
          <a:chOff x="0" y="0"/>
          <a:chExt cx="0" cy="0"/>
        </a:xfrm>
      </p:grpSpPr>
      <p:pic>
        <p:nvPicPr>
          <p:cNvPr id="3" name="Picture 2" descr="PPT Family Slide Template5.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losing Slide Blank">
    <p:spTree>
      <p:nvGrpSpPr>
        <p:cNvPr id="1" name=""/>
        <p:cNvGrpSpPr/>
        <p:nvPr/>
      </p:nvGrpSpPr>
      <p:grpSpPr>
        <a:xfrm>
          <a:off x="0" y="0"/>
          <a:ext cx="0" cy="0"/>
          <a:chOff x="0" y="0"/>
          <a:chExt cx="0" cy="0"/>
        </a:xfrm>
      </p:grpSpPr>
      <p:pic>
        <p:nvPicPr>
          <p:cNvPr id="4" name="Picture 3" descr="PPT Family Slide Template2.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pic>
        <p:nvPicPr>
          <p:cNvPr id="4" name="Picture 3" descr="STR PPT transition slide.jp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st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duane@str.com" TargetMode="External"/><Relationship Id="rId7" Type="http://schemas.openxmlformats.org/officeDocument/2006/relationships/hyperlink" Target="mailto:cjack@ahla.com" TargetMode="External"/><Relationship Id="rId2" Type="http://schemas.openxmlformats.org/officeDocument/2006/relationships/hyperlink" Target="mailto:steve@str.com" TargetMode="External"/><Relationship Id="rId1" Type="http://schemas.openxmlformats.org/officeDocument/2006/relationships/slideLayout" Target="../slideLayouts/slideLayout3.xml"/><Relationship Id="rId6" Type="http://schemas.openxmlformats.org/officeDocument/2006/relationships/hyperlink" Target="mailto:ekastli@ahla.com" TargetMode="External"/><Relationship Id="rId5" Type="http://schemas.openxmlformats.org/officeDocument/2006/relationships/hyperlink" Target="mailto:jlohr@ahla.com" TargetMode="External"/><Relationship Id="rId4" Type="http://schemas.openxmlformats.org/officeDocument/2006/relationships/hyperlink" Target="mailto:sharecenter@str.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375138" y="1434673"/>
            <a:ext cx="8487508" cy="1700017"/>
          </a:xfrm>
          <a:prstGeom prst="rect">
            <a:avLst/>
          </a:prstGeom>
          <a:noFill/>
          <a:ln w="38100" algn="ctr">
            <a:noFill/>
            <a:miter lim="800000"/>
            <a:headEnd/>
            <a:tailEnd/>
          </a:ln>
        </p:spPr>
        <p:txBody>
          <a:bodyPr wrap="square">
            <a:spAutoFit/>
          </a:bodyPr>
          <a:lstStyle/>
          <a:p>
            <a:pPr algn="ctr" eaLnBrk="1" hangingPunct="1">
              <a:lnSpc>
                <a:spcPts val="6500"/>
              </a:lnSpc>
              <a:spcBef>
                <a:spcPts val="600"/>
              </a:spcBef>
              <a:buFontTx/>
              <a:buNone/>
            </a:pPr>
            <a:r>
              <a:rPr lang="en-US" sz="4400" b="1" dirty="0" smtClean="0"/>
              <a:t>Introduction to the “Certification in Hotel Industry Analytics”</a:t>
            </a:r>
            <a:endParaRPr lang="en-US" sz="4400" b="1" dirty="0"/>
          </a:p>
        </p:txBody>
      </p:sp>
      <p:sp>
        <p:nvSpPr>
          <p:cNvPr id="5" name="Text Box 15"/>
          <p:cNvSpPr txBox="1">
            <a:spLocks noChangeArrowheads="1"/>
          </p:cNvSpPr>
          <p:nvPr/>
        </p:nvSpPr>
        <p:spPr bwMode="auto">
          <a:xfrm>
            <a:off x="0" y="3446212"/>
            <a:ext cx="9144000" cy="2880276"/>
          </a:xfrm>
          <a:prstGeom prst="rect">
            <a:avLst/>
          </a:prstGeom>
          <a:noFill/>
          <a:ln w="38100" algn="ctr">
            <a:noFill/>
            <a:miter lim="800000"/>
            <a:headEnd/>
            <a:tailEnd/>
          </a:ln>
        </p:spPr>
        <p:txBody>
          <a:bodyPr wrap="square">
            <a:spAutoFit/>
          </a:bodyPr>
          <a:lstStyle/>
          <a:p>
            <a:pPr algn="ctr">
              <a:lnSpc>
                <a:spcPts val="3800"/>
              </a:lnSpc>
            </a:pPr>
            <a:r>
              <a:rPr lang="en-US" sz="2400" b="1" dirty="0" smtClean="0">
                <a:latin typeface="Calibri" pitchFamily="34" charset="0"/>
                <a:cs typeface="Calibri" pitchFamily="34" charset="0"/>
              </a:rPr>
              <a:t>Steve Hood, </a:t>
            </a:r>
            <a:r>
              <a:rPr lang="en-US" sz="2000" b="1" dirty="0" smtClean="0">
                <a:latin typeface="Calibri" pitchFamily="34" charset="0"/>
                <a:cs typeface="Calibri" pitchFamily="34" charset="0"/>
                <a:hlinkClick r:id="rId3"/>
              </a:rPr>
              <a:t>steve@str.com</a:t>
            </a:r>
            <a:r>
              <a:rPr lang="en-US" sz="2000" b="1" dirty="0" smtClean="0">
                <a:latin typeface="Calibri" pitchFamily="34" charset="0"/>
                <a:cs typeface="Calibri" pitchFamily="34" charset="0"/>
              </a:rPr>
              <a:t>, +1 615 824 8664, </a:t>
            </a:r>
            <a:r>
              <a:rPr lang="en-US" sz="2000" b="1" dirty="0" err="1" smtClean="0">
                <a:latin typeface="Calibri" pitchFamily="34" charset="0"/>
                <a:cs typeface="Calibri" pitchFamily="34" charset="0"/>
              </a:rPr>
              <a:t>ext</a:t>
            </a:r>
            <a:r>
              <a:rPr lang="en-US" sz="2000" b="1" dirty="0" smtClean="0">
                <a:latin typeface="Calibri" pitchFamily="34" charset="0"/>
                <a:cs typeface="Calibri" pitchFamily="34" charset="0"/>
              </a:rPr>
              <a:t> 3315</a:t>
            </a:r>
          </a:p>
          <a:p>
            <a:pPr algn="ctr">
              <a:lnSpc>
                <a:spcPts val="2100"/>
              </a:lnSpc>
            </a:pPr>
            <a:r>
              <a:rPr lang="en-US" sz="1600" b="1" dirty="0" smtClean="0"/>
              <a:t>Senior VP of Research for STR Global, Founding Director of the SHARE Center</a:t>
            </a:r>
            <a:endParaRPr lang="en-US" sz="1600" b="1" dirty="0"/>
          </a:p>
          <a:p>
            <a:pPr algn="ctr" eaLnBrk="1" hangingPunct="1">
              <a:lnSpc>
                <a:spcPct val="100000"/>
              </a:lnSpc>
              <a:spcBef>
                <a:spcPct val="0"/>
              </a:spcBef>
              <a:buFontTx/>
              <a:buNone/>
            </a:pPr>
            <a:endParaRPr lang="en-US" sz="2400" b="1" dirty="0" smtClean="0"/>
          </a:p>
          <a:p>
            <a:pPr algn="ctr" eaLnBrk="1" hangingPunct="1">
              <a:lnSpc>
                <a:spcPct val="100000"/>
              </a:lnSpc>
              <a:spcBef>
                <a:spcPct val="0"/>
              </a:spcBef>
              <a:buFontTx/>
              <a:buNone/>
            </a:pPr>
            <a:r>
              <a:rPr lang="en-US" sz="2400" b="1" dirty="0" smtClean="0"/>
              <a:t>The STR SHARE Center</a:t>
            </a:r>
          </a:p>
          <a:p>
            <a:pPr algn="ctr" eaLnBrk="1" hangingPunct="1">
              <a:lnSpc>
                <a:spcPct val="100000"/>
              </a:lnSpc>
              <a:spcBef>
                <a:spcPct val="0"/>
              </a:spcBef>
              <a:buFontTx/>
              <a:buNone/>
            </a:pPr>
            <a:r>
              <a:rPr lang="en-US" sz="1600" b="1" dirty="0" smtClean="0"/>
              <a:t>Supporting Hotel-related Academic Research and Education</a:t>
            </a:r>
          </a:p>
          <a:p>
            <a:pPr algn="ctr" eaLnBrk="1" hangingPunct="1">
              <a:lnSpc>
                <a:spcPct val="100000"/>
              </a:lnSpc>
              <a:spcBef>
                <a:spcPct val="0"/>
              </a:spcBef>
              <a:buFontTx/>
              <a:buNone/>
            </a:pPr>
            <a:endParaRPr lang="en-US" sz="2000" b="1" dirty="0"/>
          </a:p>
          <a:p>
            <a:pPr algn="ctr" eaLnBrk="1" hangingPunct="1">
              <a:lnSpc>
                <a:spcPct val="100000"/>
              </a:lnSpc>
              <a:spcBef>
                <a:spcPct val="0"/>
              </a:spcBef>
              <a:buFontTx/>
              <a:buNone/>
            </a:pPr>
            <a:r>
              <a:rPr lang="en-US" sz="2400" b="1" dirty="0"/>
              <a:t>i</a:t>
            </a:r>
            <a:r>
              <a:rPr lang="en-US" sz="2400" b="1" dirty="0" smtClean="0"/>
              <a:t>n partnership with AHLEI</a:t>
            </a:r>
          </a:p>
          <a:p>
            <a:pPr algn="ctr" eaLnBrk="1" hangingPunct="1">
              <a:lnSpc>
                <a:spcPct val="100000"/>
              </a:lnSpc>
              <a:spcBef>
                <a:spcPct val="0"/>
              </a:spcBef>
              <a:buFontTx/>
              <a:buNone/>
            </a:pPr>
            <a:endParaRPr lang="en-US" sz="2400" b="1" dirty="0" smtClean="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28848" y="150122"/>
            <a:ext cx="1494937" cy="920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24259" y="147481"/>
            <a:ext cx="8487505" cy="59900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alibri" pitchFamily="34" charset="0"/>
                <a:ea typeface="+mj-ea"/>
                <a:cs typeface="Calibri" pitchFamily="34" charset="0"/>
              </a:rPr>
              <a:t>Hotel Industry Analytical Foundations</a:t>
            </a:r>
          </a:p>
        </p:txBody>
      </p:sp>
      <p:sp>
        <p:nvSpPr>
          <p:cNvPr id="5" name="TextBox 2"/>
          <p:cNvSpPr txBox="1">
            <a:spLocks noChangeArrowheads="1"/>
          </p:cNvSpPr>
          <p:nvPr/>
        </p:nvSpPr>
        <p:spPr bwMode="auto">
          <a:xfrm>
            <a:off x="616285" y="1165143"/>
            <a:ext cx="8350734" cy="5693866"/>
          </a:xfrm>
          <a:prstGeom prst="rect">
            <a:avLst/>
          </a:prstGeom>
          <a:noFill/>
          <a:ln w="9525">
            <a:noFill/>
            <a:miter lim="800000"/>
            <a:headEnd/>
            <a:tailEnd/>
          </a:ln>
        </p:spPr>
        <p:txBody>
          <a:bodyPr wrap="square">
            <a:spAutoFit/>
          </a:bodyPr>
          <a:lstStyle/>
          <a:p>
            <a:pPr marL="457200" indent="-457200">
              <a:lnSpc>
                <a:spcPct val="100000"/>
              </a:lnSpc>
              <a:spcBef>
                <a:spcPts val="2400"/>
              </a:spcBef>
              <a:buFont typeface="+mj-lt"/>
              <a:buAutoNum type="arabicPeriod"/>
            </a:pPr>
            <a:r>
              <a:rPr lang="en-US" sz="2400" b="1" dirty="0" smtClean="0">
                <a:solidFill>
                  <a:schemeClr val="tx1"/>
                </a:solidFill>
                <a:latin typeface="Calibri" pitchFamily="34" charset="0"/>
                <a:cs typeface="Calibri" pitchFamily="34" charset="0"/>
              </a:rPr>
              <a:t>Who are the players? – Affiliations in the Hotel Industry</a:t>
            </a:r>
          </a:p>
          <a:p>
            <a:pPr marL="796925" lvl="1" indent="-339725">
              <a:spcBef>
                <a:spcPts val="600"/>
              </a:spcBef>
              <a:buFont typeface="Calibri" pitchFamily="34" charset="0"/>
              <a:buChar char="‒"/>
            </a:pPr>
            <a:r>
              <a:rPr lang="en-US" sz="2000" b="1" dirty="0" smtClean="0">
                <a:solidFill>
                  <a:schemeClr val="tx1"/>
                </a:solidFill>
                <a:latin typeface="Calibri" pitchFamily="34" charset="0"/>
                <a:cs typeface="Calibri" pitchFamily="34" charset="0"/>
              </a:rPr>
              <a:t>Chain, Parent Company, Management Company, Owner, Asset Management Company, Operation Types, Independent Hotels</a:t>
            </a:r>
          </a:p>
          <a:p>
            <a:pPr marL="457200" indent="-457200">
              <a:lnSpc>
                <a:spcPct val="100000"/>
              </a:lnSpc>
              <a:spcBef>
                <a:spcPts val="1800"/>
              </a:spcBef>
              <a:buFont typeface="+mj-lt"/>
              <a:buAutoNum type="arabicPeriod"/>
            </a:pPr>
            <a:r>
              <a:rPr lang="en-US" sz="2400" b="1" dirty="0" smtClean="0">
                <a:latin typeface="Calibri" pitchFamily="34" charset="0"/>
                <a:cs typeface="Calibri" pitchFamily="34" charset="0"/>
              </a:rPr>
              <a:t>Industry Categorizations – </a:t>
            </a:r>
            <a:r>
              <a:rPr lang="en-US" sz="2400" b="1" dirty="0" smtClean="0">
                <a:solidFill>
                  <a:schemeClr val="tx1"/>
                </a:solidFill>
                <a:latin typeface="Calibri" pitchFamily="34" charset="0"/>
                <a:cs typeface="Calibri" pitchFamily="34" charset="0"/>
              </a:rPr>
              <a:t>Geographic</a:t>
            </a:r>
          </a:p>
          <a:p>
            <a:pPr marL="796925" lvl="1" indent="-339725">
              <a:spcBef>
                <a:spcPts val="600"/>
              </a:spcBef>
              <a:buFont typeface="Calibri" pitchFamily="34" charset="0"/>
              <a:buChar char="‒"/>
            </a:pPr>
            <a:r>
              <a:rPr lang="en-US" sz="2000" b="1" dirty="0" smtClean="0">
                <a:latin typeface="Calibri" pitchFamily="34" charset="0"/>
                <a:cs typeface="Calibri" pitchFamily="34" charset="0"/>
              </a:rPr>
              <a:t>Continent, Sub-continent, Country, Market, Tract/Submarket, others</a:t>
            </a:r>
          </a:p>
          <a:p>
            <a:pPr marL="457200" indent="-457200">
              <a:lnSpc>
                <a:spcPct val="100000"/>
              </a:lnSpc>
              <a:spcBef>
                <a:spcPts val="1800"/>
              </a:spcBef>
              <a:buFont typeface="+mj-lt"/>
              <a:buAutoNum type="arabicPeriod"/>
            </a:pPr>
            <a:r>
              <a:rPr lang="en-US" sz="2400" b="1" dirty="0" smtClean="0">
                <a:latin typeface="Calibri" pitchFamily="34" charset="0"/>
                <a:cs typeface="Calibri" pitchFamily="34" charset="0"/>
              </a:rPr>
              <a:t>Industry Categorizations – Non-geographic</a:t>
            </a:r>
          </a:p>
          <a:p>
            <a:pPr marL="796925" lvl="1" indent="-339725">
              <a:lnSpc>
                <a:spcPct val="100000"/>
              </a:lnSpc>
              <a:spcBef>
                <a:spcPts val="600"/>
              </a:spcBef>
              <a:buFont typeface="Calibri" pitchFamily="34" charset="0"/>
              <a:buChar char="‒"/>
            </a:pPr>
            <a:r>
              <a:rPr lang="en-US" sz="2000" b="1" dirty="0" smtClean="0">
                <a:latin typeface="Calibri" pitchFamily="34" charset="0"/>
                <a:cs typeface="Calibri" pitchFamily="34" charset="0"/>
              </a:rPr>
              <a:t>Scale,  Class, Location, Extended Stay, Type, Boutique, Resort, others</a:t>
            </a:r>
          </a:p>
          <a:p>
            <a:pPr marL="457200" indent="-457200">
              <a:lnSpc>
                <a:spcPct val="100000"/>
              </a:lnSpc>
              <a:spcBef>
                <a:spcPts val="1800"/>
              </a:spcBef>
              <a:buFont typeface="+mj-lt"/>
              <a:buAutoNum type="arabicPeriod"/>
            </a:pPr>
            <a:r>
              <a:rPr lang="en-US" sz="2400" b="1" dirty="0" smtClean="0">
                <a:latin typeface="Calibri" pitchFamily="34" charset="0"/>
                <a:cs typeface="Calibri" pitchFamily="34" charset="0"/>
              </a:rPr>
              <a:t>Benchmarking in the Hotel Industry – Introduction to Competitive sets</a:t>
            </a:r>
            <a:endParaRPr lang="en-US" sz="2000" b="1" dirty="0" smtClean="0">
              <a:latin typeface="Calibri" pitchFamily="34" charset="0"/>
              <a:cs typeface="Calibri" pitchFamily="34" charset="0"/>
            </a:endParaRPr>
          </a:p>
          <a:p>
            <a:pPr marL="796925" lvl="1" indent="-339725">
              <a:spcBef>
                <a:spcPts val="600"/>
              </a:spcBef>
              <a:buFont typeface="Calibri" pitchFamily="34" charset="0"/>
              <a:buChar char="‒"/>
            </a:pPr>
            <a:r>
              <a:rPr lang="en-US" sz="2000" b="1" dirty="0" smtClean="0">
                <a:latin typeface="Calibri" pitchFamily="34" charset="0"/>
                <a:cs typeface="Calibri" pitchFamily="34" charset="0"/>
              </a:rPr>
              <a:t>Levels/types of benchmarking; Comp Set questions: what, who, when, why, and how;  The four P’s to creating comp sets;  Rules;  Changing; Additional Comp Sets;  </a:t>
            </a:r>
            <a:r>
              <a:rPr lang="en-US" sz="2000" b="1" dirty="0" err="1" smtClean="0">
                <a:latin typeface="Calibri" pitchFamily="34" charset="0"/>
                <a:cs typeface="Calibri" pitchFamily="34" charset="0"/>
              </a:rPr>
              <a:t>Nameback</a:t>
            </a:r>
            <a:r>
              <a:rPr lang="en-US" sz="2000" b="1" dirty="0" smtClean="0">
                <a:latin typeface="Calibri" pitchFamily="34" charset="0"/>
                <a:cs typeface="Calibri" pitchFamily="34" charset="0"/>
              </a:rPr>
              <a:t>;  Reverse Comp Sets</a:t>
            </a:r>
          </a:p>
          <a:p>
            <a:pPr marL="457200" indent="-457200">
              <a:lnSpc>
                <a:spcPct val="100000"/>
              </a:lnSpc>
              <a:spcBef>
                <a:spcPts val="1800"/>
              </a:spcBef>
              <a:buFont typeface="+mj-lt"/>
              <a:buAutoNum type="arabicPeriod"/>
            </a:pPr>
            <a:endParaRPr lang="en-US" sz="2400" b="1"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4690" y="353963"/>
            <a:ext cx="7834620" cy="927427"/>
          </a:xfrm>
          <a:prstGeom prst="rect">
            <a:avLst/>
          </a:prstGeom>
          <a:noFill/>
          <a:ln w="9525">
            <a:noFill/>
            <a:miter lim="800000"/>
            <a:headEnd/>
            <a:tailEnd/>
          </a:ln>
        </p:spPr>
        <p:txBody>
          <a:bodyPr anchor="ctr"/>
          <a:lstStyle/>
          <a:p>
            <a:pPr algn="ctr">
              <a:lnSpc>
                <a:spcPct val="100000"/>
              </a:lnSpc>
              <a:buNone/>
            </a:pPr>
            <a:r>
              <a:rPr lang="en-US" sz="3200" b="1" dirty="0" smtClean="0">
                <a:solidFill>
                  <a:schemeClr val="tx1"/>
                </a:solidFill>
                <a:latin typeface="Calibri" pitchFamily="34" charset="0"/>
                <a:cs typeface="Calibri" pitchFamily="34" charset="0"/>
              </a:rPr>
              <a:t>Hotel Math Fundamentals, </a:t>
            </a:r>
            <a:r>
              <a:rPr lang="en-US" sz="2800" b="1" dirty="0" smtClean="0">
                <a:solidFill>
                  <a:schemeClr val="tx1"/>
                </a:solidFill>
                <a:latin typeface="Calibri" pitchFamily="34" charset="0"/>
                <a:cs typeface="Calibri" pitchFamily="34" charset="0"/>
              </a:rPr>
              <a:t>the metrics used by the Hotel Industry</a:t>
            </a:r>
            <a:endParaRPr lang="en-US" sz="2800" b="1" dirty="0">
              <a:solidFill>
                <a:schemeClr val="tx1"/>
              </a:solidFill>
              <a:latin typeface="Calibri" pitchFamily="34" charset="0"/>
              <a:cs typeface="Calibri" pitchFamily="34" charset="0"/>
            </a:endParaRPr>
          </a:p>
        </p:txBody>
      </p:sp>
      <p:sp>
        <p:nvSpPr>
          <p:cNvPr id="9" name="TextBox 8"/>
          <p:cNvSpPr txBox="1"/>
          <p:nvPr/>
        </p:nvSpPr>
        <p:spPr>
          <a:xfrm>
            <a:off x="658764" y="1401097"/>
            <a:ext cx="8087029" cy="4724370"/>
          </a:xfrm>
          <a:prstGeom prst="rect">
            <a:avLst/>
          </a:prstGeom>
          <a:noFill/>
        </p:spPr>
        <p:txBody>
          <a:bodyPr wrap="square" rtlCol="0">
            <a:spAutoFit/>
          </a:bodyPr>
          <a:lstStyle/>
          <a:p>
            <a:pPr marL="514350" indent="-514350">
              <a:spcBef>
                <a:spcPts val="3600"/>
              </a:spcBef>
              <a:buClr>
                <a:schemeClr val="tx1"/>
              </a:buClr>
              <a:buFont typeface="+mj-lt"/>
              <a:buAutoNum type="arabicPeriod"/>
            </a:pPr>
            <a:r>
              <a:rPr lang="en-US" sz="2400" b="1" dirty="0" smtClean="0">
                <a:solidFill>
                  <a:schemeClr val="tx1"/>
                </a:solidFill>
                <a:latin typeface="Calibri" pitchFamily="34" charset="0"/>
                <a:cs typeface="Calibri" pitchFamily="34" charset="0"/>
              </a:rPr>
              <a:t>Property Data	</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Raw data, Key performance indicators, Percent changes, Date related definitions, Multiple time periods</a:t>
            </a:r>
          </a:p>
          <a:p>
            <a:pPr marL="514350" indent="-514350">
              <a:spcBef>
                <a:spcPts val="1800"/>
              </a:spcBef>
              <a:buClr>
                <a:schemeClr val="tx1"/>
              </a:buClr>
              <a:buFont typeface="+mj-lt"/>
              <a:buAutoNum type="arabicPeriod"/>
            </a:pPr>
            <a:r>
              <a:rPr lang="en-US" sz="2400" b="1" dirty="0" smtClean="0">
                <a:solidFill>
                  <a:schemeClr val="tx1"/>
                </a:solidFill>
                <a:latin typeface="Calibri" pitchFamily="34" charset="0"/>
                <a:cs typeface="Calibri" pitchFamily="34" charset="0"/>
              </a:rPr>
              <a:t>Competitive Set Data</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Index numbers, Index percent changes, Ranking, Sufficiency, Weekly vs. monthly, Full availability, Non-reporting hotels</a:t>
            </a:r>
          </a:p>
          <a:p>
            <a:pPr marL="514350" indent="-514350">
              <a:spcBef>
                <a:spcPts val="1800"/>
              </a:spcBef>
              <a:buClr>
                <a:schemeClr val="tx1"/>
              </a:buClr>
              <a:buFont typeface="+mj-lt"/>
              <a:buAutoNum type="arabicPeriod"/>
            </a:pPr>
            <a:r>
              <a:rPr lang="en-US" sz="2400" b="1" dirty="0" smtClean="0">
                <a:solidFill>
                  <a:schemeClr val="tx1"/>
                </a:solidFill>
                <a:latin typeface="Calibri" pitchFamily="34" charset="0"/>
                <a:cs typeface="Calibri" pitchFamily="34" charset="0"/>
              </a:rPr>
              <a:t>Industry Data </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Industry segments, Modeling of US data, Consistent sample, Supply numbers over time</a:t>
            </a:r>
          </a:p>
          <a:p>
            <a:pPr marL="514350" indent="-514350">
              <a:spcBef>
                <a:spcPts val="1800"/>
              </a:spcBef>
              <a:buClr>
                <a:schemeClr val="tx1"/>
              </a:buClr>
              <a:buFont typeface="+mj-lt"/>
              <a:buAutoNum type="arabicPeriod"/>
            </a:pPr>
            <a:r>
              <a:rPr lang="en-US" sz="2400" b="1" dirty="0" smtClean="0">
                <a:solidFill>
                  <a:schemeClr val="tx1"/>
                </a:solidFill>
                <a:latin typeface="Calibri" pitchFamily="34" charset="0"/>
                <a:cs typeface="Calibri" pitchFamily="34" charset="0"/>
              </a:rPr>
              <a:t>International Issues and Additional Data</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WW vs. US industry segments, Local currency, Exchange rates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02307" y="341585"/>
            <a:ext cx="8217228" cy="699810"/>
          </a:xfrm>
          <a:prstGeom prst="rect">
            <a:avLst/>
          </a:prstGeom>
          <a:noFill/>
          <a:ln w="9525">
            <a:noFill/>
            <a:miter lim="800000"/>
            <a:headEnd/>
            <a:tailEnd/>
          </a:ln>
        </p:spPr>
        <p:txBody>
          <a:bodyPr anchor="ctr"/>
          <a:lstStyle/>
          <a:p>
            <a:pPr algn="ctr">
              <a:lnSpc>
                <a:spcPct val="100000"/>
              </a:lnSpc>
              <a:buNone/>
            </a:pPr>
            <a:r>
              <a:rPr lang="en-US" sz="3200" b="1" dirty="0" smtClean="0">
                <a:solidFill>
                  <a:schemeClr val="tx1"/>
                </a:solidFill>
                <a:latin typeface="Calibri" pitchFamily="34" charset="0"/>
                <a:cs typeface="Calibri" pitchFamily="34" charset="0"/>
              </a:rPr>
              <a:t>Property Level Benchmarking </a:t>
            </a:r>
            <a:r>
              <a:rPr lang="en-US" sz="2800" b="1" dirty="0" smtClean="0">
                <a:solidFill>
                  <a:schemeClr val="tx1"/>
                </a:solidFill>
                <a:latin typeface="Calibri" pitchFamily="34" charset="0"/>
                <a:cs typeface="Calibri" pitchFamily="34" charset="0"/>
              </a:rPr>
              <a:t>(with STAR Reports)</a:t>
            </a:r>
            <a:endParaRPr lang="en-US" sz="2800" b="1" dirty="0">
              <a:solidFill>
                <a:schemeClr val="tx1"/>
              </a:solidFill>
              <a:latin typeface="Calibri" pitchFamily="34" charset="0"/>
              <a:cs typeface="Calibri" pitchFamily="34" charset="0"/>
            </a:endParaRPr>
          </a:p>
        </p:txBody>
      </p:sp>
      <p:sp>
        <p:nvSpPr>
          <p:cNvPr id="9" name="TextBox 8"/>
          <p:cNvSpPr txBox="1"/>
          <p:nvPr/>
        </p:nvSpPr>
        <p:spPr>
          <a:xfrm>
            <a:off x="575187" y="1187012"/>
            <a:ext cx="8244348" cy="5324535"/>
          </a:xfrm>
          <a:prstGeom prst="rect">
            <a:avLst/>
          </a:prstGeom>
          <a:noFill/>
        </p:spPr>
        <p:txBody>
          <a:bodyPr wrap="square" rtlCol="0">
            <a:spAutoFit/>
          </a:bodyPr>
          <a:lstStyle/>
          <a:p>
            <a:pPr marL="515938" indent="-515938">
              <a:spcBef>
                <a:spcPts val="1800"/>
              </a:spcBef>
              <a:buClr>
                <a:schemeClr val="tx1"/>
              </a:buClr>
              <a:buFont typeface="+mj-lt"/>
              <a:buAutoNum type="arabicPeriod"/>
            </a:pPr>
            <a:r>
              <a:rPr lang="en-US" sz="2400" b="1" dirty="0" smtClean="0">
                <a:latin typeface="Calibri" pitchFamily="34" charset="0"/>
                <a:cs typeface="Calibri" pitchFamily="34" charset="0"/>
              </a:rPr>
              <a:t>Introduction to the STAR Reports</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Segmentation and Additional Revenue definitions; STAR report questions: what, how, when, why, who am I compared to?; How do I use the STAR Reports (Analyze, Identify, Develop, Monitor)</a:t>
            </a:r>
          </a:p>
          <a:p>
            <a:pPr marL="514350" indent="-514350">
              <a:spcBef>
                <a:spcPts val="1800"/>
              </a:spcBef>
              <a:buClr>
                <a:schemeClr val="tx1"/>
              </a:buClr>
              <a:buFont typeface="+mj-lt"/>
              <a:buAutoNum type="arabicPeriod"/>
            </a:pPr>
            <a:r>
              <a:rPr lang="en-US" sz="2400" b="1" dirty="0" smtClean="0">
                <a:latin typeface="Calibri" pitchFamily="34" charset="0"/>
                <a:cs typeface="Calibri" pitchFamily="34" charset="0"/>
              </a:rPr>
              <a:t>Monthly </a:t>
            </a:r>
            <a:r>
              <a:rPr lang="en-US" sz="2400" b="1" dirty="0" smtClean="0">
                <a:solidFill>
                  <a:schemeClr val="tx1"/>
                </a:solidFill>
                <a:latin typeface="Calibri" pitchFamily="34" charset="0"/>
                <a:cs typeface="Calibri" pitchFamily="34" charset="0"/>
              </a:rPr>
              <a:t>STAR Reports</a:t>
            </a:r>
            <a:endParaRPr lang="en-US" sz="2000" b="1" dirty="0" smtClean="0">
              <a:latin typeface="Calibri" pitchFamily="34" charset="0"/>
              <a:cs typeface="Calibri" pitchFamily="34" charset="0"/>
            </a:endParaRP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Every page: Types of data, Hints, Questions to ask, Case scenarios; WW differences; DOW &amp; WD/WE report; Segmentation pages</a:t>
            </a:r>
          </a:p>
          <a:p>
            <a:pPr marL="514350" indent="-514350">
              <a:spcBef>
                <a:spcPts val="1800"/>
              </a:spcBef>
              <a:buClr>
                <a:schemeClr val="tx1"/>
              </a:buClr>
              <a:buFont typeface="+mj-lt"/>
              <a:buAutoNum type="arabicPeriod"/>
            </a:pPr>
            <a:r>
              <a:rPr lang="en-US" sz="2400" b="1" dirty="0" smtClean="0">
                <a:latin typeface="Calibri" pitchFamily="34" charset="0"/>
                <a:cs typeface="Calibri" pitchFamily="34" charset="0"/>
              </a:rPr>
              <a:t>Weekly STAR Reports</a:t>
            </a:r>
            <a:r>
              <a:rPr lang="en-US" sz="2400" b="1" dirty="0" smtClean="0">
                <a:solidFill>
                  <a:schemeClr val="tx1"/>
                </a:solidFill>
                <a:latin typeface="Calibri" pitchFamily="34" charset="0"/>
                <a:cs typeface="Calibri" pitchFamily="34" charset="0"/>
              </a:rPr>
              <a:t> </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Every page: Data, Hints; MTD report; Perspective pages </a:t>
            </a:r>
          </a:p>
          <a:p>
            <a:pPr marL="514350" lvl="1" indent="-514350">
              <a:spcBef>
                <a:spcPts val="1800"/>
              </a:spcBef>
              <a:buClr>
                <a:schemeClr val="tx1"/>
              </a:buClr>
            </a:pPr>
            <a:r>
              <a:rPr lang="en-US" sz="2400" b="1" dirty="0" smtClean="0">
                <a:solidFill>
                  <a:schemeClr val="tx1"/>
                </a:solidFill>
                <a:latin typeface="Calibri" pitchFamily="34" charset="0"/>
                <a:cs typeface="Calibri" pitchFamily="34" charset="0"/>
              </a:rPr>
              <a:t>4.	Additional Property </a:t>
            </a:r>
            <a:r>
              <a:rPr lang="en-US" sz="2000" b="1" dirty="0" smtClean="0">
                <a:latin typeface="Calibri" pitchFamily="34" charset="0"/>
                <a:cs typeface="Calibri" pitchFamily="34" charset="0"/>
              </a:rPr>
              <a:t>Reports</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Daily, Bandwidth, RPM, F&amp;B STAR, </a:t>
            </a:r>
            <a:r>
              <a:rPr lang="en-US" sz="2000" b="1" dirty="0" err="1" smtClean="0">
                <a:latin typeface="Calibri" pitchFamily="34" charset="0"/>
                <a:cs typeface="Calibri" pitchFamily="34" charset="0"/>
              </a:rPr>
              <a:t>SpaSTAR</a:t>
            </a:r>
            <a:r>
              <a:rPr lang="en-US" sz="2000" b="1" dirty="0" smtClean="0">
                <a:latin typeface="Calibri" pitchFamily="34" charset="0"/>
                <a:cs typeface="Calibri" pitchFamily="34" charset="0"/>
              </a:rPr>
              <a:t>, </a:t>
            </a:r>
            <a:r>
              <a:rPr lang="en-US" sz="2000" b="1" dirty="0" err="1" smtClean="0">
                <a:latin typeface="Calibri" pitchFamily="34" charset="0"/>
                <a:cs typeface="Calibri" pitchFamily="34" charset="0"/>
              </a:rPr>
              <a:t>CasinoSTAR</a:t>
            </a:r>
            <a:r>
              <a:rPr lang="en-US" sz="2000" b="1" dirty="0" smtClean="0">
                <a:latin typeface="Calibri" pitchFamily="34" charset="0"/>
                <a:cs typeface="Calibri" pitchFamily="34" charset="0"/>
              </a:rPr>
              <a:t>, others </a:t>
            </a:r>
          </a:p>
          <a:p>
            <a:pPr marL="514350" indent="-514350">
              <a:spcBef>
                <a:spcPts val="1800"/>
              </a:spcBef>
              <a:buClr>
                <a:schemeClr val="tx1"/>
              </a:buClr>
              <a:buFont typeface="+mj-lt"/>
              <a:buAutoNum type="arabicPeriod"/>
            </a:pPr>
            <a:endParaRPr lang="en-US" sz="2400" b="1" dirty="0" smtClean="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54690" y="183384"/>
            <a:ext cx="7834620" cy="699810"/>
          </a:xfrm>
          <a:prstGeom prst="rect">
            <a:avLst/>
          </a:prstGeom>
          <a:noFill/>
          <a:ln w="9525">
            <a:noFill/>
            <a:miter lim="800000"/>
            <a:headEnd/>
            <a:tailEnd/>
          </a:ln>
        </p:spPr>
        <p:txBody>
          <a:bodyPr anchor="ctr"/>
          <a:lstStyle/>
          <a:p>
            <a:pPr algn="ctr">
              <a:lnSpc>
                <a:spcPct val="100000"/>
              </a:lnSpc>
              <a:buNone/>
            </a:pPr>
            <a:r>
              <a:rPr lang="en-US" sz="3200" b="1" dirty="0" smtClean="0">
                <a:solidFill>
                  <a:schemeClr val="tx1"/>
                </a:solidFill>
                <a:latin typeface="Calibri" pitchFamily="34" charset="0"/>
                <a:cs typeface="Calibri" pitchFamily="34" charset="0"/>
              </a:rPr>
              <a:t>Hotel Industry Performance Reports</a:t>
            </a:r>
            <a:endParaRPr lang="en-US" sz="3200" b="1" dirty="0">
              <a:solidFill>
                <a:schemeClr val="tx1"/>
              </a:solidFill>
              <a:latin typeface="Calibri" pitchFamily="34" charset="0"/>
              <a:cs typeface="Calibri" pitchFamily="34" charset="0"/>
            </a:endParaRPr>
          </a:p>
        </p:txBody>
      </p:sp>
      <p:sp>
        <p:nvSpPr>
          <p:cNvPr id="9" name="TextBox 8"/>
          <p:cNvSpPr txBox="1"/>
          <p:nvPr/>
        </p:nvSpPr>
        <p:spPr>
          <a:xfrm>
            <a:off x="530941" y="973392"/>
            <a:ext cx="8303341" cy="5940088"/>
          </a:xfrm>
          <a:prstGeom prst="rect">
            <a:avLst/>
          </a:prstGeom>
          <a:noFill/>
          <a:ln>
            <a:solidFill>
              <a:schemeClr val="accent1"/>
            </a:solidFill>
          </a:ln>
        </p:spPr>
        <p:txBody>
          <a:bodyPr wrap="square" rtlCol="0">
            <a:spAutoFit/>
          </a:bodyPr>
          <a:lstStyle/>
          <a:p>
            <a:pPr marL="514350" indent="-514350">
              <a:spcBef>
                <a:spcPts val="1800"/>
              </a:spcBef>
              <a:buClr>
                <a:schemeClr val="tx1"/>
              </a:buClr>
              <a:buFont typeface="+mj-lt"/>
              <a:buAutoNum type="arabicPeriod"/>
            </a:pPr>
            <a:r>
              <a:rPr lang="en-US" sz="2400" b="1" dirty="0" smtClean="0">
                <a:latin typeface="Calibri" pitchFamily="34" charset="0"/>
                <a:cs typeface="Calibri" pitchFamily="34" charset="0"/>
              </a:rPr>
              <a:t>Introduction to Ad-hoc Reports and Trend Reports</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Difference between STAR reports and Ad-hoc reports and Destination reports; Trend reports: selecting hotels, rules, types of data, dates, currencies; Each page: data, hints, graphing; 12-month moving average page</a:t>
            </a:r>
          </a:p>
          <a:p>
            <a:pPr marL="514350" indent="-514350">
              <a:spcBef>
                <a:spcPts val="1800"/>
              </a:spcBef>
              <a:buClr>
                <a:schemeClr val="tx1"/>
              </a:buClr>
              <a:buFont typeface="+mj-lt"/>
              <a:buAutoNum type="arabicPeriod"/>
            </a:pPr>
            <a:r>
              <a:rPr lang="en-US" sz="2400" b="1" dirty="0" smtClean="0">
                <a:latin typeface="Calibri" pitchFamily="34" charset="0"/>
                <a:cs typeface="Calibri" pitchFamily="34" charset="0"/>
              </a:rPr>
              <a:t>Pipeline Reports</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Phase definitions, Supply, Pipeline, and Brand summary; Supply changes; Property and project detail; Hints; Graphing</a:t>
            </a:r>
          </a:p>
          <a:p>
            <a:pPr marL="514350" indent="-514350">
              <a:spcBef>
                <a:spcPts val="1800"/>
              </a:spcBef>
              <a:buClr>
                <a:schemeClr val="tx1"/>
              </a:buClr>
              <a:buFont typeface="+mj-lt"/>
              <a:buAutoNum type="arabicPeriod"/>
            </a:pPr>
            <a:r>
              <a:rPr lang="en-US" sz="2400" b="1" dirty="0" smtClean="0">
                <a:latin typeface="Calibri" pitchFamily="34" charset="0"/>
                <a:cs typeface="Calibri" pitchFamily="34" charset="0"/>
              </a:rPr>
              <a:t>HOST/Profitability Reports </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P&amp;L accounts; Ratio to Sales; Amount per available and occupied room; variance; Each page: data, hints; Analyzing and graphing</a:t>
            </a:r>
          </a:p>
          <a:p>
            <a:pPr marL="514350" indent="-514350">
              <a:spcBef>
                <a:spcPts val="1800"/>
              </a:spcBef>
              <a:buClr>
                <a:schemeClr val="tx1"/>
              </a:buClr>
              <a:buFont typeface="+mj-lt"/>
              <a:buAutoNum type="arabicPeriod"/>
            </a:pPr>
            <a:r>
              <a:rPr lang="en-US" sz="2400" b="1" dirty="0" smtClean="0">
                <a:latin typeface="Calibri" pitchFamily="34" charset="0"/>
                <a:cs typeface="Calibri" pitchFamily="34" charset="0"/>
              </a:rPr>
              <a:t>Additional Ad-hoc Reports and Destination Reports</a:t>
            </a:r>
          </a:p>
          <a:p>
            <a:pPr marL="796925" lvl="1" indent="-339725">
              <a:spcBef>
                <a:spcPts val="600"/>
              </a:spcBef>
              <a:buClr>
                <a:schemeClr val="tx1"/>
              </a:buClr>
              <a:buFont typeface="Calibri" pitchFamily="34" charset="0"/>
              <a:buChar char="‒"/>
            </a:pPr>
            <a:r>
              <a:rPr lang="en-US" sz="2000" b="1" dirty="0" smtClean="0">
                <a:latin typeface="Calibri" pitchFamily="34" charset="0"/>
                <a:cs typeface="Calibri" pitchFamily="34" charset="0"/>
              </a:rPr>
              <a:t>Destination reports, Prop &amp; Room counts, Census database, others</a:t>
            </a:r>
          </a:p>
          <a:p>
            <a:pPr marL="514350" indent="-514350">
              <a:spcBef>
                <a:spcPts val="1800"/>
              </a:spcBef>
              <a:buClr>
                <a:schemeClr val="tx1"/>
              </a:buClr>
              <a:buFont typeface="+mj-lt"/>
              <a:buAutoNum type="arabicPeriod"/>
            </a:pPr>
            <a:endParaRPr lang="en-US" sz="2400" b="1"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93830" y="260595"/>
            <a:ext cx="8679530" cy="61448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latin typeface="Calibri" pitchFamily="34" charset="0"/>
                <a:cs typeface="Calibri" pitchFamily="34" charset="0"/>
              </a:rPr>
              <a:t>Abbreviated Version of the CHIA – </a:t>
            </a:r>
            <a:br>
              <a:rPr lang="en-US" sz="3200" dirty="0" smtClean="0">
                <a:solidFill>
                  <a:schemeClr val="tx1"/>
                </a:solidFill>
                <a:latin typeface="Calibri" pitchFamily="34" charset="0"/>
                <a:cs typeface="Calibri" pitchFamily="34" charset="0"/>
              </a:rPr>
            </a:br>
            <a:r>
              <a:rPr lang="en-US" sz="3200" dirty="0" smtClean="0">
                <a:solidFill>
                  <a:schemeClr val="tx1"/>
                </a:solidFill>
                <a:latin typeface="Calibri" pitchFamily="34" charset="0"/>
                <a:cs typeface="Calibri" pitchFamily="34" charset="0"/>
              </a:rPr>
              <a:t>“Hotel Industry Foundations and Introduction”</a:t>
            </a:r>
          </a:p>
        </p:txBody>
      </p:sp>
      <p:sp>
        <p:nvSpPr>
          <p:cNvPr id="66563" name="Rectangle 3"/>
          <p:cNvSpPr>
            <a:spLocks noGrp="1" noChangeArrowheads="1"/>
          </p:cNvSpPr>
          <p:nvPr>
            <p:ph type="body" idx="1"/>
          </p:nvPr>
        </p:nvSpPr>
        <p:spPr bwMode="auto">
          <a:xfrm>
            <a:off x="462665" y="1520793"/>
            <a:ext cx="8469738" cy="2649460"/>
          </a:xfrm>
          <a:prstGeom prst="rect">
            <a:avLst/>
          </a:prstGeom>
          <a:noFill/>
          <a:ln cap="flat" algn="ctr">
            <a:miter lim="800000"/>
            <a:headEnd/>
            <a:tailEnd/>
          </a:ln>
        </p:spPr>
        <p:txBody>
          <a:bodyPr vert="horz" wrap="square" lIns="91440" tIns="45720" rIns="91440" bIns="45720" numCol="1" anchor="t" anchorCtr="0" compatLnSpc="1">
            <a:prstTxWarp prst="textNoShape">
              <a:avLst/>
            </a:prstTxWarp>
          </a:bodyPr>
          <a:lstStyle/>
          <a:p>
            <a:pPr marL="460375" indent="-460375">
              <a:spcBef>
                <a:spcPts val="1800"/>
              </a:spcBef>
            </a:pPr>
            <a:r>
              <a:rPr lang="en-US" sz="2400" b="1" dirty="0" smtClean="0">
                <a:latin typeface="Calibri" pitchFamily="34" charset="0"/>
                <a:cs typeface="Calibri" pitchFamily="34" charset="0"/>
              </a:rPr>
              <a:t>We are launching an abbreviated version of the CHIA, called the Hotel Industry Foundations and Introduction, HIFI for short.  We have conducted pilot programs.</a:t>
            </a:r>
          </a:p>
          <a:p>
            <a:pPr marL="460375" indent="-460375">
              <a:spcBef>
                <a:spcPts val="1800"/>
              </a:spcBef>
            </a:pPr>
            <a:r>
              <a:rPr lang="en-US" sz="2400" b="1" dirty="0" smtClean="0">
                <a:latin typeface="Calibri" pitchFamily="34" charset="0"/>
                <a:cs typeface="Calibri" pitchFamily="34" charset="0"/>
              </a:rPr>
              <a:t>This is a certification program that covers 5 modules instead of all 16 like the CHIA.  We are looking to translate this.</a:t>
            </a:r>
          </a:p>
          <a:p>
            <a:pPr marL="460375" indent="-460375">
              <a:spcBef>
                <a:spcPts val="1800"/>
              </a:spcBef>
            </a:pPr>
            <a:r>
              <a:rPr lang="en-US" sz="2400" b="1" dirty="0" smtClean="0">
                <a:latin typeface="Calibri" pitchFamily="34" charset="0"/>
                <a:cs typeface="Calibri" pitchFamily="34" charset="0"/>
              </a:rPr>
              <a:t>Less content on math and reports; still builds an appreciation for analytics and emphasizes “not rocket science”</a:t>
            </a:r>
          </a:p>
          <a:p>
            <a:pPr marL="460375" indent="-460375">
              <a:spcBef>
                <a:spcPts val="1800"/>
              </a:spcBef>
            </a:pPr>
            <a:r>
              <a:rPr lang="en-US" sz="2400" b="1" dirty="0" smtClean="0">
                <a:latin typeface="Calibri" pitchFamily="34" charset="0"/>
                <a:cs typeface="Calibri" pitchFamily="34" charset="0"/>
              </a:rPr>
              <a:t>This program is targeted at two-year colleges, technical schools and schools in developing areas of the world.</a:t>
            </a:r>
          </a:p>
          <a:p>
            <a:pPr marL="460375" indent="-460375">
              <a:spcBef>
                <a:spcPts val="1800"/>
              </a:spcBef>
            </a:pPr>
            <a:r>
              <a:rPr lang="en-US" sz="2400" b="1" dirty="0" smtClean="0">
                <a:latin typeface="Calibri" pitchFamily="34" charset="0"/>
                <a:cs typeface="Calibri" pitchFamily="34" charset="0"/>
              </a:rPr>
              <a:t>More information and an outline are available.</a:t>
            </a:r>
          </a:p>
          <a:p>
            <a:pPr marL="460375" indent="-460375">
              <a:spcBef>
                <a:spcPts val="2400"/>
              </a:spcBef>
            </a:pPr>
            <a:endParaRPr lang="en-US" sz="2400" b="1" dirty="0" smtClean="0">
              <a:latin typeface="Calibri" pitchFamily="34" charset="0"/>
              <a:cs typeface="Calibri" pitchFamily="34" charset="0"/>
            </a:endParaRPr>
          </a:p>
          <a:p>
            <a:pPr marL="460375" indent="-460375">
              <a:spcBef>
                <a:spcPts val="2400"/>
              </a:spcBef>
              <a:buNone/>
            </a:pPr>
            <a:endParaRPr lang="en-US" sz="2400" b="1" dirty="0" smtClean="0">
              <a:latin typeface="Calibri" pitchFamily="34" charset="0"/>
              <a:cs typeface="Calibri" pitchFamily="34" charset="0"/>
            </a:endParaRPr>
          </a:p>
          <a:p>
            <a:pPr marL="460375" indent="-460375">
              <a:spcBef>
                <a:spcPts val="2400"/>
              </a:spcBef>
              <a:buNone/>
            </a:pPr>
            <a:endParaRPr lang="en-US" sz="2400" b="1" dirty="0" smtClean="0">
              <a:latin typeface="Calibri" pitchFamily="34" charset="0"/>
              <a:cs typeface="Calibri" pitchFamily="34" charset="0"/>
            </a:endParaRPr>
          </a:p>
        </p:txBody>
      </p:sp>
    </p:spTree>
    <p:extLst>
      <p:ext uri="{BB962C8B-B14F-4D97-AF65-F5344CB8AC3E}">
        <p14:creationId xmlns:p14="http://schemas.microsoft.com/office/powerpoint/2010/main" xmlns="" val="38391737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54585"/>
            <a:ext cx="8229600" cy="11328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rPr>
              <a:t>Industry Version of the CHIA Certification</a:t>
            </a:r>
          </a:p>
        </p:txBody>
      </p:sp>
      <p:sp>
        <p:nvSpPr>
          <p:cNvPr id="5" name="Rectangle 3"/>
          <p:cNvSpPr txBox="1">
            <a:spLocks noChangeArrowheads="1"/>
          </p:cNvSpPr>
          <p:nvPr/>
        </p:nvSpPr>
        <p:spPr bwMode="auto">
          <a:xfrm>
            <a:off x="382250" y="919399"/>
            <a:ext cx="8551888" cy="3102610"/>
          </a:xfrm>
          <a:prstGeom prst="rect">
            <a:avLst/>
          </a:prstGeom>
          <a:noFill/>
          <a:ln cap="flat" algn="ctr">
            <a:miter lim="800000"/>
            <a:headEnd/>
            <a:tailEnd/>
          </a:ln>
        </p:spPr>
        <p:txBody>
          <a:bodyPr vert="horz" wrap="square" lIns="91440" tIns="45720" rIns="91440" bIns="45720" numCol="1" anchor="t" anchorCtr="0" compatLnSpc="1">
            <a:prstTxWarp prst="textNoShape">
              <a:avLst/>
            </a:prstTxWarp>
          </a:bodyPr>
          <a:lstStyle/>
          <a:p>
            <a:pPr marL="460375" indent="-460375" fontAlgn="base">
              <a:spcBef>
                <a:spcPts val="1600"/>
              </a:spcBef>
              <a:spcAft>
                <a:spcPct val="0"/>
              </a:spcAft>
              <a:buFontTx/>
              <a:buChar char="•"/>
              <a:defRPr/>
            </a:pPr>
            <a:r>
              <a:rPr kumimoji="0" lang="en-US" sz="24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An</a:t>
            </a:r>
            <a:r>
              <a:rPr kumimoji="0" lang="en-US" sz="2400" b="1" i="0" u="none" strike="noStrike" kern="0" cap="none" spc="0" normalizeH="0" noProof="0" dirty="0" smtClean="0">
                <a:ln>
                  <a:noFill/>
                </a:ln>
                <a:solidFill>
                  <a:schemeClr val="tx1"/>
                </a:solidFill>
                <a:effectLst/>
                <a:uLnTx/>
                <a:uFillTx/>
                <a:latin typeface="Calibri" pitchFamily="34" charset="0"/>
                <a:ea typeface="+mn-ea"/>
                <a:cs typeface="Calibri" pitchFamily="34" charset="0"/>
              </a:rPr>
              <a:t> industry version of the CHIA certification was recently launched</a:t>
            </a:r>
            <a:r>
              <a:rPr kumimoji="0" lang="en-US" sz="2400" b="1"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rPr>
              <a:t>.  Pilot programs</a:t>
            </a:r>
            <a:r>
              <a:rPr kumimoji="0" lang="en-US" sz="2400" b="1" i="0" u="none" strike="noStrike" kern="0" cap="none" spc="0" normalizeH="0" noProof="0" dirty="0" smtClean="0">
                <a:ln>
                  <a:noFill/>
                </a:ln>
                <a:solidFill>
                  <a:schemeClr val="tx1"/>
                </a:solidFill>
                <a:effectLst/>
                <a:uLnTx/>
                <a:uFillTx/>
                <a:latin typeface="Calibri" pitchFamily="34" charset="0"/>
                <a:ea typeface="+mn-ea"/>
                <a:cs typeface="Calibri" pitchFamily="34" charset="0"/>
              </a:rPr>
              <a:t> have been conducted for many international hotel companies.  The training has been presented to GMs, RMs, trainers and corporate staff.  Over 2</a:t>
            </a:r>
            <a:r>
              <a:rPr lang="en-US" sz="2400" b="1" dirty="0" smtClean="0">
                <a:latin typeface="Calibri" pitchFamily="34" charset="0"/>
                <a:cs typeface="Calibri" pitchFamily="34" charset="0"/>
              </a:rPr>
              <a:t>00 industry professionals have already been certified. </a:t>
            </a:r>
          </a:p>
          <a:p>
            <a:pPr marL="460375" indent="-460375" fontAlgn="base">
              <a:spcBef>
                <a:spcPts val="1600"/>
              </a:spcBef>
              <a:spcAft>
                <a:spcPct val="0"/>
              </a:spcAft>
              <a:buFontTx/>
              <a:buChar char="•"/>
              <a:defRPr/>
            </a:pPr>
            <a:r>
              <a:rPr lang="en-US" sz="2400" b="1" dirty="0">
                <a:latin typeface="Calibri" pitchFamily="34" charset="0"/>
                <a:cs typeface="Calibri" pitchFamily="34" charset="0"/>
              </a:rPr>
              <a:t>There are a variety of formats: online, public workshop, private workshop for a company or organization (delivered at a corporate HQ or prior to their conference).  </a:t>
            </a:r>
            <a:endParaRPr lang="en-US" sz="2400" b="1" dirty="0" smtClean="0">
              <a:latin typeface="Calibri" pitchFamily="34" charset="0"/>
              <a:cs typeface="Calibri" pitchFamily="34" charset="0"/>
            </a:endParaRPr>
          </a:p>
          <a:p>
            <a:pPr marL="460375" indent="-460375" fontAlgn="base">
              <a:spcBef>
                <a:spcPts val="1600"/>
              </a:spcBef>
              <a:spcAft>
                <a:spcPct val="0"/>
              </a:spcAft>
              <a:buFontTx/>
              <a:buChar char="•"/>
              <a:defRPr/>
            </a:pPr>
            <a:r>
              <a:rPr lang="en-US" sz="2400" b="1" dirty="0" smtClean="0">
                <a:latin typeface="Calibri" pitchFamily="34" charset="0"/>
                <a:cs typeface="Calibri" pitchFamily="34" charset="0"/>
              </a:rPr>
              <a:t>STR can help a hotel company present the training to their staff.  It </a:t>
            </a:r>
            <a:r>
              <a:rPr lang="en-US" sz="2400" b="1" dirty="0">
                <a:latin typeface="Calibri" pitchFamily="34" charset="0"/>
                <a:cs typeface="Calibri" pitchFamily="34" charset="0"/>
              </a:rPr>
              <a:t>will be possible for third parties to present the CHIA training.</a:t>
            </a:r>
          </a:p>
          <a:p>
            <a:pPr marL="460375" indent="-460375" fontAlgn="base">
              <a:spcBef>
                <a:spcPts val="1500"/>
              </a:spcBef>
              <a:spcAft>
                <a:spcPct val="0"/>
              </a:spcAft>
              <a:buFontTx/>
              <a:buChar char="•"/>
              <a:defRPr/>
            </a:pPr>
            <a:r>
              <a:rPr lang="en-US" sz="2400" b="1" dirty="0" smtClean="0">
                <a:latin typeface="Calibri" pitchFamily="34" charset="0"/>
                <a:cs typeface="Calibri" pitchFamily="34" charset="0"/>
              </a:rPr>
              <a:t>The cost of the industry certification will be $300 ($250 for AH&amp;LA members).  It will count towards continuing education.</a:t>
            </a:r>
          </a:p>
        </p:txBody>
      </p:sp>
    </p:spTree>
    <p:extLst>
      <p:ext uri="{BB962C8B-B14F-4D97-AF65-F5344CB8AC3E}">
        <p14:creationId xmlns:p14="http://schemas.microsoft.com/office/powerpoint/2010/main" xmlns="" val="34338130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91729"/>
            <a:ext cx="7964129" cy="12259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rPr>
              <a:t>Main CHIA Contacts</a:t>
            </a:r>
          </a:p>
        </p:txBody>
      </p:sp>
      <p:sp>
        <p:nvSpPr>
          <p:cNvPr id="5123" name="Rectangle 3"/>
          <p:cNvSpPr>
            <a:spLocks noGrp="1" noChangeArrowheads="1"/>
          </p:cNvSpPr>
          <p:nvPr>
            <p:ph idx="1"/>
          </p:nvPr>
        </p:nvSpPr>
        <p:spPr bwMode="auto">
          <a:xfrm>
            <a:off x="825909" y="929148"/>
            <a:ext cx="7898365" cy="491285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ts val="1800"/>
              </a:spcBef>
            </a:pPr>
            <a:r>
              <a:rPr lang="en-US" sz="2600" b="1" dirty="0" smtClean="0">
                <a:latin typeface="Calibri" pitchFamily="34" charset="0"/>
                <a:cs typeface="Calibri" pitchFamily="34" charset="0"/>
              </a:rPr>
              <a:t>We would be glad to send you more info.</a:t>
            </a:r>
          </a:p>
          <a:p>
            <a:pPr>
              <a:spcBef>
                <a:spcPts val="1800"/>
              </a:spcBef>
            </a:pPr>
            <a:r>
              <a:rPr lang="en-US" sz="2600" b="1" dirty="0" smtClean="0">
                <a:latin typeface="Calibri" pitchFamily="34" charset="0"/>
                <a:cs typeface="Calibri" pitchFamily="34" charset="0"/>
              </a:rPr>
              <a:t>At </a:t>
            </a:r>
            <a:r>
              <a:rPr lang="en-US" sz="2600" b="1" u="sng" dirty="0" smtClean="0">
                <a:latin typeface="Calibri" pitchFamily="34" charset="0"/>
                <a:cs typeface="Calibri" pitchFamily="34" charset="0"/>
              </a:rPr>
              <a:t>STR</a:t>
            </a:r>
            <a:r>
              <a:rPr lang="en-US" sz="2600" b="1" dirty="0" smtClean="0">
                <a:latin typeface="Calibri" pitchFamily="34" charset="0"/>
                <a:cs typeface="Calibri" pitchFamily="34" charset="0"/>
              </a:rPr>
              <a:t>, there are two contacts:</a:t>
            </a:r>
          </a:p>
          <a:p>
            <a:pPr lvl="1">
              <a:spcBef>
                <a:spcPts val="1800"/>
              </a:spcBef>
            </a:pPr>
            <a:r>
              <a:rPr lang="en-US" sz="2200" b="1" dirty="0" smtClean="0">
                <a:latin typeface="Calibri" pitchFamily="34" charset="0"/>
                <a:cs typeface="Calibri" pitchFamily="34" charset="0"/>
              </a:rPr>
              <a:t>Steve Hood, </a:t>
            </a:r>
            <a:r>
              <a:rPr lang="en-US" sz="2200" b="1" u="sng" dirty="0" smtClean="0">
                <a:solidFill>
                  <a:schemeClr val="accent2">
                    <a:lumMod val="40000"/>
                    <a:lumOff val="60000"/>
                  </a:schemeClr>
                </a:solidFill>
                <a:latin typeface="Calibri" pitchFamily="34" charset="0"/>
                <a:cs typeface="Calibri" pitchFamily="34" charset="0"/>
                <a:hlinkClick r:id="rId2"/>
              </a:rPr>
              <a:t>steve@str.com</a:t>
            </a:r>
            <a:r>
              <a:rPr lang="en-US" sz="2200" b="1" dirty="0" smtClean="0">
                <a:solidFill>
                  <a:schemeClr val="accent2">
                    <a:lumMod val="40000"/>
                    <a:lumOff val="60000"/>
                  </a:schemeClr>
                </a:solidFill>
                <a:latin typeface="Calibri" pitchFamily="34" charset="0"/>
                <a:cs typeface="Calibri" pitchFamily="34" charset="0"/>
              </a:rPr>
              <a:t>   </a:t>
            </a:r>
            <a:r>
              <a:rPr lang="en-US" sz="2200" b="1" dirty="0" smtClean="0">
                <a:latin typeface="Calibri" pitchFamily="34" charset="0"/>
                <a:cs typeface="Calibri" pitchFamily="34" charset="0"/>
              </a:rPr>
              <a:t>+1 615 824 8664, ext. 3315</a:t>
            </a:r>
          </a:p>
          <a:p>
            <a:pPr lvl="1">
              <a:spcBef>
                <a:spcPts val="1800"/>
              </a:spcBef>
            </a:pPr>
            <a:r>
              <a:rPr lang="en-US" sz="2200" b="1" dirty="0" smtClean="0">
                <a:latin typeface="Calibri" pitchFamily="34" charset="0"/>
                <a:cs typeface="Calibri" pitchFamily="34" charset="0"/>
              </a:rPr>
              <a:t>Duane Vinson, </a:t>
            </a:r>
            <a:r>
              <a:rPr lang="en-US" sz="2200" b="1" u="sng" dirty="0" smtClean="0">
                <a:solidFill>
                  <a:schemeClr val="accent2">
                    <a:lumMod val="40000"/>
                    <a:lumOff val="60000"/>
                  </a:schemeClr>
                </a:solidFill>
                <a:latin typeface="Calibri" pitchFamily="34" charset="0"/>
                <a:cs typeface="Calibri" pitchFamily="34" charset="0"/>
                <a:hlinkClick r:id="rId3"/>
              </a:rPr>
              <a:t>duane@str.com</a:t>
            </a:r>
            <a:r>
              <a:rPr lang="en-US" sz="2200" b="1" u="sng" dirty="0" smtClean="0">
                <a:solidFill>
                  <a:schemeClr val="accent2">
                    <a:lumMod val="40000"/>
                    <a:lumOff val="60000"/>
                  </a:schemeClr>
                </a:solidFill>
                <a:latin typeface="Calibri" pitchFamily="34" charset="0"/>
                <a:cs typeface="Calibri" pitchFamily="34" charset="0"/>
              </a:rPr>
              <a:t> </a:t>
            </a:r>
            <a:r>
              <a:rPr lang="en-US" sz="2200" b="1" dirty="0" smtClean="0">
                <a:latin typeface="Calibri" pitchFamily="34" charset="0"/>
                <a:cs typeface="Calibri" pitchFamily="34" charset="0"/>
              </a:rPr>
              <a:t> +1 615 824 8664, ext.  3329</a:t>
            </a:r>
          </a:p>
          <a:p>
            <a:pPr lvl="1">
              <a:spcBef>
                <a:spcPts val="1800"/>
              </a:spcBef>
            </a:pPr>
            <a:r>
              <a:rPr lang="en-US" sz="2200" b="1" dirty="0" smtClean="0">
                <a:latin typeface="Calibri" pitchFamily="34" charset="0"/>
                <a:cs typeface="Calibri" pitchFamily="34" charset="0"/>
              </a:rPr>
              <a:t>or email </a:t>
            </a:r>
            <a:r>
              <a:rPr lang="en-US" sz="2200" b="1" dirty="0" smtClean="0">
                <a:latin typeface="Calibri" pitchFamily="34" charset="0"/>
                <a:cs typeface="Calibri" pitchFamily="34" charset="0"/>
                <a:hlinkClick r:id="rId4"/>
              </a:rPr>
              <a:t>sharecenter@str.com</a:t>
            </a:r>
            <a:r>
              <a:rPr lang="en-US" sz="2200" b="1" dirty="0" smtClean="0">
                <a:latin typeface="Calibri" pitchFamily="34" charset="0"/>
                <a:cs typeface="Calibri" pitchFamily="34" charset="0"/>
              </a:rPr>
              <a:t> </a:t>
            </a:r>
          </a:p>
          <a:p>
            <a:pPr>
              <a:spcBef>
                <a:spcPts val="3000"/>
              </a:spcBef>
            </a:pPr>
            <a:r>
              <a:rPr lang="en-US" sz="2600" b="1" dirty="0" smtClean="0">
                <a:latin typeface="Calibri" pitchFamily="34" charset="0"/>
                <a:cs typeface="Calibri" pitchFamily="34" charset="0"/>
              </a:rPr>
              <a:t>At </a:t>
            </a:r>
            <a:r>
              <a:rPr lang="en-US" sz="2600" b="1" u="sng" dirty="0" smtClean="0">
                <a:latin typeface="Calibri" pitchFamily="34" charset="0"/>
                <a:cs typeface="Calibri" pitchFamily="34" charset="0"/>
              </a:rPr>
              <a:t>AH&amp;LEI</a:t>
            </a:r>
            <a:r>
              <a:rPr lang="en-US" sz="2600" b="1" dirty="0" smtClean="0">
                <a:latin typeface="Calibri" pitchFamily="34" charset="0"/>
                <a:cs typeface="Calibri" pitchFamily="34" charset="0"/>
              </a:rPr>
              <a:t>, there are three contacts: </a:t>
            </a:r>
          </a:p>
          <a:p>
            <a:pPr lvl="1">
              <a:spcBef>
                <a:spcPts val="1800"/>
              </a:spcBef>
            </a:pPr>
            <a:r>
              <a:rPr lang="en-US" sz="2200" b="1" dirty="0">
                <a:latin typeface="Calibri" pitchFamily="34" charset="0"/>
                <a:cs typeface="Calibri" pitchFamily="34" charset="0"/>
              </a:rPr>
              <a:t>John Lohr, </a:t>
            </a:r>
            <a:r>
              <a:rPr lang="en-US" sz="2200" b="1" dirty="0" smtClean="0">
                <a:latin typeface="Calibri" pitchFamily="34" charset="0"/>
                <a:cs typeface="Calibri" pitchFamily="34" charset="0"/>
                <a:hlinkClick r:id="rId5"/>
              </a:rPr>
              <a:t>jlohr@ahla.com</a:t>
            </a:r>
            <a:r>
              <a:rPr lang="en-US" sz="2200" b="1" dirty="0" smtClean="0">
                <a:latin typeface="Calibri" pitchFamily="34" charset="0"/>
                <a:cs typeface="Calibri" pitchFamily="34" charset="0"/>
              </a:rPr>
              <a:t>  +48 61 625 7325</a:t>
            </a:r>
            <a:endParaRPr lang="en-US" sz="2200" b="1" dirty="0">
              <a:latin typeface="Calibri" pitchFamily="34" charset="0"/>
              <a:cs typeface="Calibri" pitchFamily="34" charset="0"/>
            </a:endParaRPr>
          </a:p>
          <a:p>
            <a:pPr lvl="1">
              <a:spcBef>
                <a:spcPts val="1800"/>
              </a:spcBef>
            </a:pPr>
            <a:r>
              <a:rPr lang="en-US" sz="2200" b="1" dirty="0">
                <a:latin typeface="Calibri" pitchFamily="34" charset="0"/>
                <a:cs typeface="Calibri" pitchFamily="34" charset="0"/>
              </a:rPr>
              <a:t>Ed Kastli, </a:t>
            </a:r>
            <a:r>
              <a:rPr lang="en-US" sz="2200" b="1" dirty="0">
                <a:latin typeface="Calibri" pitchFamily="34" charset="0"/>
                <a:cs typeface="Calibri" pitchFamily="34" charset="0"/>
                <a:hlinkClick r:id="rId6"/>
              </a:rPr>
              <a:t>ekastli@ahla.com</a:t>
            </a:r>
            <a:r>
              <a:rPr lang="en-US" sz="2200" b="1" dirty="0">
                <a:latin typeface="Calibri" pitchFamily="34" charset="0"/>
                <a:cs typeface="Calibri" pitchFamily="34" charset="0"/>
              </a:rPr>
              <a:t> </a:t>
            </a:r>
            <a:r>
              <a:rPr lang="en-US" sz="2200" b="1" dirty="0" smtClean="0">
                <a:latin typeface="Calibri" pitchFamily="34" charset="0"/>
                <a:cs typeface="Calibri" pitchFamily="34" charset="0"/>
              </a:rPr>
              <a:t> +1 407 999 8184</a:t>
            </a:r>
            <a:endParaRPr lang="en-US" sz="2200" b="1" dirty="0">
              <a:latin typeface="Calibri" pitchFamily="34" charset="0"/>
              <a:cs typeface="Calibri" pitchFamily="34" charset="0"/>
            </a:endParaRPr>
          </a:p>
          <a:p>
            <a:pPr lvl="1">
              <a:spcBef>
                <a:spcPts val="1800"/>
              </a:spcBef>
            </a:pPr>
            <a:r>
              <a:rPr lang="en-US" sz="2200" b="1" dirty="0">
                <a:latin typeface="Calibri" pitchFamily="34" charset="0"/>
                <a:cs typeface="Calibri" pitchFamily="34" charset="0"/>
              </a:rPr>
              <a:t>Chris Jack, </a:t>
            </a:r>
            <a:r>
              <a:rPr lang="en-US" sz="2200" b="1" dirty="0">
                <a:latin typeface="Calibri" pitchFamily="34" charset="0"/>
                <a:cs typeface="Calibri" pitchFamily="34" charset="0"/>
                <a:hlinkClick r:id="rId7"/>
              </a:rPr>
              <a:t>cjack@ahla.com</a:t>
            </a:r>
            <a:r>
              <a:rPr lang="en-US" sz="2200" b="1" dirty="0">
                <a:latin typeface="Calibri" pitchFamily="34" charset="0"/>
                <a:cs typeface="Calibri" pitchFamily="34" charset="0"/>
              </a:rPr>
              <a:t>  +1 517 318 2330</a:t>
            </a:r>
          </a:p>
          <a:p>
            <a:pPr marL="914400" indent="-914400">
              <a:spcBef>
                <a:spcPts val="600"/>
              </a:spcBef>
              <a:buNone/>
              <a:tabLst>
                <a:tab pos="457200" algn="l"/>
              </a:tabLst>
            </a:pPr>
            <a:r>
              <a:rPr lang="en-US" sz="2200" b="1" dirty="0" smtClean="0">
                <a:latin typeface="Calibri" pitchFamily="34" charset="0"/>
                <a:cs typeface="Calibri" pitchFamily="34"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808211"/>
            <a:ext cx="9144000" cy="1651416"/>
          </a:xfrm>
          <a:prstGeom prst="rect">
            <a:avLst/>
          </a:prstGeom>
          <a:noFill/>
          <a:ln w="9525">
            <a:noFill/>
            <a:miter lim="800000"/>
            <a:headEnd/>
            <a:tailEnd/>
          </a:ln>
        </p:spPr>
        <p:txBody>
          <a:bodyPr/>
          <a:lstStyle/>
          <a:p>
            <a:pPr algn="ctr">
              <a:buClr>
                <a:srgbClr val="CC6633"/>
              </a:buClr>
              <a:buNone/>
            </a:pPr>
            <a:r>
              <a:rPr lang="en-US" sz="2800" b="1" i="1" dirty="0" smtClean="0">
                <a:latin typeface="Calibri" pitchFamily="34" charset="0"/>
                <a:cs typeface="Calibri" pitchFamily="34" charset="0"/>
              </a:rPr>
              <a:t>We look forward to working together!</a:t>
            </a:r>
          </a:p>
          <a:p>
            <a:pPr algn="ctr">
              <a:buClr>
                <a:srgbClr val="CC6633"/>
              </a:buClr>
              <a:buNone/>
            </a:pPr>
            <a:r>
              <a:rPr lang="en-US" sz="2800" b="1" i="1" dirty="0" smtClean="0">
                <a:latin typeface="Calibri" pitchFamily="34" charset="0"/>
                <a:cs typeface="Calibri" pitchFamily="34" charset="0"/>
              </a:rPr>
              <a:t>Let us know how we can help.</a:t>
            </a:r>
          </a:p>
          <a:p>
            <a:pPr algn="ctr">
              <a:spcBef>
                <a:spcPts val="1200"/>
              </a:spcBef>
              <a:buClr>
                <a:srgbClr val="CC6633"/>
              </a:buClr>
              <a:buNone/>
            </a:pPr>
            <a:endParaRPr lang="en-US" sz="2000" dirty="0" smtClean="0">
              <a:latin typeface="Calibri" pitchFamily="34" charset="0"/>
              <a:cs typeface="Calibri" pitchFamily="34" charset="0"/>
            </a:endParaRPr>
          </a:p>
          <a:p>
            <a:pPr algn="ctr">
              <a:lnSpc>
                <a:spcPct val="75000"/>
              </a:lnSpc>
              <a:buClr>
                <a:srgbClr val="CC6633"/>
              </a:buClr>
              <a:buNone/>
            </a:pPr>
            <a:endParaRPr lang="en-US" sz="4000" b="1" dirty="0">
              <a:latin typeface="Calibri" pitchFamily="34" charset="0"/>
              <a:cs typeface="Calibri"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88231" y="5181650"/>
            <a:ext cx="1407886" cy="875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32235" y="320964"/>
            <a:ext cx="8679530" cy="80650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latin typeface="Calibri" pitchFamily="34" charset="0"/>
                <a:cs typeface="Calibri" pitchFamily="34" charset="0"/>
              </a:rPr>
              <a:t>Certification Introduction</a:t>
            </a:r>
          </a:p>
        </p:txBody>
      </p:sp>
      <p:sp>
        <p:nvSpPr>
          <p:cNvPr id="66563" name="Rectangle 3"/>
          <p:cNvSpPr>
            <a:spLocks noGrp="1" noChangeArrowheads="1"/>
          </p:cNvSpPr>
          <p:nvPr>
            <p:ph type="body" idx="1"/>
          </p:nvPr>
        </p:nvSpPr>
        <p:spPr bwMode="auto">
          <a:xfrm>
            <a:off x="347450" y="1183800"/>
            <a:ext cx="8471598" cy="4228854"/>
          </a:xfrm>
          <a:prstGeom prst="rect">
            <a:avLst/>
          </a:prstGeom>
          <a:noFill/>
          <a:ln cap="flat" algn="ctr">
            <a:miter lim="800000"/>
            <a:headEnd/>
            <a:tailEnd/>
          </a:ln>
        </p:spPr>
        <p:txBody>
          <a:bodyPr vert="horz" wrap="square" lIns="91440" tIns="45720" rIns="91440" bIns="45720" numCol="1" anchor="t" anchorCtr="0" compatLnSpc="1">
            <a:prstTxWarp prst="textNoShape">
              <a:avLst/>
            </a:prstTxWarp>
          </a:bodyPr>
          <a:lstStyle/>
          <a:p>
            <a:pPr marL="350838" indent="-350838">
              <a:spcBef>
                <a:spcPts val="3000"/>
              </a:spcBef>
            </a:pPr>
            <a:r>
              <a:rPr lang="en-US" sz="2400" b="1" dirty="0" smtClean="0">
                <a:latin typeface="Calibri" pitchFamily="34" charset="0"/>
                <a:cs typeface="Calibri" pitchFamily="34" charset="0"/>
              </a:rPr>
              <a:t>The formal name is the “Certification in Hotel Industry Analytics” and the abbreviated name is the “</a:t>
            </a:r>
            <a:r>
              <a:rPr lang="en-US" sz="2400" b="1" u="sng" dirty="0" smtClean="0">
                <a:latin typeface="Calibri" pitchFamily="34" charset="0"/>
                <a:cs typeface="Calibri" pitchFamily="34" charset="0"/>
              </a:rPr>
              <a:t>CHIA</a:t>
            </a:r>
            <a:r>
              <a:rPr lang="en-US" sz="2400" b="1" dirty="0" smtClean="0">
                <a:latin typeface="Calibri" pitchFamily="34" charset="0"/>
                <a:cs typeface="Calibri" pitchFamily="34" charset="0"/>
              </a:rPr>
              <a:t>”.</a:t>
            </a:r>
          </a:p>
          <a:p>
            <a:pPr marL="350838" indent="-350838">
              <a:spcBef>
                <a:spcPts val="3000"/>
              </a:spcBef>
            </a:pPr>
            <a:r>
              <a:rPr lang="en-US" sz="2400" b="1" dirty="0" smtClean="0">
                <a:latin typeface="Calibri" pitchFamily="34" charset="0"/>
                <a:cs typeface="Calibri" pitchFamily="34" charset="0"/>
              </a:rPr>
              <a:t>There is an </a:t>
            </a:r>
            <a:r>
              <a:rPr lang="en-US" sz="2400" b="1" u="sng" dirty="0" smtClean="0">
                <a:latin typeface="Calibri" pitchFamily="34" charset="0"/>
                <a:cs typeface="Calibri" pitchFamily="34" charset="0"/>
              </a:rPr>
              <a:t>academic version</a:t>
            </a:r>
            <a:r>
              <a:rPr lang="en-US" sz="2400" b="1" dirty="0" smtClean="0">
                <a:latin typeface="Calibri" pitchFamily="34" charset="0"/>
                <a:cs typeface="Calibri" pitchFamily="34" charset="0"/>
              </a:rPr>
              <a:t> for undergraduate students, graduate students, and professors.</a:t>
            </a:r>
          </a:p>
          <a:p>
            <a:pPr marL="350838" indent="-350838">
              <a:spcBef>
                <a:spcPts val="3000"/>
              </a:spcBef>
            </a:pPr>
            <a:r>
              <a:rPr lang="en-US" sz="2400" b="1" dirty="0" smtClean="0">
                <a:latin typeface="Calibri" pitchFamily="34" charset="0"/>
                <a:cs typeface="Calibri" pitchFamily="34" charset="0"/>
              </a:rPr>
              <a:t>There is also an </a:t>
            </a:r>
            <a:r>
              <a:rPr lang="en-US" sz="2400" b="1" u="sng" dirty="0" smtClean="0">
                <a:latin typeface="Calibri" pitchFamily="34" charset="0"/>
                <a:cs typeface="Calibri" pitchFamily="34" charset="0"/>
              </a:rPr>
              <a:t>industry version</a:t>
            </a:r>
            <a:r>
              <a:rPr lang="en-US" sz="2400" b="1" dirty="0" smtClean="0">
                <a:latin typeface="Calibri" pitchFamily="34" charset="0"/>
                <a:cs typeface="Calibri" pitchFamily="34" charset="0"/>
              </a:rPr>
              <a:t> for industry professionals.  The content is </a:t>
            </a:r>
            <a:r>
              <a:rPr lang="en-US" sz="2400" b="1" u="sng" dirty="0" smtClean="0">
                <a:latin typeface="Calibri" pitchFamily="34" charset="0"/>
                <a:cs typeface="Calibri" pitchFamily="34" charset="0"/>
              </a:rPr>
              <a:t>identical</a:t>
            </a:r>
            <a:r>
              <a:rPr lang="en-US" sz="2400" b="1" dirty="0" smtClean="0">
                <a:latin typeface="Calibri" pitchFamily="34" charset="0"/>
                <a:cs typeface="Calibri" pitchFamily="34" charset="0"/>
              </a:rPr>
              <a:t>.</a:t>
            </a:r>
          </a:p>
          <a:p>
            <a:pPr marL="350838" indent="-350838">
              <a:spcBef>
                <a:spcPts val="3000"/>
              </a:spcBef>
            </a:pPr>
            <a:r>
              <a:rPr lang="en-US" sz="2400" b="1" dirty="0" smtClean="0">
                <a:latin typeface="Calibri" pitchFamily="34" charset="0"/>
                <a:cs typeface="Calibri" pitchFamily="34" charset="0"/>
              </a:rPr>
              <a:t>The industry version is </a:t>
            </a:r>
            <a:r>
              <a:rPr lang="en-US" sz="2400" b="1" u="sng" dirty="0" smtClean="0">
                <a:latin typeface="Calibri" pitchFamily="34" charset="0"/>
                <a:cs typeface="Calibri" pitchFamily="34" charset="0"/>
              </a:rPr>
              <a:t>jointly offered</a:t>
            </a:r>
            <a:r>
              <a:rPr lang="en-US" sz="2400" b="1" dirty="0" smtClean="0">
                <a:latin typeface="Calibri" pitchFamily="34" charset="0"/>
                <a:cs typeface="Calibri" pitchFamily="34" charset="0"/>
              </a:rPr>
              <a:t> by AH&amp;LEI (the Educational Institute of the AH&amp;LA), and STR Global (Smith Travel Research).</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54906" y="144558"/>
            <a:ext cx="8679530" cy="689309"/>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latin typeface="Calibri" pitchFamily="34" charset="0"/>
                <a:cs typeface="Calibri" pitchFamily="34" charset="0"/>
              </a:rPr>
              <a:t>Certification Description</a:t>
            </a:r>
          </a:p>
        </p:txBody>
      </p:sp>
      <p:sp>
        <p:nvSpPr>
          <p:cNvPr id="66563" name="Rectangle 3"/>
          <p:cNvSpPr>
            <a:spLocks noGrp="1" noChangeArrowheads="1"/>
          </p:cNvSpPr>
          <p:nvPr>
            <p:ph type="body" idx="1"/>
          </p:nvPr>
        </p:nvSpPr>
        <p:spPr bwMode="auto">
          <a:xfrm>
            <a:off x="161501" y="845289"/>
            <a:ext cx="8952271" cy="3633569"/>
          </a:xfrm>
          <a:prstGeom prst="rect">
            <a:avLst/>
          </a:prstGeom>
          <a:noFill/>
          <a:ln cap="flat" algn="ctr">
            <a:miter lim="800000"/>
            <a:headEnd/>
            <a:tailEnd/>
          </a:ln>
        </p:spPr>
        <p:txBody>
          <a:bodyPr vert="horz" wrap="square" lIns="91440" tIns="45720" rIns="91440" bIns="45720" numCol="1" anchor="t" anchorCtr="0" compatLnSpc="1">
            <a:prstTxWarp prst="textNoShape">
              <a:avLst/>
            </a:prstTxWarp>
          </a:bodyPr>
          <a:lstStyle/>
          <a:p>
            <a:pPr marL="234950" indent="-234950">
              <a:spcBef>
                <a:spcPts val="1200"/>
              </a:spcBef>
              <a:buFont typeface="Arial" pitchFamily="34" charset="0"/>
              <a:buChar char="•"/>
            </a:pPr>
            <a:r>
              <a:rPr lang="en-US" sz="2000" b="1" dirty="0" smtClean="0">
                <a:latin typeface="Calibri" pitchFamily="34" charset="0"/>
                <a:cs typeface="Calibri" pitchFamily="34" charset="0"/>
              </a:rPr>
              <a:t>This is the leading hotel-related certification for </a:t>
            </a:r>
            <a:r>
              <a:rPr lang="en-US" sz="2000" b="1" u="sng" dirty="0" smtClean="0">
                <a:latin typeface="Calibri" pitchFamily="34" charset="0"/>
                <a:cs typeface="Calibri" pitchFamily="34" charset="0"/>
              </a:rPr>
              <a:t>undergraduate and graduate </a:t>
            </a:r>
            <a:r>
              <a:rPr lang="en-US" sz="2000" b="1" dirty="0" smtClean="0">
                <a:latin typeface="Calibri" pitchFamily="34" charset="0"/>
                <a:cs typeface="Calibri" pitchFamily="34" charset="0"/>
              </a:rPr>
              <a:t>students in Hospitality and Tourism programs.   </a:t>
            </a:r>
          </a:p>
          <a:p>
            <a:pPr marL="234950" indent="-234950">
              <a:spcBef>
                <a:spcPts val="1200"/>
              </a:spcBef>
              <a:buFont typeface="Arial" pitchFamily="34" charset="0"/>
              <a:buChar char="•"/>
            </a:pPr>
            <a:r>
              <a:rPr lang="en-US" sz="2000" b="1" dirty="0" smtClean="0">
                <a:latin typeface="Calibri" pitchFamily="34" charset="0"/>
                <a:cs typeface="Calibri" pitchFamily="34" charset="0"/>
              </a:rPr>
              <a:t>This recognition provides evidence of a thorough knowledge of the foundational </a:t>
            </a:r>
            <a:r>
              <a:rPr lang="en-US" sz="2000" b="1" u="sng" dirty="0" smtClean="0">
                <a:latin typeface="Calibri" pitchFamily="34" charset="0"/>
                <a:cs typeface="Calibri" pitchFamily="34" charset="0"/>
              </a:rPr>
              <a:t>metrics, definitions, formulas, and methodologies  </a:t>
            </a:r>
            <a:r>
              <a:rPr lang="en-US" sz="2000" b="1" dirty="0" smtClean="0">
                <a:latin typeface="Calibri" pitchFamily="34" charset="0"/>
                <a:cs typeface="Calibri" pitchFamily="34" charset="0"/>
              </a:rPr>
              <a:t>that are used by the hotel industry.   </a:t>
            </a:r>
          </a:p>
          <a:p>
            <a:pPr marL="234950" indent="-234950">
              <a:spcBef>
                <a:spcPts val="1200"/>
              </a:spcBef>
              <a:buFont typeface="Arial" pitchFamily="34" charset="0"/>
              <a:buChar char="•"/>
            </a:pPr>
            <a:r>
              <a:rPr lang="en-US" sz="2000" b="1" dirty="0" smtClean="0">
                <a:latin typeface="Calibri" pitchFamily="34" charset="0"/>
                <a:cs typeface="Calibri" pitchFamily="34" charset="0"/>
              </a:rPr>
              <a:t>Recipients have proven that they can “</a:t>
            </a:r>
            <a:r>
              <a:rPr lang="en-US" sz="2000" b="1" u="sng" dirty="0" smtClean="0">
                <a:latin typeface="Calibri" pitchFamily="34" charset="0"/>
                <a:cs typeface="Calibri" pitchFamily="34" charset="0"/>
              </a:rPr>
              <a:t>do the math” and interpret the results</a:t>
            </a:r>
            <a:r>
              <a:rPr lang="en-US" sz="2000" b="1" dirty="0" smtClean="0">
                <a:latin typeface="Calibri" pitchFamily="34" charset="0"/>
                <a:cs typeface="Calibri" pitchFamily="34" charset="0"/>
              </a:rPr>
              <a:t>.  </a:t>
            </a:r>
          </a:p>
          <a:p>
            <a:pPr marL="234950" indent="-234950">
              <a:spcBef>
                <a:spcPts val="1200"/>
              </a:spcBef>
              <a:buFont typeface="Arial" pitchFamily="34" charset="0"/>
              <a:buChar char="•"/>
            </a:pPr>
            <a:r>
              <a:rPr lang="en-US" sz="2000" b="1" dirty="0" smtClean="0">
                <a:latin typeface="Calibri" pitchFamily="34" charset="0"/>
                <a:cs typeface="Calibri" pitchFamily="34" charset="0"/>
              </a:rPr>
              <a:t> They have demonstrated an ability to </a:t>
            </a:r>
            <a:r>
              <a:rPr lang="en-US" sz="2000" b="1" u="sng" dirty="0" smtClean="0">
                <a:latin typeface="Calibri" pitchFamily="34" charset="0"/>
                <a:cs typeface="Calibri" pitchFamily="34" charset="0"/>
              </a:rPr>
              <a:t>analyze various types of hotel industry data and to make strategic inferences</a:t>
            </a:r>
            <a:r>
              <a:rPr lang="en-US" sz="2000" b="1" dirty="0" smtClean="0">
                <a:latin typeface="Calibri" pitchFamily="34" charset="0"/>
                <a:cs typeface="Calibri" pitchFamily="34" charset="0"/>
              </a:rPr>
              <a:t> based upon that analysis.  </a:t>
            </a:r>
          </a:p>
          <a:p>
            <a:pPr marL="234950" indent="-234950">
              <a:spcBef>
                <a:spcPts val="1200"/>
              </a:spcBef>
              <a:buFont typeface="Arial" pitchFamily="34" charset="0"/>
              <a:buChar char="•"/>
            </a:pPr>
            <a:r>
              <a:rPr lang="en-US" sz="2000" b="1" dirty="0" smtClean="0">
                <a:latin typeface="Calibri" pitchFamily="34" charset="0"/>
                <a:cs typeface="Calibri" pitchFamily="34" charset="0"/>
              </a:rPr>
              <a:t>Certification also confirms a comprehensive understanding of </a:t>
            </a:r>
            <a:r>
              <a:rPr lang="en-US" sz="2000" b="1" u="sng" dirty="0" smtClean="0">
                <a:latin typeface="Calibri" pitchFamily="34" charset="0"/>
                <a:cs typeface="Calibri" pitchFamily="34" charset="0"/>
              </a:rPr>
              <a:t>benchmarking and performance reports</a:t>
            </a:r>
            <a:r>
              <a:rPr lang="en-US" sz="2000" b="1" dirty="0" smtClean="0">
                <a:latin typeface="Calibri" pitchFamily="34" charset="0"/>
                <a:cs typeface="Calibri" pitchFamily="34" charset="0"/>
              </a:rPr>
              <a:t>.   </a:t>
            </a:r>
          </a:p>
          <a:p>
            <a:pPr marL="234950" indent="-234950">
              <a:spcBef>
                <a:spcPts val="1200"/>
              </a:spcBef>
              <a:buFont typeface="Arial" pitchFamily="34" charset="0"/>
              <a:buChar char="•"/>
            </a:pPr>
            <a:r>
              <a:rPr lang="en-US" sz="2000" b="1" dirty="0" smtClean="0">
                <a:latin typeface="Calibri" pitchFamily="34" charset="0"/>
                <a:cs typeface="Calibri" pitchFamily="34" charset="0"/>
              </a:rPr>
              <a:t>Designees have a grasp of the current landscape of the hotel industry, including relevant current events.   </a:t>
            </a:r>
          </a:p>
          <a:p>
            <a:pPr marL="234950" indent="-234950">
              <a:spcBef>
                <a:spcPts val="1200"/>
              </a:spcBef>
              <a:buFont typeface="Arial" pitchFamily="34" charset="0"/>
              <a:buChar char="•"/>
            </a:pPr>
            <a:r>
              <a:rPr lang="en-US" sz="2000" b="1" dirty="0" smtClean="0">
                <a:latin typeface="Calibri" pitchFamily="34" charset="0"/>
                <a:cs typeface="Calibri" pitchFamily="34" charset="0"/>
              </a:rPr>
              <a:t>Achieving this distinction announces that you have a place among the best graduates in your profession and opens the doors to future career opportunities.</a:t>
            </a:r>
          </a:p>
          <a:p>
            <a:pPr marL="460375" indent="-460375">
              <a:lnSpc>
                <a:spcPts val="2800"/>
              </a:lnSpc>
              <a:spcBef>
                <a:spcPts val="600"/>
              </a:spcBef>
              <a:buNone/>
            </a:pPr>
            <a:endParaRPr lang="en-US" sz="2000" b="1"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80219"/>
            <a:ext cx="8450826" cy="104893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rPr>
              <a:t>Certification History – the SHARE Center</a:t>
            </a:r>
          </a:p>
        </p:txBody>
      </p:sp>
      <p:sp>
        <p:nvSpPr>
          <p:cNvPr id="5123" name="Rectangle 3"/>
          <p:cNvSpPr>
            <a:spLocks noGrp="1" noChangeArrowheads="1"/>
          </p:cNvSpPr>
          <p:nvPr>
            <p:ph idx="1"/>
          </p:nvPr>
        </p:nvSpPr>
        <p:spPr bwMode="auto">
          <a:xfrm>
            <a:off x="438308" y="1146748"/>
            <a:ext cx="8410724" cy="463626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ts val="1800"/>
              </a:spcBef>
            </a:pPr>
            <a:r>
              <a:rPr lang="en-US" sz="2400" b="1" dirty="0" smtClean="0"/>
              <a:t>In 2011, STR launched the </a:t>
            </a:r>
            <a:r>
              <a:rPr lang="en-US" sz="2400" b="1" u="sng" dirty="0" smtClean="0"/>
              <a:t>SHARE Center</a:t>
            </a:r>
            <a:r>
              <a:rPr lang="en-US" sz="2400" b="1" dirty="0" smtClean="0"/>
              <a:t> to “Support Hotel-related Academic Research and Education”. </a:t>
            </a:r>
          </a:p>
          <a:p>
            <a:pPr>
              <a:spcBef>
                <a:spcPts val="1800"/>
              </a:spcBef>
            </a:pPr>
            <a:r>
              <a:rPr lang="en-US" sz="2400" b="1" u="sng" dirty="0" smtClean="0"/>
              <a:t>STR Global</a:t>
            </a:r>
            <a:r>
              <a:rPr lang="en-US" sz="2400" b="1" dirty="0" smtClean="0"/>
              <a:t> is recognized by many as the leader in hotel industry research.  </a:t>
            </a:r>
            <a:r>
              <a:rPr lang="en-US" sz="2400" b="1" dirty="0" smtClean="0">
                <a:latin typeface="Calibri" pitchFamily="34" charset="0"/>
                <a:cs typeface="Calibri" pitchFamily="34" charset="0"/>
              </a:rPr>
              <a:t>STR has been in business since 1985, has offices all over the world, conducts regular presentations at international conferences, and provides a variety of products and services to a wide range of organizations in the hotel industry.</a:t>
            </a:r>
            <a:endParaRPr lang="en-US" sz="2400" dirty="0" smtClean="0"/>
          </a:p>
          <a:p>
            <a:pPr>
              <a:spcBef>
                <a:spcPts val="1800"/>
              </a:spcBef>
            </a:pPr>
            <a:r>
              <a:rPr lang="en-US" sz="2400" b="1" dirty="0" smtClean="0">
                <a:latin typeface="Calibri" pitchFamily="34" charset="0"/>
                <a:cs typeface="Calibri" pitchFamily="34" charset="0"/>
              </a:rPr>
              <a:t>The </a:t>
            </a:r>
            <a:r>
              <a:rPr lang="en-US" sz="2400" b="1" u="sng" dirty="0" smtClean="0">
                <a:latin typeface="Calibri" pitchFamily="34" charset="0"/>
                <a:cs typeface="Calibri" pitchFamily="34" charset="0"/>
              </a:rPr>
              <a:t>mission</a:t>
            </a:r>
            <a:r>
              <a:rPr lang="en-US" sz="2400" b="1" dirty="0" smtClean="0">
                <a:latin typeface="Calibri" pitchFamily="34" charset="0"/>
                <a:cs typeface="Calibri" pitchFamily="34" charset="0"/>
              </a:rPr>
              <a:t> of the SHARE Center is to provide large volumes of different types of hotel and tourism data, as well as related resources, to universities for research, student projects, and for use in the classroom.</a:t>
            </a:r>
          </a:p>
          <a:p>
            <a:pPr>
              <a:spcBef>
                <a:spcPts val="2400"/>
              </a:spcBef>
            </a:pPr>
            <a:endParaRPr lang="en-US" sz="2400" b="1"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397" y="103517"/>
            <a:ext cx="9144000" cy="6407908"/>
          </a:xfrm>
          <a:prstGeom prst="rect">
            <a:avLst/>
          </a:prstGeom>
          <a:noFill/>
        </p:spPr>
        <p:txBody>
          <a:bodyPr wrap="square" numCol="5" rtlCol="0">
            <a:spAutoFit/>
          </a:bodyPr>
          <a:lstStyle/>
          <a:p>
            <a:r>
              <a:rPr lang="en-US" sz="570" u="sng" dirty="0" smtClean="0"/>
              <a:t>U.S.</a:t>
            </a:r>
          </a:p>
          <a:p>
            <a:r>
              <a:rPr lang="en-US" sz="570" dirty="0" smtClean="0"/>
              <a:t>A-B Tech</a:t>
            </a:r>
          </a:p>
          <a:p>
            <a:r>
              <a:rPr lang="en-US" sz="570" dirty="0" smtClean="0"/>
              <a:t>American Public Univ System</a:t>
            </a:r>
          </a:p>
          <a:p>
            <a:r>
              <a:rPr lang="en-US" sz="570" dirty="0" smtClean="0"/>
              <a:t>American Univ</a:t>
            </a:r>
          </a:p>
          <a:p>
            <a:r>
              <a:rPr lang="en-US" sz="570" dirty="0" smtClean="0"/>
              <a:t>Appalachian State Univ</a:t>
            </a:r>
          </a:p>
          <a:p>
            <a:r>
              <a:rPr lang="en-US" sz="570" dirty="0" smtClean="0"/>
              <a:t>Arizona State Univ’</a:t>
            </a:r>
          </a:p>
          <a:p>
            <a:r>
              <a:rPr lang="en-US" sz="570" dirty="0" smtClean="0"/>
              <a:t>Arkansas Tech Univ</a:t>
            </a:r>
          </a:p>
          <a:p>
            <a:r>
              <a:rPr lang="en-US" sz="570" dirty="0" smtClean="0"/>
              <a:t>Atlantic Cape Community College</a:t>
            </a:r>
          </a:p>
          <a:p>
            <a:r>
              <a:rPr lang="en-US" sz="570" dirty="0" smtClean="0"/>
              <a:t>Auburn Univ</a:t>
            </a:r>
          </a:p>
          <a:p>
            <a:r>
              <a:rPr lang="en-US" sz="570" dirty="0" smtClean="0"/>
              <a:t>Ball State Univ</a:t>
            </a:r>
          </a:p>
          <a:p>
            <a:r>
              <a:rPr lang="en-US" sz="570" dirty="0" smtClean="0"/>
              <a:t>Baruch College</a:t>
            </a:r>
          </a:p>
          <a:p>
            <a:r>
              <a:rPr lang="en-US" sz="570" dirty="0" smtClean="0"/>
              <a:t>Berry College</a:t>
            </a:r>
          </a:p>
          <a:p>
            <a:r>
              <a:rPr lang="en-US" sz="570" dirty="0" smtClean="0"/>
              <a:t>Black Hills State Univ</a:t>
            </a:r>
          </a:p>
          <a:p>
            <a:r>
              <a:rPr lang="en-US" sz="570" dirty="0" smtClean="0"/>
              <a:t>Boston Univ</a:t>
            </a:r>
          </a:p>
          <a:p>
            <a:r>
              <a:rPr lang="en-US" sz="570" dirty="0" smtClean="0"/>
              <a:t>Bradley Univ</a:t>
            </a:r>
          </a:p>
          <a:p>
            <a:r>
              <a:rPr lang="en-US" sz="570" dirty="0" smtClean="0"/>
              <a:t>BYU - Hawaii</a:t>
            </a:r>
          </a:p>
          <a:p>
            <a:r>
              <a:rPr lang="en-US" sz="570" dirty="0" smtClean="0"/>
              <a:t>California State Poly Pomona</a:t>
            </a:r>
          </a:p>
          <a:p>
            <a:r>
              <a:rPr lang="en-US" sz="570" dirty="0" smtClean="0"/>
              <a:t>California State University – Dominguez Hills</a:t>
            </a:r>
          </a:p>
          <a:p>
            <a:r>
              <a:rPr lang="en-US" sz="570" dirty="0" smtClean="0"/>
              <a:t>California State University – East Bay</a:t>
            </a:r>
          </a:p>
          <a:p>
            <a:r>
              <a:rPr lang="en-US" sz="570" dirty="0" smtClean="0"/>
              <a:t>Central Connecticut State Univ</a:t>
            </a:r>
          </a:p>
          <a:p>
            <a:r>
              <a:rPr lang="en-US" sz="570" dirty="0" smtClean="0"/>
              <a:t>Central Michigan Univ</a:t>
            </a:r>
          </a:p>
          <a:p>
            <a:r>
              <a:rPr lang="en-US" sz="570" dirty="0" smtClean="0"/>
              <a:t>Cheyney Univ of Pennsylvania</a:t>
            </a:r>
          </a:p>
          <a:p>
            <a:r>
              <a:rPr lang="en-US" sz="570" dirty="0" smtClean="0"/>
              <a:t>Clemson Univ</a:t>
            </a:r>
          </a:p>
          <a:p>
            <a:r>
              <a:rPr lang="en-US" sz="570" dirty="0" smtClean="0"/>
              <a:t>College Of Charleston</a:t>
            </a:r>
          </a:p>
          <a:p>
            <a:r>
              <a:rPr lang="en-US" sz="570" dirty="0" smtClean="0"/>
              <a:t>College of Coastal Georgia</a:t>
            </a:r>
          </a:p>
          <a:p>
            <a:r>
              <a:rPr lang="en-US" sz="570" dirty="0" smtClean="0"/>
              <a:t>College of the Canyons</a:t>
            </a:r>
          </a:p>
          <a:p>
            <a:r>
              <a:rPr lang="en-US" sz="570" dirty="0" smtClean="0"/>
              <a:t>College of the Ozarks</a:t>
            </a:r>
          </a:p>
          <a:p>
            <a:r>
              <a:rPr lang="en-US" sz="570" dirty="0" smtClean="0"/>
              <a:t>Colorado State Univ</a:t>
            </a:r>
          </a:p>
          <a:p>
            <a:r>
              <a:rPr lang="en-US" sz="570" dirty="0" smtClean="0"/>
              <a:t>Columbia Univ</a:t>
            </a:r>
          </a:p>
          <a:p>
            <a:r>
              <a:rPr lang="en-US" sz="570" dirty="0" smtClean="0"/>
              <a:t>Cornell Univ</a:t>
            </a:r>
          </a:p>
          <a:p>
            <a:r>
              <a:rPr lang="en-US" sz="570" dirty="0" smtClean="0"/>
              <a:t>Dakota County Technical College</a:t>
            </a:r>
          </a:p>
          <a:p>
            <a:r>
              <a:rPr lang="en-US" sz="570" dirty="0" smtClean="0"/>
              <a:t>Dartmouth College</a:t>
            </a:r>
          </a:p>
          <a:p>
            <a:r>
              <a:rPr lang="en-US" sz="570" dirty="0" smtClean="0"/>
              <a:t>Delaware County Community College</a:t>
            </a:r>
          </a:p>
          <a:p>
            <a:r>
              <a:rPr lang="en-US" sz="570" dirty="0" smtClean="0"/>
              <a:t>Delaware State Univ</a:t>
            </a:r>
          </a:p>
          <a:p>
            <a:r>
              <a:rPr lang="en-US" sz="570" dirty="0" smtClean="0"/>
              <a:t>DePaul Univ</a:t>
            </a:r>
          </a:p>
          <a:p>
            <a:r>
              <a:rPr lang="en-US" sz="570" dirty="0" smtClean="0"/>
              <a:t>Drexel Univ</a:t>
            </a:r>
          </a:p>
          <a:p>
            <a:r>
              <a:rPr lang="en-US" sz="570" dirty="0" smtClean="0"/>
              <a:t>East Carolina Univ</a:t>
            </a:r>
          </a:p>
          <a:p>
            <a:r>
              <a:rPr lang="en-US" sz="570" dirty="0" smtClean="0"/>
              <a:t>Eastern Michigan Univ</a:t>
            </a:r>
          </a:p>
          <a:p>
            <a:r>
              <a:rPr lang="en-US" sz="570" dirty="0" smtClean="0"/>
              <a:t>Emory Univ</a:t>
            </a:r>
          </a:p>
          <a:p>
            <a:r>
              <a:rPr lang="en-US" sz="570" dirty="0" smtClean="0"/>
              <a:t>Endicott College</a:t>
            </a:r>
          </a:p>
          <a:p>
            <a:r>
              <a:rPr lang="en-US" sz="570" dirty="0" smtClean="0"/>
              <a:t>Fairleigh Dickinson Univ</a:t>
            </a:r>
          </a:p>
          <a:p>
            <a:r>
              <a:rPr lang="en-US" sz="570" dirty="0" smtClean="0"/>
              <a:t>Ferris State Univ</a:t>
            </a:r>
          </a:p>
          <a:p>
            <a:r>
              <a:rPr lang="en-US" sz="570" dirty="0" smtClean="0"/>
              <a:t>Florida Atlantic Univ</a:t>
            </a:r>
          </a:p>
          <a:p>
            <a:r>
              <a:rPr lang="en-US" sz="570" dirty="0" smtClean="0"/>
              <a:t>Florida Gulf Coast Univ</a:t>
            </a:r>
          </a:p>
          <a:p>
            <a:r>
              <a:rPr lang="en-US" sz="570" dirty="0" smtClean="0"/>
              <a:t>Florida International Univ</a:t>
            </a:r>
          </a:p>
          <a:p>
            <a:r>
              <a:rPr lang="en-US" sz="570" dirty="0" smtClean="0"/>
              <a:t>Florida State Univ</a:t>
            </a:r>
          </a:p>
          <a:p>
            <a:r>
              <a:rPr lang="en-US" sz="570" dirty="0" smtClean="0"/>
              <a:t>George Mason Univ</a:t>
            </a:r>
          </a:p>
          <a:p>
            <a:r>
              <a:rPr lang="en-US" sz="570" dirty="0" smtClean="0"/>
              <a:t>George Washington Univ</a:t>
            </a:r>
          </a:p>
          <a:p>
            <a:r>
              <a:rPr lang="en-US" sz="570" dirty="0" smtClean="0"/>
              <a:t>Georgetown Univ</a:t>
            </a:r>
          </a:p>
          <a:p>
            <a:r>
              <a:rPr lang="en-US" sz="570" dirty="0" smtClean="0"/>
              <a:t>Georgia Regents Univ</a:t>
            </a:r>
          </a:p>
          <a:p>
            <a:r>
              <a:rPr lang="en-US" sz="570" dirty="0" smtClean="0"/>
              <a:t>Georgia State Univ</a:t>
            </a:r>
          </a:p>
          <a:p>
            <a:r>
              <a:rPr lang="en-US" sz="570" dirty="0" smtClean="0"/>
              <a:t>Grand Valley State Univ</a:t>
            </a:r>
          </a:p>
          <a:p>
            <a:r>
              <a:rPr lang="en-US" sz="570" dirty="0" smtClean="0"/>
              <a:t>Harris Stowe State Univ</a:t>
            </a:r>
          </a:p>
          <a:p>
            <a:r>
              <a:rPr lang="en-US" sz="570" dirty="0" smtClean="0"/>
              <a:t>Harvard Business School</a:t>
            </a:r>
          </a:p>
          <a:p>
            <a:r>
              <a:rPr lang="en-US" sz="570" dirty="0" smtClean="0"/>
              <a:t>Hocking College</a:t>
            </a:r>
          </a:p>
          <a:p>
            <a:r>
              <a:rPr lang="en-US" sz="570" dirty="0" smtClean="0"/>
              <a:t>Howard Community College</a:t>
            </a:r>
          </a:p>
          <a:p>
            <a:r>
              <a:rPr lang="en-US" sz="570" dirty="0" smtClean="0"/>
              <a:t>Husson Univ</a:t>
            </a:r>
          </a:p>
          <a:p>
            <a:r>
              <a:rPr lang="en-US" sz="570" dirty="0" smtClean="0"/>
              <a:t>Illinois CareerPath Institute</a:t>
            </a:r>
          </a:p>
          <a:p>
            <a:r>
              <a:rPr lang="en-US" sz="570" dirty="0" smtClean="0"/>
              <a:t>Intl Air &amp; Hospitality Academy</a:t>
            </a:r>
          </a:p>
          <a:p>
            <a:r>
              <a:rPr lang="en-US" sz="570" dirty="0" smtClean="0"/>
              <a:t>Iowa State Univ</a:t>
            </a:r>
          </a:p>
          <a:p>
            <a:r>
              <a:rPr lang="en-US" sz="570" dirty="0" smtClean="0"/>
              <a:t>James Madison Univ</a:t>
            </a:r>
          </a:p>
          <a:p>
            <a:r>
              <a:rPr lang="en-US" sz="570" dirty="0" smtClean="0"/>
              <a:t>Johnson &amp; Wales – Charlotte</a:t>
            </a:r>
          </a:p>
          <a:p>
            <a:r>
              <a:rPr lang="en-US" sz="570" dirty="0" smtClean="0"/>
              <a:t>Johnson &amp; Wales – Denver</a:t>
            </a:r>
          </a:p>
          <a:p>
            <a:r>
              <a:rPr lang="en-US" sz="570" dirty="0" smtClean="0"/>
              <a:t>Johnson &amp; Wales – Nth Miami</a:t>
            </a:r>
          </a:p>
          <a:p>
            <a:r>
              <a:rPr lang="en-US" sz="570" dirty="0" smtClean="0"/>
              <a:t>Johnson &amp; Wales – Providence</a:t>
            </a:r>
          </a:p>
          <a:p>
            <a:r>
              <a:rPr lang="en-US" sz="570" dirty="0" smtClean="0"/>
              <a:t>Kansas State Univ</a:t>
            </a:r>
          </a:p>
          <a:p>
            <a:r>
              <a:rPr lang="en-US" sz="570" dirty="0" smtClean="0"/>
              <a:t>Kendall College</a:t>
            </a:r>
          </a:p>
          <a:p>
            <a:r>
              <a:rPr lang="en-US" sz="570" dirty="0" smtClean="0"/>
              <a:t>Kingsborough Community College</a:t>
            </a:r>
          </a:p>
          <a:p>
            <a:r>
              <a:rPr lang="en-US" sz="570" dirty="0" smtClean="0"/>
              <a:t>LaGuardia Community College</a:t>
            </a:r>
          </a:p>
          <a:p>
            <a:endParaRPr lang="en-US" sz="570" dirty="0" smtClean="0"/>
          </a:p>
          <a:p>
            <a:endParaRPr lang="en-US" sz="570" dirty="0" smtClean="0"/>
          </a:p>
          <a:p>
            <a:endParaRPr lang="en-US" sz="570" dirty="0" smtClean="0"/>
          </a:p>
          <a:p>
            <a:r>
              <a:rPr lang="en-US" sz="570" dirty="0" smtClean="0"/>
              <a:t>Lane Community College</a:t>
            </a:r>
          </a:p>
          <a:p>
            <a:r>
              <a:rPr lang="en-US" sz="570" dirty="0" err="1" smtClean="0"/>
              <a:t>Lasell</a:t>
            </a:r>
            <a:r>
              <a:rPr lang="en-US" sz="570" dirty="0" smtClean="0"/>
              <a:t> College</a:t>
            </a:r>
          </a:p>
          <a:p>
            <a:r>
              <a:rPr lang="en-US" sz="570" dirty="0" smtClean="0"/>
              <a:t>Lehigh Univ</a:t>
            </a:r>
          </a:p>
          <a:p>
            <a:r>
              <a:rPr lang="en-US" sz="570" dirty="0" smtClean="0"/>
              <a:t>Longwood Univ</a:t>
            </a:r>
          </a:p>
          <a:p>
            <a:r>
              <a:rPr lang="en-US" sz="570" dirty="0" smtClean="0"/>
              <a:t>Lynn University</a:t>
            </a:r>
          </a:p>
          <a:p>
            <a:r>
              <a:rPr lang="en-US" sz="570" dirty="0" smtClean="0"/>
              <a:t>Massachusetts Institute of Technology</a:t>
            </a:r>
          </a:p>
          <a:p>
            <a:r>
              <a:rPr lang="en-US" sz="570" dirty="0" smtClean="0"/>
              <a:t>Metropolitan State Univ Denver</a:t>
            </a:r>
          </a:p>
          <a:p>
            <a:r>
              <a:rPr lang="en-US" sz="570" dirty="0" smtClean="0"/>
              <a:t>Miami Dade College</a:t>
            </a:r>
          </a:p>
          <a:p>
            <a:r>
              <a:rPr lang="en-US" sz="570" dirty="0" smtClean="0"/>
              <a:t>Michigan State Univ</a:t>
            </a:r>
          </a:p>
          <a:p>
            <a:r>
              <a:rPr lang="en-US" sz="570" dirty="0" smtClean="0"/>
              <a:t>Mississippi State Univ</a:t>
            </a:r>
          </a:p>
          <a:p>
            <a:r>
              <a:rPr lang="en-US" sz="570" dirty="0" smtClean="0"/>
              <a:t>Missouri State Univ</a:t>
            </a:r>
          </a:p>
          <a:p>
            <a:r>
              <a:rPr lang="en-US" sz="570" dirty="0" smtClean="0"/>
              <a:t>Mt Hood Community College</a:t>
            </a:r>
          </a:p>
          <a:p>
            <a:r>
              <a:rPr lang="en-US" sz="570" dirty="0" smtClean="0"/>
              <a:t>New Mexico State Univ</a:t>
            </a:r>
          </a:p>
          <a:p>
            <a:r>
              <a:rPr lang="en-US" sz="570" dirty="0" smtClean="0"/>
              <a:t>New York City College of Technology</a:t>
            </a:r>
          </a:p>
          <a:p>
            <a:r>
              <a:rPr lang="en-US" sz="570" dirty="0" smtClean="0"/>
              <a:t>New York Univ</a:t>
            </a:r>
          </a:p>
          <a:p>
            <a:r>
              <a:rPr lang="en-US" sz="570" dirty="0" smtClean="0"/>
              <a:t>Niagara Univ</a:t>
            </a:r>
          </a:p>
          <a:p>
            <a:r>
              <a:rPr lang="en-US" sz="570" dirty="0" smtClean="0"/>
              <a:t>North Carolina Central Univ</a:t>
            </a:r>
          </a:p>
          <a:p>
            <a:r>
              <a:rPr lang="en-US" sz="570" dirty="0" smtClean="0"/>
              <a:t>North Dakota State Univ</a:t>
            </a:r>
          </a:p>
          <a:p>
            <a:r>
              <a:rPr lang="en-US" sz="570" dirty="0" smtClean="0"/>
              <a:t>Northampton Community College</a:t>
            </a:r>
          </a:p>
          <a:p>
            <a:r>
              <a:rPr lang="en-US" sz="570" dirty="0" smtClean="0"/>
              <a:t>Northern Arizona Univ</a:t>
            </a:r>
          </a:p>
          <a:p>
            <a:r>
              <a:rPr lang="en-US" sz="570" dirty="0" smtClean="0"/>
              <a:t>Northern Illinois Univ</a:t>
            </a:r>
          </a:p>
          <a:p>
            <a:r>
              <a:rPr lang="en-US" sz="570" dirty="0" smtClean="0"/>
              <a:t>Northwestern Univ</a:t>
            </a:r>
          </a:p>
          <a:p>
            <a:r>
              <a:rPr lang="en-US" sz="570" dirty="0" smtClean="0"/>
              <a:t>NYIT School of Mgmt</a:t>
            </a:r>
          </a:p>
          <a:p>
            <a:r>
              <a:rPr lang="en-US" sz="570" dirty="0" smtClean="0"/>
              <a:t>Ohio State Univ</a:t>
            </a:r>
          </a:p>
          <a:p>
            <a:r>
              <a:rPr lang="en-US" sz="570" dirty="0" smtClean="0"/>
              <a:t>Oklahoma State Univ</a:t>
            </a:r>
          </a:p>
          <a:p>
            <a:r>
              <a:rPr lang="en-US" sz="570" dirty="0" smtClean="0"/>
              <a:t>Old Dominion Univ</a:t>
            </a:r>
          </a:p>
          <a:p>
            <a:r>
              <a:rPr lang="en-US" sz="570" dirty="0" smtClean="0"/>
              <a:t>Orange Coast College</a:t>
            </a:r>
          </a:p>
          <a:p>
            <a:r>
              <a:rPr lang="en-US" sz="570" dirty="0" smtClean="0"/>
              <a:t>Pace Univ</a:t>
            </a:r>
          </a:p>
          <a:p>
            <a:r>
              <a:rPr lang="en-US" sz="570" dirty="0" smtClean="0"/>
              <a:t>Paul Smith’s College</a:t>
            </a:r>
          </a:p>
          <a:p>
            <a:r>
              <a:rPr lang="en-US" sz="570" dirty="0" smtClean="0"/>
              <a:t>Pennsylvania State Univ</a:t>
            </a:r>
          </a:p>
          <a:p>
            <a:r>
              <a:rPr lang="en-US" sz="570" dirty="0" smtClean="0"/>
              <a:t>Philadelphia Academies Inc.</a:t>
            </a:r>
          </a:p>
          <a:p>
            <a:r>
              <a:rPr lang="en-US" sz="570" dirty="0" smtClean="0"/>
              <a:t>Pima County Community College</a:t>
            </a:r>
          </a:p>
          <a:p>
            <a:r>
              <a:rPr lang="en-US" sz="570" dirty="0" smtClean="0"/>
              <a:t>Pittsburgh State Univ</a:t>
            </a:r>
          </a:p>
          <a:p>
            <a:r>
              <a:rPr lang="en-US" sz="570" dirty="0" smtClean="0"/>
              <a:t>Purdue Univ</a:t>
            </a:r>
          </a:p>
          <a:p>
            <a:r>
              <a:rPr lang="en-US" sz="570" dirty="0" smtClean="0"/>
              <a:t>Purdue Univ – Calumet</a:t>
            </a:r>
          </a:p>
          <a:p>
            <a:r>
              <a:rPr lang="en-US" sz="570" dirty="0" smtClean="0"/>
              <a:t>Purdue Univ – Fort Wayne </a:t>
            </a:r>
          </a:p>
          <a:p>
            <a:r>
              <a:rPr lang="en-US" sz="570" dirty="0" smtClean="0"/>
              <a:t>Richard Stockton College of NJ</a:t>
            </a:r>
          </a:p>
          <a:p>
            <a:r>
              <a:rPr lang="en-US" sz="570" dirty="0" smtClean="0"/>
              <a:t>Roosevelt Univ</a:t>
            </a:r>
          </a:p>
          <a:p>
            <a:r>
              <a:rPr lang="en-US" sz="570" dirty="0" smtClean="0"/>
              <a:t>Saint Leo Univ</a:t>
            </a:r>
          </a:p>
          <a:p>
            <a:r>
              <a:rPr lang="en-US" sz="570" dirty="0" smtClean="0"/>
              <a:t>San Diego State Univ</a:t>
            </a:r>
          </a:p>
          <a:p>
            <a:r>
              <a:rPr lang="en-US" sz="570" dirty="0" smtClean="0"/>
              <a:t>San Francisco State Univ</a:t>
            </a:r>
          </a:p>
          <a:p>
            <a:r>
              <a:rPr lang="en-US" sz="570" dirty="0" smtClean="0"/>
              <a:t>San Jose State Univ</a:t>
            </a:r>
          </a:p>
          <a:p>
            <a:r>
              <a:rPr lang="en-US" sz="570" dirty="0" smtClean="0"/>
              <a:t>Santa Rosa Junior College</a:t>
            </a:r>
          </a:p>
          <a:p>
            <a:r>
              <a:rPr lang="en-US" sz="570" dirty="0" smtClean="0"/>
              <a:t>South Dakota State Univ</a:t>
            </a:r>
          </a:p>
          <a:p>
            <a:r>
              <a:rPr lang="en-US" sz="570" dirty="0" smtClean="0"/>
              <a:t>Southern Methodist Univ</a:t>
            </a:r>
          </a:p>
          <a:p>
            <a:r>
              <a:rPr lang="en-US" sz="570" dirty="0" smtClean="0"/>
              <a:t>Southern Oregon Univ</a:t>
            </a:r>
          </a:p>
          <a:p>
            <a:r>
              <a:rPr lang="en-US" sz="570" dirty="0" smtClean="0"/>
              <a:t>Southern Utah Univ</a:t>
            </a:r>
          </a:p>
          <a:p>
            <a:r>
              <a:rPr lang="en-US" sz="570" dirty="0" smtClean="0"/>
              <a:t>Southwest Minnesota State Univ</a:t>
            </a:r>
          </a:p>
          <a:p>
            <a:r>
              <a:rPr lang="en-US" sz="570" dirty="0" smtClean="0"/>
              <a:t>Stanford Univ</a:t>
            </a:r>
          </a:p>
          <a:p>
            <a:r>
              <a:rPr lang="en-US" sz="570" dirty="0" smtClean="0"/>
              <a:t>SUNY Delhi</a:t>
            </a:r>
          </a:p>
          <a:p>
            <a:r>
              <a:rPr lang="en-US" sz="570" dirty="0" smtClean="0"/>
              <a:t>Temple Univ</a:t>
            </a:r>
          </a:p>
          <a:p>
            <a:r>
              <a:rPr lang="en-US" sz="570" dirty="0" smtClean="0"/>
              <a:t>Texas A&amp;M Univ</a:t>
            </a:r>
          </a:p>
          <a:p>
            <a:r>
              <a:rPr lang="en-US" sz="570" dirty="0" smtClean="0"/>
              <a:t>Texas Tech Univ</a:t>
            </a:r>
          </a:p>
          <a:p>
            <a:r>
              <a:rPr lang="en-US" sz="570" dirty="0" smtClean="0"/>
              <a:t>Univ of Akron</a:t>
            </a:r>
          </a:p>
          <a:p>
            <a:r>
              <a:rPr lang="en-US" sz="570" dirty="0" smtClean="0"/>
              <a:t>Univ of Alabama</a:t>
            </a:r>
          </a:p>
          <a:p>
            <a:r>
              <a:rPr lang="en-US" sz="570" dirty="0" smtClean="0"/>
              <a:t>Univ of Arkansas</a:t>
            </a:r>
          </a:p>
          <a:p>
            <a:r>
              <a:rPr lang="en-US" sz="570" dirty="0" smtClean="0"/>
              <a:t>Univ of California - Berkeley</a:t>
            </a:r>
          </a:p>
          <a:p>
            <a:r>
              <a:rPr lang="en-US" sz="570" dirty="0" smtClean="0"/>
              <a:t>Univ of California - Irvine</a:t>
            </a:r>
          </a:p>
          <a:p>
            <a:r>
              <a:rPr lang="en-US" sz="570" dirty="0" smtClean="0"/>
              <a:t>Univ of Central Florida</a:t>
            </a:r>
          </a:p>
          <a:p>
            <a:r>
              <a:rPr lang="en-US" sz="570" dirty="0" smtClean="0"/>
              <a:t>Univ of Central Michigan</a:t>
            </a:r>
          </a:p>
          <a:p>
            <a:r>
              <a:rPr lang="en-US" sz="570" dirty="0" smtClean="0"/>
              <a:t>Univ of Delaware</a:t>
            </a:r>
          </a:p>
          <a:p>
            <a:r>
              <a:rPr lang="en-US" sz="570" dirty="0" smtClean="0"/>
              <a:t>Univ of Denver</a:t>
            </a:r>
          </a:p>
          <a:p>
            <a:r>
              <a:rPr lang="en-US" sz="570" dirty="0" smtClean="0"/>
              <a:t>Univ of Florida</a:t>
            </a:r>
          </a:p>
          <a:p>
            <a:r>
              <a:rPr lang="en-US" sz="570" dirty="0" smtClean="0"/>
              <a:t>Univ of Hawaii - </a:t>
            </a:r>
            <a:r>
              <a:rPr lang="en-US" sz="570" dirty="0" err="1" smtClean="0"/>
              <a:t>Manoa</a:t>
            </a:r>
            <a:endParaRPr lang="en-US" sz="570" dirty="0" smtClean="0"/>
          </a:p>
          <a:p>
            <a:r>
              <a:rPr lang="en-US" sz="570" dirty="0" smtClean="0"/>
              <a:t>Univ of Houston</a:t>
            </a:r>
          </a:p>
          <a:p>
            <a:r>
              <a:rPr lang="en-US" sz="570" dirty="0" smtClean="0"/>
              <a:t>Univ of Kentucky</a:t>
            </a:r>
          </a:p>
          <a:p>
            <a:r>
              <a:rPr lang="en-US" sz="570" dirty="0" smtClean="0"/>
              <a:t>Univ of Maryland Eastern Shore</a:t>
            </a:r>
          </a:p>
          <a:p>
            <a:r>
              <a:rPr lang="en-US" sz="570" dirty="0" smtClean="0"/>
              <a:t>Univ of Massachusetts – Amherst</a:t>
            </a:r>
          </a:p>
          <a:p>
            <a:r>
              <a:rPr lang="en-US" sz="570" dirty="0" smtClean="0"/>
              <a:t>Univ of Memphis</a:t>
            </a:r>
          </a:p>
          <a:p>
            <a:r>
              <a:rPr lang="en-US" sz="570" dirty="0" smtClean="0"/>
              <a:t>Univ of Minnesota</a:t>
            </a:r>
          </a:p>
          <a:p>
            <a:r>
              <a:rPr lang="en-US" sz="570" dirty="0" smtClean="0"/>
              <a:t>Univ of Mississippi</a:t>
            </a:r>
          </a:p>
          <a:p>
            <a:r>
              <a:rPr lang="en-US" sz="570" dirty="0" smtClean="0"/>
              <a:t>Univ of Missouri</a:t>
            </a:r>
          </a:p>
          <a:p>
            <a:r>
              <a:rPr lang="en-US" sz="570" dirty="0" smtClean="0"/>
              <a:t>Univ of Missouri – Kansas City</a:t>
            </a:r>
          </a:p>
          <a:p>
            <a:r>
              <a:rPr lang="en-US" sz="570" dirty="0" smtClean="0"/>
              <a:t>Univ of Nebraska - Lincoln</a:t>
            </a:r>
          </a:p>
          <a:p>
            <a:r>
              <a:rPr lang="en-US" sz="570" dirty="0" smtClean="0"/>
              <a:t>Univ of Nevada – Las Vegas</a:t>
            </a:r>
          </a:p>
          <a:p>
            <a:r>
              <a:rPr lang="en-US" sz="570" dirty="0" smtClean="0"/>
              <a:t>Univ of New Hampshire</a:t>
            </a:r>
          </a:p>
          <a:p>
            <a:r>
              <a:rPr lang="en-US" sz="570" dirty="0" smtClean="0"/>
              <a:t>Univ of Hew Haven</a:t>
            </a:r>
          </a:p>
          <a:p>
            <a:r>
              <a:rPr lang="en-US" sz="570" dirty="0" smtClean="0"/>
              <a:t>Univ of New Orleans</a:t>
            </a:r>
          </a:p>
          <a:p>
            <a:r>
              <a:rPr lang="en-US" sz="570" dirty="0" smtClean="0"/>
              <a:t>Univ of North Carolina</a:t>
            </a:r>
          </a:p>
          <a:p>
            <a:r>
              <a:rPr lang="en-US" sz="570" dirty="0" smtClean="0"/>
              <a:t>Univ of North Carolina - Charlotte</a:t>
            </a:r>
          </a:p>
          <a:p>
            <a:r>
              <a:rPr lang="en-US" sz="570" dirty="0" smtClean="0"/>
              <a:t>Univ of North Carolina – Greensboro</a:t>
            </a:r>
          </a:p>
          <a:p>
            <a:r>
              <a:rPr lang="en-US" sz="570" dirty="0" smtClean="0"/>
              <a:t>Univ of Pennsylvania</a:t>
            </a:r>
          </a:p>
          <a:p>
            <a:r>
              <a:rPr lang="en-US" sz="570" dirty="0" smtClean="0"/>
              <a:t>Univ of Pittsburgh – Bradford</a:t>
            </a:r>
          </a:p>
          <a:p>
            <a:r>
              <a:rPr lang="en-US" sz="570" dirty="0" smtClean="0"/>
              <a:t>Univ of San Francisco</a:t>
            </a:r>
          </a:p>
          <a:p>
            <a:r>
              <a:rPr lang="en-US" sz="570" dirty="0" smtClean="0"/>
              <a:t>Univ of South Carolina</a:t>
            </a:r>
          </a:p>
          <a:p>
            <a:r>
              <a:rPr lang="en-US" sz="570" dirty="0" smtClean="0"/>
              <a:t>Univ of South Carolina – Beaufort</a:t>
            </a:r>
          </a:p>
          <a:p>
            <a:r>
              <a:rPr lang="en-US" sz="570" dirty="0" smtClean="0"/>
              <a:t>Univ of South Florida</a:t>
            </a:r>
          </a:p>
          <a:p>
            <a:r>
              <a:rPr lang="en-US" sz="570" dirty="0" smtClean="0"/>
              <a:t>Univ of Southern California</a:t>
            </a:r>
          </a:p>
          <a:p>
            <a:r>
              <a:rPr lang="en-US" sz="570" dirty="0" smtClean="0"/>
              <a:t>Univ of Southern Mississippi</a:t>
            </a:r>
          </a:p>
          <a:p>
            <a:r>
              <a:rPr lang="en-US" sz="570" dirty="0" smtClean="0"/>
              <a:t>Univ of Tennessee</a:t>
            </a:r>
          </a:p>
          <a:p>
            <a:r>
              <a:rPr lang="en-US" sz="570" dirty="0" smtClean="0"/>
              <a:t>Univ of Utah</a:t>
            </a:r>
          </a:p>
          <a:p>
            <a:r>
              <a:rPr lang="en-US" sz="570" dirty="0" smtClean="0"/>
              <a:t>Univ of Washington</a:t>
            </a:r>
          </a:p>
          <a:p>
            <a:r>
              <a:rPr lang="en-US" sz="570" dirty="0" smtClean="0"/>
              <a:t>Univ of West Florida</a:t>
            </a:r>
          </a:p>
          <a:p>
            <a:r>
              <a:rPr lang="en-US" sz="570" dirty="0" smtClean="0"/>
              <a:t>Univ of Wyoming</a:t>
            </a:r>
          </a:p>
          <a:p>
            <a:r>
              <a:rPr lang="en-US" sz="570" dirty="0" smtClean="0"/>
              <a:t>US Air Force Academy</a:t>
            </a:r>
          </a:p>
          <a:p>
            <a:r>
              <a:rPr lang="en-US" sz="570" dirty="0" smtClean="0"/>
              <a:t>Utah Valley Univ</a:t>
            </a:r>
          </a:p>
          <a:p>
            <a:r>
              <a:rPr lang="en-US" sz="570" dirty="0" smtClean="0"/>
              <a:t>Virginia State Univ</a:t>
            </a:r>
          </a:p>
          <a:p>
            <a:r>
              <a:rPr lang="en-US" sz="570" dirty="0" smtClean="0"/>
              <a:t>Virginia Tech Univ</a:t>
            </a:r>
          </a:p>
          <a:p>
            <a:r>
              <a:rPr lang="en-US" sz="570" dirty="0" smtClean="0"/>
              <a:t>Walnut Hill College</a:t>
            </a:r>
          </a:p>
          <a:p>
            <a:r>
              <a:rPr lang="en-US" sz="570" dirty="0" smtClean="0"/>
              <a:t>Washington State Univ</a:t>
            </a:r>
          </a:p>
          <a:p>
            <a:r>
              <a:rPr lang="en-US" sz="570" dirty="0" smtClean="0"/>
              <a:t>Webster Univ</a:t>
            </a:r>
          </a:p>
          <a:p>
            <a:r>
              <a:rPr lang="en-US" sz="570" dirty="0" smtClean="0"/>
              <a:t>West Virginia Univ</a:t>
            </a:r>
          </a:p>
          <a:p>
            <a:r>
              <a:rPr lang="en-US" sz="570" dirty="0" smtClean="0"/>
              <a:t>Western Carolina Univ</a:t>
            </a:r>
          </a:p>
          <a:p>
            <a:r>
              <a:rPr lang="en-US" sz="570" dirty="0" smtClean="0"/>
              <a:t>Western Illinois Univ</a:t>
            </a:r>
          </a:p>
          <a:p>
            <a:r>
              <a:rPr lang="en-US" sz="570" dirty="0" smtClean="0"/>
              <a:t>Western Kentucky Univ</a:t>
            </a:r>
          </a:p>
          <a:p>
            <a:r>
              <a:rPr lang="en-US" sz="570" dirty="0" smtClean="0"/>
              <a:t>Widener Univ</a:t>
            </a:r>
          </a:p>
          <a:p>
            <a:r>
              <a:rPr lang="en-US" sz="570" dirty="0" smtClean="0"/>
              <a:t>Willey College</a:t>
            </a:r>
          </a:p>
          <a:p>
            <a:r>
              <a:rPr lang="en-US" sz="570" dirty="0" smtClean="0"/>
              <a:t>York College of Pennsylvania</a:t>
            </a:r>
          </a:p>
          <a:p>
            <a:r>
              <a:rPr lang="en-US" sz="570" dirty="0" smtClean="0"/>
              <a:t>Youngstown State Univ</a:t>
            </a:r>
          </a:p>
          <a:p>
            <a:r>
              <a:rPr lang="en-US" sz="570" u="sng" dirty="0" smtClean="0"/>
              <a:t>Non-U.S.</a:t>
            </a:r>
          </a:p>
          <a:p>
            <a:r>
              <a:rPr lang="en-US" sz="570" dirty="0" err="1" smtClean="0"/>
              <a:t>Akdeniz</a:t>
            </a:r>
            <a:r>
              <a:rPr lang="en-US" sz="570" dirty="0" smtClean="0"/>
              <a:t> Univ (TUR)</a:t>
            </a:r>
          </a:p>
          <a:p>
            <a:r>
              <a:rPr lang="en-US" sz="570" dirty="0" smtClean="0"/>
              <a:t>Algonquin College (CAN)</a:t>
            </a:r>
          </a:p>
          <a:p>
            <a:r>
              <a:rPr lang="en-US" sz="570" dirty="0" smtClean="0"/>
              <a:t>ANGELL Akademie Freiburg (GER)</a:t>
            </a:r>
          </a:p>
          <a:p>
            <a:r>
              <a:rPr lang="en-US" sz="570" dirty="0" smtClean="0"/>
              <a:t>Arellano Univ (PHL)</a:t>
            </a:r>
          </a:p>
          <a:p>
            <a:r>
              <a:rPr lang="en-US" sz="570" dirty="0" err="1" smtClean="0"/>
              <a:t>Artesis</a:t>
            </a:r>
            <a:r>
              <a:rPr lang="en-US" sz="570" dirty="0" smtClean="0"/>
              <a:t> </a:t>
            </a:r>
            <a:r>
              <a:rPr lang="en-US" sz="570" dirty="0" err="1" smtClean="0"/>
              <a:t>Plantijn</a:t>
            </a:r>
            <a:r>
              <a:rPr lang="en-US" sz="570" dirty="0" smtClean="0"/>
              <a:t> Univ College (BEL)</a:t>
            </a:r>
          </a:p>
          <a:p>
            <a:r>
              <a:rPr lang="en-US" sz="570" dirty="0" smtClean="0"/>
              <a:t>Asian School of Hospitality Arts (PHL)</a:t>
            </a:r>
          </a:p>
          <a:p>
            <a:r>
              <a:rPr lang="en-US" sz="570" dirty="0" smtClean="0"/>
              <a:t>Australian School of Mgmt (AUS)</a:t>
            </a:r>
          </a:p>
          <a:p>
            <a:r>
              <a:rPr lang="en-US" sz="570" dirty="0" smtClean="0"/>
              <a:t>Bandung Institute of Tourism (INS)</a:t>
            </a:r>
          </a:p>
          <a:p>
            <a:r>
              <a:rPr lang="en-US" sz="570" dirty="0" smtClean="0"/>
              <a:t>Bataan Peninsula State Univ (PHL)</a:t>
            </a:r>
          </a:p>
          <a:p>
            <a:r>
              <a:rPr lang="en-US" sz="570" dirty="0" smtClean="0"/>
              <a:t>Beijing Hospitality Institute (CNA)</a:t>
            </a:r>
          </a:p>
          <a:p>
            <a:r>
              <a:rPr lang="en-US" sz="570" dirty="0" smtClean="0"/>
              <a:t>Beijing International Studies Univ (CNA) </a:t>
            </a:r>
          </a:p>
          <a:p>
            <a:r>
              <a:rPr lang="en-US" sz="570" dirty="0" err="1" smtClean="0"/>
              <a:t>Benedicto</a:t>
            </a:r>
            <a:r>
              <a:rPr lang="en-US" sz="570" dirty="0" smtClean="0"/>
              <a:t> College (PHL)</a:t>
            </a:r>
          </a:p>
          <a:p>
            <a:r>
              <a:rPr lang="en-US" sz="570" dirty="0" smtClean="0"/>
              <a:t>BHMS (SWI)</a:t>
            </a:r>
          </a:p>
          <a:p>
            <a:r>
              <a:rPr lang="en-US" sz="570" dirty="0" err="1" smtClean="0"/>
              <a:t>Burapha</a:t>
            </a:r>
            <a:r>
              <a:rPr lang="en-US" sz="570" dirty="0" smtClean="0"/>
              <a:t> Univ International College (THA)</a:t>
            </a:r>
          </a:p>
          <a:p>
            <a:r>
              <a:rPr lang="en-US" sz="570" dirty="0" err="1" smtClean="0"/>
              <a:t>Camosun</a:t>
            </a:r>
            <a:r>
              <a:rPr lang="en-US" sz="570" dirty="0" smtClean="0"/>
              <a:t> College (CAN)</a:t>
            </a:r>
          </a:p>
          <a:p>
            <a:r>
              <a:rPr lang="en-US" sz="570" dirty="0" smtClean="0"/>
              <a:t>Cardiff Metropolitan Univ (UKM)</a:t>
            </a:r>
          </a:p>
          <a:p>
            <a:r>
              <a:rPr lang="en-US" sz="570" dirty="0" smtClean="0"/>
              <a:t>Cavite State Univ (PHL)</a:t>
            </a:r>
          </a:p>
          <a:p>
            <a:r>
              <a:rPr lang="en-US" sz="570" dirty="0" smtClean="0"/>
              <a:t>Central Colleges of the Philippines (PHL)</a:t>
            </a:r>
          </a:p>
          <a:p>
            <a:r>
              <a:rPr lang="en-US" sz="570" dirty="0" smtClean="0"/>
              <a:t>Centro </a:t>
            </a:r>
            <a:r>
              <a:rPr lang="en-US" sz="570" dirty="0" err="1" smtClean="0"/>
              <a:t>Escolar</a:t>
            </a:r>
            <a:r>
              <a:rPr lang="en-US" sz="570" dirty="0" smtClean="0"/>
              <a:t> Univ (PHL)</a:t>
            </a:r>
          </a:p>
          <a:p>
            <a:r>
              <a:rPr lang="en-US" sz="570" dirty="0" smtClean="0"/>
              <a:t>Centro Superior De </a:t>
            </a:r>
            <a:r>
              <a:rPr lang="en-US" sz="570" dirty="0" err="1" smtClean="0"/>
              <a:t>Hosteleria</a:t>
            </a:r>
            <a:r>
              <a:rPr lang="en-US" sz="570" dirty="0" smtClean="0"/>
              <a:t> De Galicia (SPA)</a:t>
            </a:r>
          </a:p>
          <a:p>
            <a:r>
              <a:rPr lang="en-US" sz="570" dirty="0" smtClean="0"/>
              <a:t>Cesar Ritz Colleges (SWI)</a:t>
            </a:r>
          </a:p>
          <a:p>
            <a:r>
              <a:rPr lang="en-US" sz="570" dirty="0" smtClean="0"/>
              <a:t>CESAE Business &amp; Tourism School (SPA)</a:t>
            </a:r>
          </a:p>
          <a:p>
            <a:r>
              <a:rPr lang="en-US" sz="570" dirty="0" smtClean="0"/>
              <a:t>Chengdu Univ of Information Technology (CNA) </a:t>
            </a:r>
          </a:p>
          <a:p>
            <a:r>
              <a:rPr lang="en-US" sz="570" dirty="0" smtClean="0"/>
              <a:t>Chinese Univ of Hong Kong (CNA)</a:t>
            </a:r>
          </a:p>
          <a:p>
            <a:r>
              <a:rPr lang="en-US" sz="570" dirty="0" smtClean="0"/>
              <a:t>City Univ of Macau (CNA)</a:t>
            </a:r>
          </a:p>
          <a:p>
            <a:r>
              <a:rPr lang="en-US" sz="570" dirty="0" smtClean="0"/>
              <a:t>College of the Bahamas (BAH)</a:t>
            </a:r>
          </a:p>
          <a:p>
            <a:r>
              <a:rPr lang="en-US" sz="570" dirty="0" smtClean="0"/>
              <a:t>Conestoga College (CAN)</a:t>
            </a:r>
          </a:p>
          <a:p>
            <a:r>
              <a:rPr lang="en-US" sz="570" dirty="0" smtClean="0"/>
              <a:t>Cork Institute of Technology (IRE)</a:t>
            </a:r>
          </a:p>
          <a:p>
            <a:r>
              <a:rPr lang="en-US" sz="570" dirty="0" smtClean="0"/>
              <a:t>Cyprus Univ of Technology (CYP)</a:t>
            </a:r>
          </a:p>
          <a:p>
            <a:r>
              <a:rPr lang="en-US" sz="570" dirty="0" smtClean="0"/>
              <a:t>Dania Academy of Higher Education (DEN)</a:t>
            </a:r>
          </a:p>
          <a:p>
            <a:r>
              <a:rPr lang="en-US" sz="570" dirty="0" smtClean="0"/>
              <a:t>Dublin Institute of Technology (IRE)</a:t>
            </a:r>
          </a:p>
          <a:p>
            <a:r>
              <a:rPr lang="en-US" sz="570" dirty="0" err="1" smtClean="0"/>
              <a:t>Dusit</a:t>
            </a:r>
            <a:r>
              <a:rPr lang="en-US" sz="570" dirty="0" smtClean="0"/>
              <a:t> </a:t>
            </a:r>
            <a:r>
              <a:rPr lang="en-US" sz="570" dirty="0" err="1" smtClean="0"/>
              <a:t>Thani</a:t>
            </a:r>
            <a:r>
              <a:rPr lang="en-US" sz="570" dirty="0" smtClean="0"/>
              <a:t> College (THA)</a:t>
            </a:r>
          </a:p>
          <a:p>
            <a:r>
              <a:rPr lang="en-US" sz="570" dirty="0" err="1" smtClean="0"/>
              <a:t>Duy</a:t>
            </a:r>
            <a:r>
              <a:rPr lang="en-US" sz="570" dirty="0" smtClean="0"/>
              <a:t> Tan Univ (VET)</a:t>
            </a:r>
          </a:p>
          <a:p>
            <a:r>
              <a:rPr lang="en-US" sz="570" dirty="0" smtClean="0"/>
              <a:t>Ecole Hoteliere Lausanne (SWI)</a:t>
            </a:r>
          </a:p>
          <a:p>
            <a:r>
              <a:rPr lang="en-US" sz="570" dirty="0" smtClean="0"/>
              <a:t>Ecole </a:t>
            </a:r>
            <a:r>
              <a:rPr lang="en-US" sz="570" dirty="0" err="1" smtClean="0"/>
              <a:t>Polytechnique</a:t>
            </a:r>
            <a:r>
              <a:rPr lang="en-US" sz="570" dirty="0" smtClean="0"/>
              <a:t> (FRA)</a:t>
            </a:r>
          </a:p>
          <a:p>
            <a:r>
              <a:rPr lang="en-US" sz="570" dirty="0" smtClean="0"/>
              <a:t>Emirates Academy of Hospitality Mgt (UAE)</a:t>
            </a:r>
          </a:p>
          <a:p>
            <a:r>
              <a:rPr lang="en-US" sz="570" dirty="0" err="1" smtClean="0"/>
              <a:t>Enderun</a:t>
            </a:r>
            <a:r>
              <a:rPr lang="en-US" sz="570" dirty="0" smtClean="0"/>
              <a:t> Colleges (PHL)</a:t>
            </a:r>
          </a:p>
          <a:p>
            <a:r>
              <a:rPr lang="en-US" sz="570" dirty="0" smtClean="0"/>
              <a:t>Erasmus Univ (BEL)</a:t>
            </a:r>
          </a:p>
          <a:p>
            <a:r>
              <a:rPr lang="en-US" sz="570" dirty="0" smtClean="0"/>
              <a:t>Essec Business School (FRA)</a:t>
            </a:r>
          </a:p>
          <a:p>
            <a:r>
              <a:rPr lang="en-US" sz="570" dirty="0" smtClean="0"/>
              <a:t>FIU – Tianjin Univ (CNA) </a:t>
            </a:r>
          </a:p>
          <a:p>
            <a:r>
              <a:rPr lang="en-US" sz="570" dirty="0" smtClean="0"/>
              <a:t>Foundation Univ (PHL)</a:t>
            </a:r>
          </a:p>
          <a:p>
            <a:r>
              <a:rPr lang="en-US" sz="570" dirty="0" smtClean="0"/>
              <a:t>Glion Inst of Higher Education (SWI)</a:t>
            </a:r>
          </a:p>
          <a:p>
            <a:r>
              <a:rPr lang="en-US" sz="570" dirty="0" smtClean="0"/>
              <a:t>Griffith Univ (AUS)</a:t>
            </a:r>
          </a:p>
          <a:p>
            <a:r>
              <a:rPr lang="en-US" sz="570" dirty="0" err="1" smtClean="0"/>
              <a:t>Guagua</a:t>
            </a:r>
            <a:r>
              <a:rPr lang="en-US" sz="570" dirty="0" smtClean="0"/>
              <a:t> National Colleges (PHL)</a:t>
            </a:r>
          </a:p>
          <a:p>
            <a:r>
              <a:rPr lang="en-US" sz="570" dirty="0" smtClean="0"/>
              <a:t>Haaga-Helia </a:t>
            </a:r>
            <a:r>
              <a:rPr lang="en-US" sz="570" dirty="0" err="1" smtClean="0"/>
              <a:t>Uas</a:t>
            </a:r>
            <a:r>
              <a:rPr lang="en-US" sz="570" dirty="0" smtClean="0"/>
              <a:t> (FIN)</a:t>
            </a:r>
          </a:p>
          <a:p>
            <a:r>
              <a:rPr lang="en-US" sz="570" dirty="0" smtClean="0"/>
              <a:t>Hainan Univ (CNA)</a:t>
            </a:r>
          </a:p>
          <a:p>
            <a:r>
              <a:rPr lang="fr-FR" sz="570" dirty="0" smtClean="0"/>
              <a:t>Haute Ecole de Gestion &amp; Tourisme (SWI)</a:t>
            </a:r>
            <a:endParaRPr lang="en-US" sz="570" dirty="0" smtClean="0"/>
          </a:p>
          <a:p>
            <a:r>
              <a:rPr lang="en-US" sz="570" dirty="0" err="1" smtClean="0"/>
              <a:t>Hazara</a:t>
            </a:r>
            <a:r>
              <a:rPr lang="en-US" sz="570" dirty="0" smtClean="0"/>
              <a:t> Univ (PAK)</a:t>
            </a:r>
          </a:p>
          <a:p>
            <a:r>
              <a:rPr lang="en-US" sz="570" dirty="0" smtClean="0"/>
              <a:t>Heilbronn Univ (GER)</a:t>
            </a:r>
          </a:p>
          <a:p>
            <a:r>
              <a:rPr lang="en-US" sz="570" dirty="0" smtClean="0"/>
              <a:t>Hong Kong Polytechnic Univ (CNA)</a:t>
            </a:r>
          </a:p>
          <a:p>
            <a:r>
              <a:rPr lang="en-US" sz="570" dirty="0" smtClean="0"/>
              <a:t>Hong Kong Univ SPACE (CNA) </a:t>
            </a:r>
          </a:p>
          <a:p>
            <a:r>
              <a:rPr lang="en-US" sz="570" dirty="0" smtClean="0"/>
              <a:t>Hotel Institute </a:t>
            </a:r>
            <a:r>
              <a:rPr lang="en-US" sz="570" dirty="0" err="1" smtClean="0"/>
              <a:t>Montreux</a:t>
            </a:r>
            <a:r>
              <a:rPr lang="en-US" sz="570" dirty="0" smtClean="0"/>
              <a:t> (SWI)</a:t>
            </a:r>
          </a:p>
          <a:p>
            <a:r>
              <a:rPr lang="en-US" sz="570" dirty="0" smtClean="0"/>
              <a:t>Hotelschool The Hague (NTH)</a:t>
            </a:r>
          </a:p>
          <a:p>
            <a:r>
              <a:rPr lang="en-US" sz="570" dirty="0" smtClean="0"/>
              <a:t>HR Academy (KRS)</a:t>
            </a:r>
          </a:p>
          <a:p>
            <a:r>
              <a:rPr lang="en-US" sz="570" dirty="0" smtClean="0"/>
              <a:t>HTW </a:t>
            </a:r>
            <a:r>
              <a:rPr lang="en-US" sz="570" dirty="0" err="1" smtClean="0"/>
              <a:t>Chur</a:t>
            </a:r>
            <a:r>
              <a:rPr lang="en-US" sz="570" dirty="0" smtClean="0"/>
              <a:t> (GER)</a:t>
            </a:r>
          </a:p>
          <a:p>
            <a:r>
              <a:rPr lang="en-US" sz="570" dirty="0" smtClean="0"/>
              <a:t>Huizhou Univ (CNA)</a:t>
            </a:r>
          </a:p>
          <a:p>
            <a:r>
              <a:rPr lang="en-US" sz="570" dirty="0" err="1" smtClean="0"/>
              <a:t>Imus</a:t>
            </a:r>
            <a:r>
              <a:rPr lang="en-US" sz="570" dirty="0" smtClean="0"/>
              <a:t> Institute (PHL)</a:t>
            </a:r>
          </a:p>
          <a:p>
            <a:r>
              <a:rPr lang="en-US" sz="570" dirty="0" smtClean="0"/>
              <a:t>Institute of Technology Tralee (IRE)</a:t>
            </a:r>
          </a:p>
          <a:p>
            <a:r>
              <a:rPr lang="en-US" sz="570" dirty="0" smtClean="0"/>
              <a:t>International Univ College (BUL)</a:t>
            </a:r>
          </a:p>
          <a:p>
            <a:r>
              <a:rPr lang="en-US" sz="570" dirty="0" smtClean="0"/>
              <a:t>ISHRM School System (PHL)</a:t>
            </a:r>
          </a:p>
          <a:p>
            <a:r>
              <a:rPr lang="en-US" sz="570" dirty="0" smtClean="0"/>
              <a:t>Inst de </a:t>
            </a:r>
            <a:r>
              <a:rPr lang="en-US" sz="570" dirty="0" err="1" smtClean="0"/>
              <a:t>tourisme</a:t>
            </a:r>
            <a:r>
              <a:rPr lang="en-US" sz="570" dirty="0" smtClean="0"/>
              <a:t> et </a:t>
            </a:r>
            <a:r>
              <a:rPr lang="en-US" sz="570" dirty="0" err="1" smtClean="0"/>
              <a:t>d’hotellerie</a:t>
            </a:r>
            <a:r>
              <a:rPr lang="en-US" sz="570" dirty="0" smtClean="0"/>
              <a:t> du Quebec (CAN)</a:t>
            </a:r>
          </a:p>
          <a:p>
            <a:r>
              <a:rPr lang="en-US" sz="570" dirty="0" smtClean="0"/>
              <a:t>IUBH - Intl </a:t>
            </a:r>
            <a:r>
              <a:rPr lang="en-US" sz="570" dirty="0" err="1" smtClean="0"/>
              <a:t>Hochschule</a:t>
            </a:r>
            <a:r>
              <a:rPr lang="en-US" sz="570" dirty="0" smtClean="0"/>
              <a:t> Bad </a:t>
            </a:r>
            <a:r>
              <a:rPr lang="en-US" sz="570" dirty="0" err="1" smtClean="0"/>
              <a:t>Honnef</a:t>
            </a:r>
            <a:r>
              <a:rPr lang="en-US" sz="570" dirty="0" smtClean="0"/>
              <a:t> (GER)</a:t>
            </a:r>
          </a:p>
          <a:p>
            <a:r>
              <a:rPr lang="en-US" sz="570" dirty="0" smtClean="0"/>
              <a:t>Jiangxi Univ of Finance and Economics (CNA) </a:t>
            </a:r>
          </a:p>
          <a:p>
            <a:r>
              <a:rPr lang="en-US" sz="570" dirty="0" smtClean="0"/>
              <a:t>Jinan Univ – Shenzhen (CNA) </a:t>
            </a:r>
          </a:p>
          <a:p>
            <a:r>
              <a:rPr lang="en-US" sz="570" dirty="0" err="1" smtClean="0"/>
              <a:t>Joji</a:t>
            </a:r>
            <a:r>
              <a:rPr lang="en-US" sz="570" dirty="0" smtClean="0"/>
              <a:t> Ilagan College of Business and Tourism (PHL)</a:t>
            </a:r>
          </a:p>
          <a:p>
            <a:r>
              <a:rPr lang="en-US" sz="570" dirty="0" smtClean="0"/>
              <a:t>KDU University College (MAL)</a:t>
            </a:r>
          </a:p>
          <a:p>
            <a:r>
              <a:rPr lang="en-US" sz="570" dirty="0" err="1" smtClean="0"/>
              <a:t>KonKuk</a:t>
            </a:r>
            <a:r>
              <a:rPr lang="en-US" sz="570" dirty="0" smtClean="0"/>
              <a:t> Univ (KRS)</a:t>
            </a:r>
          </a:p>
          <a:p>
            <a:r>
              <a:rPr lang="en-US" sz="570" dirty="0" smtClean="0"/>
              <a:t>KTH Royal Institute of Technology (SWE)</a:t>
            </a:r>
          </a:p>
          <a:p>
            <a:r>
              <a:rPr lang="en-US" sz="570" dirty="0" smtClean="0"/>
              <a:t>Kyung Hee Univ (KRS)</a:t>
            </a:r>
          </a:p>
          <a:p>
            <a:r>
              <a:rPr lang="en-US" sz="570" dirty="0" smtClean="0"/>
              <a:t>La </a:t>
            </a:r>
            <a:r>
              <a:rPr lang="en-US" sz="570" dirty="0" err="1" smtClean="0"/>
              <a:t>Consolacion</a:t>
            </a:r>
            <a:r>
              <a:rPr lang="en-US" sz="570" dirty="0" smtClean="0"/>
              <a:t> College – Bacolod (PHL)</a:t>
            </a:r>
          </a:p>
          <a:p>
            <a:r>
              <a:rPr lang="en-US" sz="570" dirty="0" smtClean="0"/>
              <a:t>Leiden Univ (NTH)</a:t>
            </a:r>
          </a:p>
          <a:p>
            <a:r>
              <a:rPr lang="en-US" sz="570" dirty="0" smtClean="0"/>
              <a:t>Les </a:t>
            </a:r>
            <a:r>
              <a:rPr lang="en-US" sz="570" dirty="0" err="1" smtClean="0"/>
              <a:t>Roches</a:t>
            </a:r>
            <a:r>
              <a:rPr lang="en-US" sz="570" dirty="0" smtClean="0"/>
              <a:t> (SWI)</a:t>
            </a:r>
          </a:p>
          <a:p>
            <a:r>
              <a:rPr lang="en-US" sz="570" dirty="0" smtClean="0"/>
              <a:t>Les </a:t>
            </a:r>
            <a:r>
              <a:rPr lang="en-US" sz="570" dirty="0" err="1" smtClean="0"/>
              <a:t>Roches</a:t>
            </a:r>
            <a:r>
              <a:rPr lang="en-US" sz="570" dirty="0" smtClean="0"/>
              <a:t> Jin Jiang Intl Hotel Mgmt College (CNA)</a:t>
            </a:r>
          </a:p>
          <a:p>
            <a:r>
              <a:rPr lang="en-US" sz="570" dirty="0" smtClean="0"/>
              <a:t>Leyte Normal Univ – </a:t>
            </a:r>
            <a:r>
              <a:rPr lang="en-US" sz="570" dirty="0" err="1" smtClean="0"/>
              <a:t>Tacloban</a:t>
            </a:r>
            <a:r>
              <a:rPr lang="en-US" sz="570" dirty="0" smtClean="0"/>
              <a:t> City (PHL)</a:t>
            </a:r>
          </a:p>
          <a:p>
            <a:r>
              <a:rPr lang="en-US" sz="570" dirty="0" smtClean="0"/>
              <a:t>Lincoln Univ College (MAL)</a:t>
            </a:r>
          </a:p>
          <a:p>
            <a:r>
              <a:rPr lang="en-US" sz="570" dirty="0" err="1" smtClean="0"/>
              <a:t>Lipa</a:t>
            </a:r>
            <a:r>
              <a:rPr lang="en-US" sz="570" dirty="0" smtClean="0"/>
              <a:t> City College (PHL)</a:t>
            </a:r>
          </a:p>
          <a:p>
            <a:r>
              <a:rPr lang="en-US" sz="570" dirty="0" smtClean="0"/>
              <a:t>London School of Economics and Politics (UKM)</a:t>
            </a:r>
          </a:p>
          <a:p>
            <a:r>
              <a:rPr lang="en-US" sz="570" dirty="0" smtClean="0"/>
              <a:t>Lyceum of the Philippines Univ - </a:t>
            </a:r>
            <a:r>
              <a:rPr lang="en-US" sz="570" dirty="0" err="1" smtClean="0"/>
              <a:t>Batangas</a:t>
            </a:r>
            <a:r>
              <a:rPr lang="en-US" sz="570" dirty="0" smtClean="0"/>
              <a:t> (PHL)</a:t>
            </a:r>
          </a:p>
          <a:p>
            <a:r>
              <a:rPr lang="en-US" sz="570" dirty="0" smtClean="0"/>
              <a:t>Lyceum of the Philippines Univ - Cavite (PHL)</a:t>
            </a:r>
          </a:p>
          <a:p>
            <a:r>
              <a:rPr lang="en-US" sz="570" dirty="0" smtClean="0"/>
              <a:t>Lyceum of the Philippines Univ – Laguna (PHL)</a:t>
            </a:r>
          </a:p>
          <a:p>
            <a:r>
              <a:rPr lang="en-US" sz="570" dirty="0" smtClean="0"/>
              <a:t>Lyceum of the Philippines Univ – Manila (PHL)</a:t>
            </a:r>
          </a:p>
          <a:p>
            <a:r>
              <a:rPr lang="en-US" sz="570" dirty="0" smtClean="0"/>
              <a:t>Macau Univ of Science and Technology (CNA)</a:t>
            </a:r>
          </a:p>
          <a:p>
            <a:r>
              <a:rPr lang="en-US" sz="570" dirty="0" smtClean="0"/>
              <a:t>Malayan Colleges Laguna (PHL)</a:t>
            </a:r>
          </a:p>
          <a:p>
            <a:r>
              <a:rPr lang="en-US" sz="570" dirty="0" smtClean="0"/>
              <a:t>Manchester Metropolitan Univ (UKM)</a:t>
            </a:r>
          </a:p>
          <a:p>
            <a:r>
              <a:rPr lang="en-US" sz="570" dirty="0" smtClean="0"/>
              <a:t>Manuel S. </a:t>
            </a:r>
            <a:r>
              <a:rPr lang="en-US" sz="570" dirty="0" err="1" smtClean="0"/>
              <a:t>Enverga</a:t>
            </a:r>
            <a:r>
              <a:rPr lang="en-US" sz="570" dirty="0" smtClean="0"/>
              <a:t> Univ Foundation (PHL)</a:t>
            </a:r>
          </a:p>
          <a:p>
            <a:r>
              <a:rPr lang="en-US" sz="570" dirty="0" err="1" smtClean="0"/>
              <a:t>Meio</a:t>
            </a:r>
            <a:r>
              <a:rPr lang="en-US" sz="570" dirty="0" smtClean="0"/>
              <a:t> Univ (JPN)</a:t>
            </a:r>
          </a:p>
          <a:p>
            <a:r>
              <a:rPr lang="en-US" sz="570" dirty="0" smtClean="0"/>
              <a:t>Milton Margai College of Education and Tech (SLN)</a:t>
            </a:r>
          </a:p>
          <a:p>
            <a:r>
              <a:rPr lang="en-US" sz="570" dirty="0" smtClean="0"/>
              <a:t>Mindanao State Univ (PHL)</a:t>
            </a:r>
          </a:p>
          <a:p>
            <a:r>
              <a:rPr lang="en-US" sz="570" dirty="0" smtClean="0"/>
              <a:t>MODUL Univ Vienna (AST)</a:t>
            </a:r>
          </a:p>
          <a:p>
            <a:r>
              <a:rPr lang="en-US" sz="570" dirty="0" smtClean="0"/>
              <a:t>Mount Saint Vincent Univ (CAN)</a:t>
            </a:r>
          </a:p>
          <a:p>
            <a:r>
              <a:rPr lang="en-US" sz="570" dirty="0" smtClean="0"/>
              <a:t>Naga College Foundation (PHL)</a:t>
            </a:r>
          </a:p>
          <a:p>
            <a:r>
              <a:rPr lang="en-US" sz="570" dirty="0" smtClean="0"/>
              <a:t>National Kaohsiung Univ (TRC)</a:t>
            </a:r>
          </a:p>
          <a:p>
            <a:r>
              <a:rPr lang="en-US" sz="570" dirty="0" smtClean="0"/>
              <a:t>National Univ – Manila (PHL)</a:t>
            </a:r>
          </a:p>
          <a:p>
            <a:r>
              <a:rPr lang="en-US" sz="570" dirty="0" smtClean="0"/>
              <a:t>National Univ of Singapore (SNG)</a:t>
            </a:r>
          </a:p>
          <a:p>
            <a:r>
              <a:rPr lang="en-US" sz="570" dirty="0" smtClean="0"/>
              <a:t>New Economic School (RUS)</a:t>
            </a:r>
          </a:p>
          <a:p>
            <a:r>
              <a:rPr lang="en-US" sz="570" dirty="0" smtClean="0"/>
              <a:t>NHTV Breda Univ of Applied Sciences (NTH)</a:t>
            </a:r>
          </a:p>
          <a:p>
            <a:r>
              <a:rPr lang="en-US" sz="570" dirty="0" smtClean="0"/>
              <a:t>Niagara College (CAN)</a:t>
            </a:r>
          </a:p>
          <a:p>
            <a:r>
              <a:rPr lang="en-US" sz="570" dirty="0" smtClean="0"/>
              <a:t>Ningbo Polytechnic (CNA)</a:t>
            </a:r>
          </a:p>
          <a:p>
            <a:r>
              <a:rPr lang="en-US" sz="570" dirty="0" smtClean="0"/>
              <a:t>Northeast Forest Univ (CNA)</a:t>
            </a:r>
          </a:p>
          <a:p>
            <a:r>
              <a:rPr lang="en-US" sz="570" dirty="0" smtClean="0"/>
              <a:t>Northpoint Academy for Culinary Arts (PHL)</a:t>
            </a:r>
          </a:p>
          <a:p>
            <a:r>
              <a:rPr lang="en-US" sz="570" dirty="0" smtClean="0"/>
              <a:t>Northern Iloilo Polytechnic State College (PHL)</a:t>
            </a:r>
          </a:p>
          <a:p>
            <a:r>
              <a:rPr lang="en-US" sz="570" dirty="0" smtClean="0"/>
              <a:t>Northwest Samar State Univ (PHL)</a:t>
            </a:r>
          </a:p>
          <a:p>
            <a:r>
              <a:rPr lang="en-US" sz="570" dirty="0" smtClean="0"/>
              <a:t>Notre Dame of Midsayap College (PHL)</a:t>
            </a:r>
          </a:p>
          <a:p>
            <a:r>
              <a:rPr lang="en-US" sz="570" dirty="0" err="1" smtClean="0"/>
              <a:t>Nyenrode</a:t>
            </a:r>
            <a:r>
              <a:rPr lang="en-US" sz="570" dirty="0" smtClean="0"/>
              <a:t> Business Univ (NTH)</a:t>
            </a:r>
          </a:p>
          <a:p>
            <a:r>
              <a:rPr lang="en-US" sz="570" dirty="0" smtClean="0"/>
              <a:t>Oceanlink Institute Inc. (PHL)</a:t>
            </a:r>
          </a:p>
          <a:p>
            <a:r>
              <a:rPr lang="en-US" sz="570" dirty="0" smtClean="0"/>
              <a:t>Orebro Univ (SWE)</a:t>
            </a:r>
          </a:p>
          <a:p>
            <a:r>
              <a:rPr lang="en-US" sz="570" dirty="0" smtClean="0"/>
              <a:t>Oxford Brookes Univ (UKM)</a:t>
            </a:r>
          </a:p>
          <a:p>
            <a:r>
              <a:rPr lang="en-US" sz="570" dirty="0" smtClean="0"/>
              <a:t>Philippine Christian Univ (PHL)</a:t>
            </a:r>
          </a:p>
          <a:p>
            <a:r>
              <a:rPr lang="en-US" sz="570" dirty="0" smtClean="0"/>
              <a:t>Philippine Women’s University (PHL)</a:t>
            </a:r>
          </a:p>
          <a:p>
            <a:r>
              <a:rPr lang="en-US" sz="570" dirty="0" smtClean="0"/>
              <a:t>Plymouth Univ (UKM)</a:t>
            </a:r>
          </a:p>
          <a:p>
            <a:r>
              <a:rPr lang="en-US" sz="570" dirty="0" err="1" smtClean="0"/>
              <a:t>Podomoro</a:t>
            </a:r>
            <a:r>
              <a:rPr lang="en-US" sz="570" dirty="0" smtClean="0"/>
              <a:t> Univ (INS)</a:t>
            </a:r>
          </a:p>
          <a:p>
            <a:r>
              <a:rPr lang="en-US" sz="570" dirty="0" smtClean="0"/>
              <a:t>Polytechnic Institute of </a:t>
            </a:r>
            <a:r>
              <a:rPr lang="en-US" sz="570" dirty="0" err="1" smtClean="0"/>
              <a:t>Viseu</a:t>
            </a:r>
            <a:r>
              <a:rPr lang="en-US" sz="570" dirty="0" smtClean="0"/>
              <a:t> (POR)</a:t>
            </a:r>
          </a:p>
          <a:p>
            <a:r>
              <a:rPr lang="en-US" sz="570" dirty="0" smtClean="0"/>
              <a:t>Polytechnic Univ of the Philippines (PHL)</a:t>
            </a:r>
          </a:p>
          <a:p>
            <a:r>
              <a:rPr lang="en-US" sz="570" dirty="0" smtClean="0"/>
              <a:t>Private Hotel School (SAF)</a:t>
            </a:r>
          </a:p>
          <a:p>
            <a:r>
              <a:rPr lang="en-US" sz="570" dirty="0" smtClean="0"/>
              <a:t>Professional Electronics Institute (PHL)</a:t>
            </a:r>
          </a:p>
          <a:p>
            <a:r>
              <a:rPr lang="en-US" sz="570" dirty="0" smtClean="0"/>
              <a:t>Ryerson Univ (CAN)</a:t>
            </a:r>
          </a:p>
          <a:p>
            <a:r>
              <a:rPr lang="en-US" sz="570" dirty="0" smtClean="0"/>
              <a:t>Saint Louis University (PHL)</a:t>
            </a:r>
          </a:p>
          <a:p>
            <a:r>
              <a:rPr lang="en-US" sz="570" dirty="0" smtClean="0"/>
              <a:t>Saint Mary’s Univ (PHL)</a:t>
            </a:r>
          </a:p>
          <a:p>
            <a:r>
              <a:rPr lang="en-US" sz="570" dirty="0" smtClean="0"/>
              <a:t>San Juan de Dios Educational Foundation (PHL)</a:t>
            </a:r>
          </a:p>
          <a:p>
            <a:r>
              <a:rPr lang="en-US" sz="570" dirty="0" err="1" smtClean="0"/>
              <a:t>Sant</a:t>
            </a:r>
            <a:r>
              <a:rPr lang="en-US" sz="570" dirty="0" smtClean="0"/>
              <a:t> </a:t>
            </a:r>
            <a:r>
              <a:rPr lang="en-US" sz="570" dirty="0" err="1" smtClean="0"/>
              <a:t>Pol</a:t>
            </a:r>
            <a:r>
              <a:rPr lang="en-US" sz="570" dirty="0" smtClean="0"/>
              <a:t> Hotel School (SPA)</a:t>
            </a:r>
          </a:p>
          <a:p>
            <a:r>
              <a:rPr lang="en-US" sz="570" dirty="0" err="1" smtClean="0"/>
              <a:t>Saxion</a:t>
            </a:r>
            <a:r>
              <a:rPr lang="en-US" sz="570" dirty="0" smtClean="0"/>
              <a:t> Univ of Applied Sciences (NTH)</a:t>
            </a:r>
          </a:p>
          <a:p>
            <a:r>
              <a:rPr lang="en-US" sz="570" dirty="0" err="1" smtClean="0"/>
              <a:t>Schweizerische</a:t>
            </a:r>
            <a:r>
              <a:rPr lang="en-US" sz="570" dirty="0" smtClean="0"/>
              <a:t> </a:t>
            </a:r>
            <a:r>
              <a:rPr lang="en-US" sz="570" dirty="0" err="1" smtClean="0"/>
              <a:t>Hotelfachschule</a:t>
            </a:r>
            <a:r>
              <a:rPr lang="en-US" sz="570" dirty="0" smtClean="0"/>
              <a:t> Luzern SHL (SWI)</a:t>
            </a:r>
          </a:p>
          <a:p>
            <a:r>
              <a:rPr lang="en-US" sz="570" dirty="0" smtClean="0"/>
              <a:t>Selkirk College (CAN)</a:t>
            </a:r>
          </a:p>
          <a:p>
            <a:r>
              <a:rPr lang="en-US" sz="570" dirty="0" smtClean="0"/>
              <a:t>Shanghai Business School (CNA)</a:t>
            </a:r>
          </a:p>
          <a:p>
            <a:r>
              <a:rPr lang="en-US" sz="570" dirty="0" smtClean="0"/>
              <a:t>SHATEC (SNG)</a:t>
            </a:r>
          </a:p>
          <a:p>
            <a:r>
              <a:rPr lang="en-US" sz="570" dirty="0" smtClean="0"/>
              <a:t>Shannon College (IRE)</a:t>
            </a:r>
          </a:p>
          <a:p>
            <a:r>
              <a:rPr lang="en-US" sz="570" dirty="0" smtClean="0"/>
              <a:t>Sheffield </a:t>
            </a:r>
            <a:r>
              <a:rPr lang="en-US" sz="570" dirty="0" err="1" smtClean="0"/>
              <a:t>Hallam</a:t>
            </a:r>
            <a:r>
              <a:rPr lang="en-US" sz="570" dirty="0" smtClean="0"/>
              <a:t> Univ (UKM)</a:t>
            </a:r>
          </a:p>
          <a:p>
            <a:r>
              <a:rPr lang="en-US" sz="570" dirty="0" smtClean="0"/>
              <a:t>Sofia Univ (BUL)</a:t>
            </a:r>
          </a:p>
          <a:p>
            <a:r>
              <a:rPr lang="en-US" sz="570" dirty="0" smtClean="0"/>
              <a:t>Southfield Foreign Univ (PHL)</a:t>
            </a:r>
          </a:p>
          <a:p>
            <a:r>
              <a:rPr lang="en-US" sz="570" dirty="0" smtClean="0"/>
              <a:t>St Michael’s College of Laguna (PHL)</a:t>
            </a:r>
          </a:p>
          <a:p>
            <a:r>
              <a:rPr lang="en-US" sz="570" dirty="0" smtClean="0"/>
              <a:t>Stenden Univ (NTH)</a:t>
            </a:r>
          </a:p>
          <a:p>
            <a:r>
              <a:rPr lang="en-US" sz="570" dirty="0" smtClean="0"/>
              <a:t>Strathmore Univ (KEN)</a:t>
            </a:r>
          </a:p>
          <a:p>
            <a:r>
              <a:rPr lang="en-US" sz="570" dirty="0" smtClean="0"/>
              <a:t>Sun </a:t>
            </a:r>
            <a:r>
              <a:rPr lang="en-US" sz="570" dirty="0" err="1" smtClean="0"/>
              <a:t>Yat-Sen</a:t>
            </a:r>
            <a:r>
              <a:rPr lang="en-US" sz="570" dirty="0" smtClean="0"/>
              <a:t> Univ (CNA)</a:t>
            </a:r>
          </a:p>
          <a:p>
            <a:r>
              <a:rPr lang="en-US" sz="570" dirty="0" err="1" smtClean="0"/>
              <a:t>Surigao</a:t>
            </a:r>
            <a:r>
              <a:rPr lang="en-US" sz="570" dirty="0" smtClean="0"/>
              <a:t> State College of Technology (PHL)</a:t>
            </a:r>
          </a:p>
          <a:p>
            <a:r>
              <a:rPr lang="en-US" sz="570" dirty="0" smtClean="0"/>
              <a:t>Swiss Institute of Management (SWI)</a:t>
            </a:r>
          </a:p>
          <a:p>
            <a:r>
              <a:rPr lang="en-US" sz="570" dirty="0" err="1" smtClean="0"/>
              <a:t>Tamkang</a:t>
            </a:r>
            <a:r>
              <a:rPr lang="en-US" sz="570" dirty="0" smtClean="0"/>
              <a:t> Univ (TRC)</a:t>
            </a:r>
          </a:p>
          <a:p>
            <a:r>
              <a:rPr lang="en-US" sz="570" dirty="0" smtClean="0"/>
              <a:t>Taylor’s Univ (MAL)</a:t>
            </a:r>
          </a:p>
          <a:p>
            <a:r>
              <a:rPr lang="en-US" sz="570" dirty="0" err="1" smtClean="0"/>
              <a:t>Terenga</a:t>
            </a:r>
            <a:r>
              <a:rPr lang="en-US" sz="570" dirty="0" smtClean="0"/>
              <a:t> Intl Hospitality &amp; Culinary Arts Academy (NIG)</a:t>
            </a:r>
          </a:p>
          <a:p>
            <a:r>
              <a:rPr lang="en-US" sz="570" dirty="0" smtClean="0"/>
              <a:t>The College of Hotel Management (SRB)</a:t>
            </a:r>
          </a:p>
          <a:p>
            <a:r>
              <a:rPr lang="en-US" sz="570" dirty="0" smtClean="0"/>
              <a:t>Tianjin Foreign Studies Univ (CNA) </a:t>
            </a:r>
          </a:p>
          <a:p>
            <a:r>
              <a:rPr lang="en-US" sz="570" dirty="0" err="1" smtClean="0"/>
              <a:t>Touro</a:t>
            </a:r>
            <a:r>
              <a:rPr lang="en-US" sz="570" dirty="0" smtClean="0"/>
              <a:t> College Berlin (GER)</a:t>
            </a:r>
          </a:p>
          <a:p>
            <a:r>
              <a:rPr lang="en-US" sz="570" dirty="0" smtClean="0"/>
              <a:t>Trinity Univ of Asia (PHL)</a:t>
            </a:r>
          </a:p>
          <a:p>
            <a:r>
              <a:rPr lang="en-US" sz="570" dirty="0" smtClean="0"/>
              <a:t>Univ College Northern Denmark (DEN)</a:t>
            </a:r>
          </a:p>
          <a:p>
            <a:r>
              <a:rPr lang="en-US" sz="570" dirty="0" smtClean="0"/>
              <a:t>Univ of Baguio (PHL)</a:t>
            </a:r>
          </a:p>
          <a:p>
            <a:r>
              <a:rPr lang="en-US" sz="570" dirty="0" smtClean="0"/>
              <a:t>Univ of Croatia (CRO)</a:t>
            </a:r>
          </a:p>
          <a:p>
            <a:r>
              <a:rPr lang="en-US" sz="570" dirty="0" smtClean="0"/>
              <a:t>Univ of Food Technologies (BUL)</a:t>
            </a:r>
          </a:p>
          <a:p>
            <a:r>
              <a:rPr lang="en-US" sz="570" dirty="0" smtClean="0"/>
              <a:t>Univ of Guelph (CAN)</a:t>
            </a:r>
          </a:p>
          <a:p>
            <a:r>
              <a:rPr lang="en-US" sz="570" dirty="0" smtClean="0"/>
              <a:t>Univ of Macau (CNA)</a:t>
            </a:r>
          </a:p>
          <a:p>
            <a:r>
              <a:rPr lang="en-US" sz="570" dirty="0" smtClean="0"/>
              <a:t>Univ of Santo Tomas (PHL)</a:t>
            </a:r>
          </a:p>
          <a:p>
            <a:r>
              <a:rPr lang="en-US" sz="570" dirty="0" smtClean="0"/>
              <a:t>Univ of Surrey (UKM) </a:t>
            </a:r>
          </a:p>
          <a:p>
            <a:r>
              <a:rPr lang="en-US" sz="570" dirty="0" smtClean="0"/>
              <a:t>Univ of the Aegean (GRE)</a:t>
            </a:r>
          </a:p>
          <a:p>
            <a:r>
              <a:rPr lang="en-US" sz="570" dirty="0" smtClean="0"/>
              <a:t>Univ of the West Indies (JAM)</a:t>
            </a:r>
          </a:p>
          <a:p>
            <a:r>
              <a:rPr lang="en-US" sz="570" dirty="0" smtClean="0"/>
              <a:t>Univ of Toronto (CAN)</a:t>
            </a:r>
          </a:p>
          <a:p>
            <a:r>
              <a:rPr lang="en-US" sz="570" dirty="0" smtClean="0"/>
              <a:t>Univ of West London (UKM)</a:t>
            </a:r>
          </a:p>
          <a:p>
            <a:r>
              <a:rPr lang="en-US" sz="570" dirty="0" smtClean="0"/>
              <a:t>Univ </a:t>
            </a:r>
            <a:r>
              <a:rPr lang="en-US" sz="570" dirty="0" err="1" smtClean="0"/>
              <a:t>Sains</a:t>
            </a:r>
            <a:r>
              <a:rPr lang="en-US" sz="570" dirty="0" smtClean="0"/>
              <a:t> Malaysia (MAL)</a:t>
            </a:r>
          </a:p>
          <a:p>
            <a:r>
              <a:rPr lang="en-US" sz="570" dirty="0" smtClean="0"/>
              <a:t>Universidad de Deusto (SPA)</a:t>
            </a:r>
          </a:p>
          <a:p>
            <a:r>
              <a:rPr lang="en-US" sz="570" dirty="0" smtClean="0"/>
              <a:t>Universidad </a:t>
            </a:r>
            <a:r>
              <a:rPr lang="en-US" sz="570" dirty="0" err="1" smtClean="0"/>
              <a:t>Panamericana</a:t>
            </a:r>
            <a:r>
              <a:rPr lang="en-US" sz="570" dirty="0" smtClean="0"/>
              <a:t> (MEX)</a:t>
            </a:r>
          </a:p>
          <a:p>
            <a:r>
              <a:rPr lang="en-US" sz="570" dirty="0" smtClean="0"/>
              <a:t>Universidad San Ignacio De Loyola (PER) </a:t>
            </a:r>
          </a:p>
          <a:p>
            <a:r>
              <a:rPr lang="en-US" sz="570" dirty="0" smtClean="0"/>
              <a:t>Universidad do Algarve (POR)</a:t>
            </a:r>
          </a:p>
          <a:p>
            <a:r>
              <a:rPr lang="en-US" sz="570" dirty="0" smtClean="0"/>
              <a:t>Universiti Putra Malaysia (MAL)</a:t>
            </a:r>
          </a:p>
          <a:p>
            <a:r>
              <a:rPr lang="en-US" sz="570" dirty="0" smtClean="0"/>
              <a:t>UNLV Singapore (SNG)</a:t>
            </a:r>
          </a:p>
          <a:p>
            <a:r>
              <a:rPr lang="en-US" sz="570" dirty="0" smtClean="0"/>
              <a:t>Vancouver Community College (CAN)</a:t>
            </a:r>
          </a:p>
          <a:p>
            <a:r>
              <a:rPr lang="en-US" sz="570" dirty="0" smtClean="0"/>
              <a:t>Vancouver Island Univ (CAN)</a:t>
            </a:r>
          </a:p>
          <a:p>
            <a:r>
              <a:rPr lang="en-US" sz="570" dirty="0" err="1" smtClean="0"/>
              <a:t>Vatel</a:t>
            </a:r>
            <a:r>
              <a:rPr lang="en-US" sz="570" dirty="0" smtClean="0"/>
              <a:t> (SWI)</a:t>
            </a:r>
          </a:p>
          <a:p>
            <a:r>
              <a:rPr lang="en-US" sz="570" dirty="0" smtClean="0"/>
              <a:t>Vern Univ of Applied Sciences (CRO)</a:t>
            </a:r>
          </a:p>
          <a:p>
            <a:r>
              <a:rPr lang="en-US" sz="570" dirty="0" smtClean="0"/>
              <a:t>Victoria Univ (AUS)</a:t>
            </a:r>
          </a:p>
          <a:p>
            <a:r>
              <a:rPr lang="en-US" sz="570" dirty="0" smtClean="0"/>
              <a:t>Vienna Univ of Applied Sciences (AST)</a:t>
            </a:r>
          </a:p>
          <a:p>
            <a:r>
              <a:rPr lang="en-US" sz="570" dirty="0" err="1" smtClean="0"/>
              <a:t>Vilniaus</a:t>
            </a:r>
            <a:r>
              <a:rPr lang="en-US" sz="570" dirty="0" smtClean="0"/>
              <a:t> </a:t>
            </a:r>
            <a:r>
              <a:rPr lang="en-US" sz="570" dirty="0" err="1" smtClean="0"/>
              <a:t>Kolegija</a:t>
            </a:r>
            <a:r>
              <a:rPr lang="en-US" sz="570" dirty="0" smtClean="0"/>
              <a:t> (LIT)</a:t>
            </a:r>
          </a:p>
          <a:p>
            <a:r>
              <a:rPr lang="en-US" sz="570" dirty="0" err="1" smtClean="0"/>
              <a:t>Wavecrest</a:t>
            </a:r>
            <a:r>
              <a:rPr lang="en-US" sz="570" dirty="0" smtClean="0"/>
              <a:t> College of Hospitality (NIG)</a:t>
            </a:r>
          </a:p>
          <a:p>
            <a:r>
              <a:rPr lang="en-US" sz="570" dirty="0" smtClean="0"/>
              <a:t>West </a:t>
            </a:r>
            <a:r>
              <a:rPr lang="en-US" sz="570" dirty="0" err="1" smtClean="0"/>
              <a:t>Visayas</a:t>
            </a:r>
            <a:r>
              <a:rPr lang="en-US" sz="570" dirty="0" smtClean="0"/>
              <a:t> State Univ – </a:t>
            </a:r>
            <a:r>
              <a:rPr lang="en-US" sz="570" dirty="0" err="1" smtClean="0"/>
              <a:t>Lambunao</a:t>
            </a:r>
            <a:r>
              <a:rPr lang="en-US" sz="570" dirty="0" smtClean="0"/>
              <a:t> (PHL)</a:t>
            </a:r>
          </a:p>
          <a:p>
            <a:r>
              <a:rPr lang="en-US" sz="570" dirty="0" smtClean="0"/>
              <a:t>West </a:t>
            </a:r>
            <a:r>
              <a:rPr lang="en-US" sz="570" dirty="0" err="1" smtClean="0"/>
              <a:t>Visayas</a:t>
            </a:r>
            <a:r>
              <a:rPr lang="en-US" sz="570" dirty="0" smtClean="0"/>
              <a:t> State Univ – </a:t>
            </a:r>
            <a:r>
              <a:rPr lang="en-US" sz="570" dirty="0" err="1" smtClean="0"/>
              <a:t>Pototan</a:t>
            </a:r>
            <a:r>
              <a:rPr lang="en-US" sz="570" dirty="0" smtClean="0"/>
              <a:t> (PHL)</a:t>
            </a:r>
          </a:p>
          <a:p>
            <a:r>
              <a:rPr lang="en-US" sz="570" dirty="0" smtClean="0"/>
              <a:t>Western Philippines Univ (PHL)</a:t>
            </a:r>
          </a:p>
          <a:p>
            <a:r>
              <a:rPr lang="en-US" sz="570" dirty="0" smtClean="0"/>
              <a:t>Yeditepe Univ (TUR)</a:t>
            </a:r>
          </a:p>
          <a:p>
            <a:r>
              <a:rPr lang="en-US" sz="570" dirty="0" err="1" smtClean="0"/>
              <a:t>Yarmouk</a:t>
            </a:r>
            <a:r>
              <a:rPr lang="en-US" sz="570" dirty="0" smtClean="0"/>
              <a:t> Univ (JOR)</a:t>
            </a:r>
          </a:p>
          <a:p>
            <a:r>
              <a:rPr lang="en-US" sz="570" dirty="0" err="1" smtClean="0"/>
              <a:t>Zamboanga</a:t>
            </a:r>
            <a:r>
              <a:rPr lang="en-US" sz="570" dirty="0" smtClean="0"/>
              <a:t> State College of Tech (PHL)</a:t>
            </a:r>
          </a:p>
          <a:p>
            <a:r>
              <a:rPr lang="en-US" sz="570" dirty="0" smtClean="0"/>
              <a:t>Zhejiang </a:t>
            </a:r>
            <a:r>
              <a:rPr lang="en-US" sz="570" dirty="0" err="1" smtClean="0"/>
              <a:t>Yuetiu</a:t>
            </a:r>
            <a:r>
              <a:rPr lang="en-US" sz="570" dirty="0" smtClean="0"/>
              <a:t> Univ (CNA) </a:t>
            </a:r>
          </a:p>
        </p:txBody>
      </p:sp>
      <p:sp>
        <p:nvSpPr>
          <p:cNvPr id="6" name="Rectangle 3"/>
          <p:cNvSpPr>
            <a:spLocks noGrp="1" noChangeArrowheads="1"/>
          </p:cNvSpPr>
          <p:nvPr>
            <p:ph type="title"/>
          </p:nvPr>
        </p:nvSpPr>
        <p:spPr bwMode="auto">
          <a:xfrm>
            <a:off x="854015" y="6414606"/>
            <a:ext cx="8289985" cy="443394"/>
          </a:xfrm>
          <a:solidFill>
            <a:srgbClr val="737373"/>
          </a:solidFill>
          <a:ln>
            <a:miter lim="800000"/>
            <a:headEnd/>
            <a:tailEnd/>
          </a:ln>
        </p:spPr>
        <p:txBody>
          <a:bodyPr vert="horz" wrap="square" lIns="91440" tIns="45720" rIns="91440" bIns="45720" numCol="1" anchor="ctr" anchorCtr="0" compatLnSpc="1">
            <a:prstTxWarp prst="textNoShape">
              <a:avLst/>
            </a:prstTxWarp>
          </a:bodyPr>
          <a:lstStyle/>
          <a:p>
            <a:r>
              <a:rPr lang="en-US" sz="1800" dirty="0" smtClean="0">
                <a:solidFill>
                  <a:schemeClr val="tx1"/>
                </a:solidFill>
                <a:latin typeface="Calibri" pitchFamily="34" charset="0"/>
                <a:cs typeface="Calibri" pitchFamily="34" charset="0"/>
              </a:rPr>
              <a:t>            The SHARE Center has nearly 400 member schools in 50 countries.</a:t>
            </a:r>
            <a:endParaRPr lang="en-US" sz="1800" b="0"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xmlns="" val="8328226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44568"/>
            <a:ext cx="8450826" cy="103418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rPr>
              <a:t>Certification Launch and Progress</a:t>
            </a:r>
          </a:p>
        </p:txBody>
      </p:sp>
      <p:sp>
        <p:nvSpPr>
          <p:cNvPr id="5123" name="Rectangle 3"/>
          <p:cNvSpPr>
            <a:spLocks noGrp="1" noChangeArrowheads="1"/>
          </p:cNvSpPr>
          <p:nvPr>
            <p:ph idx="1"/>
          </p:nvPr>
        </p:nvSpPr>
        <p:spPr bwMode="auto">
          <a:xfrm>
            <a:off x="618039" y="996334"/>
            <a:ext cx="8132751" cy="466213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ts val="1800"/>
              </a:spcBef>
            </a:pPr>
            <a:r>
              <a:rPr lang="en-US" sz="2400" b="1" dirty="0" smtClean="0">
                <a:latin typeface="Calibri" pitchFamily="34" charset="0"/>
                <a:cs typeface="Calibri" pitchFamily="34" charset="0"/>
              </a:rPr>
              <a:t>The academic version of the CHIA was launched in </a:t>
            </a:r>
            <a:r>
              <a:rPr lang="en-US" sz="2400" b="1" u="sng" dirty="0" smtClean="0">
                <a:latin typeface="Calibri" pitchFamily="34" charset="0"/>
                <a:cs typeface="Calibri" pitchFamily="34" charset="0"/>
              </a:rPr>
              <a:t>2012</a:t>
            </a:r>
            <a:r>
              <a:rPr lang="en-US" sz="2400" b="1" dirty="0" smtClean="0">
                <a:latin typeface="Calibri" pitchFamily="34" charset="0"/>
                <a:cs typeface="Calibri" pitchFamily="34" charset="0"/>
              </a:rPr>
              <a:t>.</a:t>
            </a:r>
          </a:p>
          <a:p>
            <a:pPr>
              <a:spcBef>
                <a:spcPts val="1800"/>
              </a:spcBef>
            </a:pPr>
            <a:r>
              <a:rPr lang="en-US" sz="2400" b="1" dirty="0" smtClean="0">
                <a:latin typeface="Calibri" pitchFamily="34" charset="0"/>
                <a:cs typeface="Calibri" pitchFamily="34" charset="0"/>
              </a:rPr>
              <a:t>Nearly </a:t>
            </a:r>
            <a:r>
              <a:rPr lang="en-US" sz="2400" b="1" u="sng" dirty="0" smtClean="0">
                <a:latin typeface="Calibri" pitchFamily="34" charset="0"/>
                <a:cs typeface="Calibri" pitchFamily="34" charset="0"/>
              </a:rPr>
              <a:t>2,000</a:t>
            </a:r>
            <a:r>
              <a:rPr lang="en-US" sz="2400" b="1" dirty="0" smtClean="0">
                <a:latin typeface="Calibri" pitchFamily="34" charset="0"/>
                <a:cs typeface="Calibri" pitchFamily="34" charset="0"/>
              </a:rPr>
              <a:t> students and professors have received the certification to date.  We are receiving great testimonials from students.</a:t>
            </a:r>
          </a:p>
          <a:p>
            <a:pPr>
              <a:spcBef>
                <a:spcPts val="1800"/>
              </a:spcBef>
            </a:pPr>
            <a:r>
              <a:rPr lang="en-US" sz="2400" b="1" u="sng" dirty="0" smtClean="0">
                <a:latin typeface="Calibri" pitchFamily="34" charset="0"/>
                <a:cs typeface="Calibri" pitchFamily="34" charset="0"/>
              </a:rPr>
              <a:t>25</a:t>
            </a:r>
            <a:r>
              <a:rPr lang="en-US" sz="2400" b="1" dirty="0" smtClean="0">
                <a:latin typeface="Calibri" pitchFamily="34" charset="0"/>
                <a:cs typeface="Calibri" pitchFamily="34" charset="0"/>
              </a:rPr>
              <a:t> Train-the-Trainer sessions have been conducted all over the world for 600 professors from 300 schools.</a:t>
            </a:r>
          </a:p>
          <a:p>
            <a:pPr>
              <a:spcBef>
                <a:spcPts val="1800"/>
              </a:spcBef>
            </a:pPr>
            <a:r>
              <a:rPr lang="en-US" sz="2400" b="1" dirty="0" smtClean="0">
                <a:latin typeface="Calibri" pitchFamily="34" charset="0"/>
                <a:cs typeface="Calibri" pitchFamily="34" charset="0"/>
              </a:rPr>
              <a:t>The </a:t>
            </a:r>
            <a:r>
              <a:rPr lang="en-US" sz="2400" b="1" u="sng" dirty="0" smtClean="0">
                <a:latin typeface="Calibri" pitchFamily="34" charset="0"/>
                <a:cs typeface="Calibri" pitchFamily="34" charset="0"/>
              </a:rPr>
              <a:t>industry</a:t>
            </a:r>
            <a:r>
              <a:rPr lang="en-US" sz="2400" b="1" dirty="0" smtClean="0">
                <a:latin typeface="Calibri" pitchFamily="34" charset="0"/>
                <a:cs typeface="Calibri" pitchFamily="34" charset="0"/>
              </a:rPr>
              <a:t> version of the CHIA was launched in 2014.</a:t>
            </a:r>
          </a:p>
          <a:p>
            <a:pPr>
              <a:spcBef>
                <a:spcPts val="1800"/>
              </a:spcBef>
            </a:pPr>
            <a:r>
              <a:rPr lang="en-US" sz="2400" b="1" dirty="0" smtClean="0"/>
              <a:t>Pilot programs have been conducted for many international hotel companies.</a:t>
            </a:r>
          </a:p>
          <a:p>
            <a:pPr>
              <a:spcBef>
                <a:spcPts val="1800"/>
              </a:spcBef>
            </a:pPr>
            <a:r>
              <a:rPr lang="en-US" sz="2400" b="1" dirty="0" smtClean="0"/>
              <a:t>Schools will be able to offer the CHIA training to industry professionals as well.</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42086" y="247152"/>
            <a:ext cx="8229600" cy="114781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rPr>
              <a:t>Certification Basics</a:t>
            </a:r>
          </a:p>
        </p:txBody>
      </p:sp>
      <p:sp>
        <p:nvSpPr>
          <p:cNvPr id="5123" name="Rectangle 3"/>
          <p:cNvSpPr>
            <a:spLocks noGrp="1" noChangeArrowheads="1"/>
          </p:cNvSpPr>
          <p:nvPr>
            <p:ph idx="1"/>
          </p:nvPr>
        </p:nvSpPr>
        <p:spPr bwMode="auto">
          <a:xfrm>
            <a:off x="602547" y="989103"/>
            <a:ext cx="8208943" cy="482267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ts val="1800"/>
              </a:spcBef>
            </a:pPr>
            <a:r>
              <a:rPr lang="en-US" sz="2400" b="1" dirty="0" smtClean="0"/>
              <a:t>Schools are presenting the CHIA training to students in a variety of different classes or as a workshop.</a:t>
            </a:r>
          </a:p>
          <a:p>
            <a:pPr>
              <a:spcBef>
                <a:spcPts val="1800"/>
              </a:spcBef>
            </a:pPr>
            <a:r>
              <a:rPr lang="en-US" sz="2400" b="1" dirty="0" smtClean="0"/>
              <a:t>A comprehensive training package is provided with PowerPoints, </a:t>
            </a:r>
            <a:r>
              <a:rPr lang="en-US" sz="2400" b="1" dirty="0"/>
              <a:t>case scenarios, industry hints, tricks of the </a:t>
            </a:r>
            <a:r>
              <a:rPr lang="en-US" sz="2400" b="1" dirty="0" smtClean="0"/>
              <a:t>trade, analysis examples, application exercises, sample data and quizzes.  The training can be personalized.</a:t>
            </a:r>
          </a:p>
          <a:p>
            <a:pPr>
              <a:spcBef>
                <a:spcPts val="1800"/>
              </a:spcBef>
            </a:pPr>
            <a:r>
              <a:rPr lang="en-US" sz="2400" b="1" dirty="0" smtClean="0"/>
              <a:t>Students </a:t>
            </a:r>
            <a:r>
              <a:rPr lang="en-US" sz="2400" b="1" dirty="0"/>
              <a:t>and professors will </a:t>
            </a:r>
            <a:r>
              <a:rPr lang="en-US" sz="2400" b="1" dirty="0" smtClean="0"/>
              <a:t>receive a certificate and will be </a:t>
            </a:r>
            <a:r>
              <a:rPr lang="en-US" sz="2400" b="1" dirty="0"/>
              <a:t>able to use the “CHIA” designation on their business cards and resumes or </a:t>
            </a:r>
            <a:r>
              <a:rPr lang="en-US" sz="2400" b="1" dirty="0" smtClean="0"/>
              <a:t>CVs.</a:t>
            </a:r>
          </a:p>
          <a:p>
            <a:pPr>
              <a:spcBef>
                <a:spcPts val="1800"/>
              </a:spcBef>
            </a:pPr>
            <a:r>
              <a:rPr lang="en-US" sz="2400" b="1" dirty="0" smtClean="0"/>
              <a:t>A multiple choice exam is available online or in hardcopy form.  The cost for a student is $75 USD.  The cost for a professor is free.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01387" y="159498"/>
            <a:ext cx="8679530" cy="61448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latin typeface="Calibri" pitchFamily="34" charset="0"/>
                <a:cs typeface="Calibri" pitchFamily="34" charset="0"/>
              </a:rPr>
              <a:t>Train-the-Trainer Sessions</a:t>
            </a:r>
          </a:p>
        </p:txBody>
      </p:sp>
      <p:sp>
        <p:nvSpPr>
          <p:cNvPr id="66563" name="Rectangle 3"/>
          <p:cNvSpPr>
            <a:spLocks noGrp="1" noChangeArrowheads="1"/>
          </p:cNvSpPr>
          <p:nvPr>
            <p:ph type="body" idx="1"/>
          </p:nvPr>
        </p:nvSpPr>
        <p:spPr bwMode="auto">
          <a:xfrm>
            <a:off x="432437" y="794114"/>
            <a:ext cx="8295480" cy="3176442"/>
          </a:xfrm>
          <a:prstGeom prst="rect">
            <a:avLst/>
          </a:prstGeom>
          <a:noFill/>
          <a:ln cap="flat" algn="ctr">
            <a:miter lim="800000"/>
            <a:headEnd/>
            <a:tailEnd/>
          </a:ln>
        </p:spPr>
        <p:txBody>
          <a:bodyPr vert="horz" wrap="square" lIns="91440" tIns="45720" rIns="91440" bIns="45720" numCol="1" anchor="t" anchorCtr="0" compatLnSpc="1">
            <a:prstTxWarp prst="textNoShape">
              <a:avLst/>
            </a:prstTxWarp>
          </a:bodyPr>
          <a:lstStyle/>
          <a:p>
            <a:pPr marL="460375" indent="-460375">
              <a:spcBef>
                <a:spcPts val="2400"/>
              </a:spcBef>
            </a:pPr>
            <a:r>
              <a:rPr lang="en-US" sz="2400" b="1" dirty="0" smtClean="0">
                <a:latin typeface="Calibri" pitchFamily="34" charset="0"/>
                <a:cs typeface="Calibri" pitchFamily="34" charset="0"/>
              </a:rPr>
              <a:t>Free Train-the-Trainer sessions are provided to prepare professors to present the training to their students.</a:t>
            </a:r>
          </a:p>
          <a:p>
            <a:pPr marL="460375" indent="-460375">
              <a:spcBef>
                <a:spcPts val="1800"/>
              </a:spcBef>
            </a:pPr>
            <a:r>
              <a:rPr lang="en-US" sz="2400" b="1" dirty="0" smtClean="0">
                <a:latin typeface="Calibri" pitchFamily="34" charset="0"/>
                <a:cs typeface="Calibri" pitchFamily="34" charset="0"/>
              </a:rPr>
              <a:t>Upcoming sessions are available all over the world:</a:t>
            </a:r>
          </a:p>
          <a:p>
            <a:pPr marL="1030288" lvl="1" indent="-347663">
              <a:spcBef>
                <a:spcPts val="600"/>
              </a:spcBef>
            </a:pPr>
            <a:r>
              <a:rPr lang="en-US" sz="2000" b="1" dirty="0" smtClean="0">
                <a:latin typeface="Calibri" pitchFamily="34" charset="0"/>
                <a:cs typeface="Calibri" pitchFamily="34" charset="0"/>
              </a:rPr>
              <a:t>November 8 in New York, NY</a:t>
            </a:r>
          </a:p>
          <a:p>
            <a:pPr marL="1030288" lvl="1" indent="-347663">
              <a:spcBef>
                <a:spcPts val="600"/>
              </a:spcBef>
            </a:pPr>
            <a:r>
              <a:rPr lang="en-US" sz="2000" b="1" dirty="0" smtClean="0">
                <a:latin typeface="Calibri" pitchFamily="34" charset="0"/>
                <a:cs typeface="Calibri" pitchFamily="34" charset="0"/>
              </a:rPr>
              <a:t>November </a:t>
            </a:r>
            <a:r>
              <a:rPr lang="en-US" sz="2000" b="1" dirty="0">
                <a:latin typeface="Calibri" pitchFamily="34" charset="0"/>
                <a:cs typeface="Calibri" pitchFamily="34" charset="0"/>
              </a:rPr>
              <a:t>20 in Bologna, </a:t>
            </a:r>
            <a:r>
              <a:rPr lang="en-US" sz="2000" b="1" dirty="0" smtClean="0">
                <a:latin typeface="Calibri" pitchFamily="34" charset="0"/>
                <a:cs typeface="Calibri" pitchFamily="34" charset="0"/>
              </a:rPr>
              <a:t>Italy</a:t>
            </a:r>
          </a:p>
          <a:p>
            <a:pPr marL="1030288" lvl="1" indent="-347663">
              <a:spcBef>
                <a:spcPts val="600"/>
              </a:spcBef>
            </a:pPr>
            <a:r>
              <a:rPr lang="en-US" sz="2000" b="1" dirty="0" smtClean="0">
                <a:latin typeface="Calibri" pitchFamily="34" charset="0"/>
                <a:cs typeface="Calibri" pitchFamily="34" charset="0"/>
              </a:rPr>
              <a:t>January 7 in Tampa, Florida</a:t>
            </a:r>
          </a:p>
          <a:p>
            <a:pPr marL="1030288" lvl="1" indent="-347663">
              <a:spcBef>
                <a:spcPts val="600"/>
              </a:spcBef>
            </a:pPr>
            <a:r>
              <a:rPr lang="en-US" sz="2000" b="1" dirty="0" smtClean="0">
                <a:latin typeface="Calibri" pitchFamily="34" charset="0"/>
                <a:cs typeface="Calibri" pitchFamily="34" charset="0"/>
              </a:rPr>
              <a:t>January 20 in Philippines, India, and Singapore</a:t>
            </a:r>
          </a:p>
          <a:p>
            <a:pPr marL="1030288" lvl="1" indent="-347663">
              <a:spcBef>
                <a:spcPts val="600"/>
              </a:spcBef>
            </a:pPr>
            <a:r>
              <a:rPr lang="en-US" sz="2000" b="1" dirty="0" smtClean="0">
                <a:latin typeface="Calibri" pitchFamily="34" charset="0"/>
                <a:cs typeface="Calibri" pitchFamily="34" charset="0"/>
              </a:rPr>
              <a:t>March in Copenhagen, Paris, and Lausanne</a:t>
            </a:r>
          </a:p>
          <a:p>
            <a:pPr marL="1030288" lvl="1" indent="-347663">
              <a:spcBef>
                <a:spcPts val="600"/>
              </a:spcBef>
            </a:pPr>
            <a:r>
              <a:rPr lang="en-US" sz="2000" b="1" dirty="0" smtClean="0">
                <a:latin typeface="Calibri" pitchFamily="34" charset="0"/>
                <a:cs typeface="Calibri" pitchFamily="34" charset="0"/>
              </a:rPr>
              <a:t>April in China: Beijing, Shanghai, and Hong Kong</a:t>
            </a:r>
          </a:p>
          <a:p>
            <a:pPr marL="1030288" lvl="1" indent="-347663">
              <a:spcBef>
                <a:spcPts val="600"/>
              </a:spcBef>
            </a:pPr>
            <a:r>
              <a:rPr lang="en-US" sz="2000" b="1" dirty="0" smtClean="0">
                <a:latin typeface="Calibri" pitchFamily="34" charset="0"/>
                <a:cs typeface="Calibri" pitchFamily="34" charset="0"/>
              </a:rPr>
              <a:t>May in Manchester, UK</a:t>
            </a:r>
          </a:p>
          <a:p>
            <a:pPr marL="1030288" lvl="1" indent="-347663">
              <a:spcBef>
                <a:spcPts val="600"/>
              </a:spcBef>
            </a:pPr>
            <a:r>
              <a:rPr lang="en-US" sz="2000" b="1" dirty="0" smtClean="0">
                <a:latin typeface="Calibri" pitchFamily="34" charset="0"/>
                <a:cs typeface="Calibri" pitchFamily="34" charset="0"/>
              </a:rPr>
              <a:t>June in Auckland, NZ; also Australia</a:t>
            </a:r>
          </a:p>
          <a:p>
            <a:pPr marL="1030288" lvl="1" indent="-347663">
              <a:spcBef>
                <a:spcPts val="600"/>
              </a:spcBef>
            </a:pPr>
            <a:r>
              <a:rPr lang="en-US" sz="2000" b="1" dirty="0" smtClean="0">
                <a:latin typeface="Calibri" pitchFamily="34" charset="0"/>
                <a:cs typeface="Calibri" pitchFamily="34" charset="0"/>
              </a:rPr>
              <a:t>July in Orlando, Florida</a:t>
            </a:r>
            <a:endParaRPr lang="en-US" sz="2000" b="1" dirty="0">
              <a:latin typeface="Calibri" pitchFamily="34" charset="0"/>
              <a:cs typeface="Calibri" pitchFamily="34" charset="0"/>
            </a:endParaRPr>
          </a:p>
          <a:p>
            <a:pPr marL="460375" indent="-460375">
              <a:spcBef>
                <a:spcPts val="1800"/>
              </a:spcBef>
            </a:pPr>
            <a:r>
              <a:rPr lang="en-US" sz="2400" b="1" dirty="0" smtClean="0">
                <a:latin typeface="Calibri" pitchFamily="34" charset="0"/>
                <a:cs typeface="Calibri" pitchFamily="34" charset="0"/>
              </a:rPr>
              <a:t>Online training is also available.</a:t>
            </a:r>
            <a:endParaRPr lang="en-US" sz="2400" b="1" dirty="0">
              <a:latin typeface="Calibri" pitchFamily="34" charset="0"/>
              <a:cs typeface="Calibri" pitchFamily="34" charset="0"/>
            </a:endParaRPr>
          </a:p>
          <a:p>
            <a:pPr marL="460375" indent="-460375">
              <a:spcBef>
                <a:spcPts val="2400"/>
              </a:spcBef>
            </a:pPr>
            <a:endParaRPr lang="en-US" sz="2400" b="1" dirty="0" smtClean="0">
              <a:latin typeface="Calibri" pitchFamily="34" charset="0"/>
              <a:cs typeface="Calibri" pitchFamily="34" charset="0"/>
            </a:endParaRPr>
          </a:p>
          <a:p>
            <a:pPr marL="460375" indent="-460375">
              <a:spcBef>
                <a:spcPts val="2400"/>
              </a:spcBef>
              <a:buNone/>
            </a:pPr>
            <a:endParaRPr lang="en-US" sz="2400" b="1" dirty="0" smtClean="0">
              <a:latin typeface="Calibri" pitchFamily="34" charset="0"/>
              <a:cs typeface="Calibri" pitchFamily="34" charset="0"/>
            </a:endParaRPr>
          </a:p>
          <a:p>
            <a:pPr marL="460375" indent="-460375">
              <a:spcBef>
                <a:spcPts val="2400"/>
              </a:spcBef>
              <a:buNone/>
            </a:pPr>
            <a:endParaRPr lang="en-US" sz="2400" b="1"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232235" y="279789"/>
            <a:ext cx="8679530" cy="49926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dirty="0" smtClean="0">
                <a:solidFill>
                  <a:schemeClr val="tx1"/>
                </a:solidFill>
              </a:rPr>
              <a:t>Organization of the CHIA Training</a:t>
            </a:r>
            <a:endParaRPr lang="en-US" sz="3200" dirty="0" smtClean="0">
              <a:solidFill>
                <a:schemeClr val="tx1"/>
              </a:solidFill>
              <a:latin typeface="Calibri" pitchFamily="34" charset="0"/>
              <a:cs typeface="Calibri" pitchFamily="34" charset="0"/>
            </a:endParaRPr>
          </a:p>
        </p:txBody>
      </p:sp>
      <p:sp>
        <p:nvSpPr>
          <p:cNvPr id="66563" name="Rectangle 3"/>
          <p:cNvSpPr>
            <a:spLocks noGrp="1" noChangeArrowheads="1"/>
          </p:cNvSpPr>
          <p:nvPr>
            <p:ph type="body" idx="1"/>
          </p:nvPr>
        </p:nvSpPr>
        <p:spPr bwMode="auto">
          <a:xfrm>
            <a:off x="424259" y="1131758"/>
            <a:ext cx="8564315" cy="3257366"/>
          </a:xfrm>
          <a:prstGeom prst="rect">
            <a:avLst/>
          </a:prstGeom>
          <a:noFill/>
          <a:ln cap="flat" algn="ctr">
            <a:miter lim="800000"/>
            <a:headEnd/>
            <a:tailEnd/>
          </a:ln>
        </p:spPr>
        <p:txBody>
          <a:bodyPr vert="horz" wrap="square" lIns="91440" tIns="45720" rIns="91440" bIns="45720" numCol="1" anchor="t" anchorCtr="0" compatLnSpc="1">
            <a:prstTxWarp prst="textNoShape">
              <a:avLst/>
            </a:prstTxWarp>
          </a:bodyPr>
          <a:lstStyle/>
          <a:p>
            <a:pPr>
              <a:spcBef>
                <a:spcPts val="1800"/>
              </a:spcBef>
            </a:pPr>
            <a:r>
              <a:rPr lang="en-US" sz="2400" b="1" dirty="0" smtClean="0"/>
              <a:t>The certification content is the same for the academic and industry version.   The content is organized into four different programs:</a:t>
            </a:r>
          </a:p>
          <a:p>
            <a:pPr marL="860425" lvl="1" indent="-460375">
              <a:spcBef>
                <a:spcPts val="1800"/>
              </a:spcBef>
              <a:buFont typeface="+mj-lt"/>
              <a:buAutoNum type="arabicPeriod"/>
            </a:pPr>
            <a:r>
              <a:rPr lang="en-US" b="1" dirty="0" smtClean="0">
                <a:latin typeface="Calibri" pitchFamily="34" charset="0"/>
                <a:cs typeface="Calibri" pitchFamily="34" charset="0"/>
              </a:rPr>
              <a:t>Hotel Industry Analytical Foundations</a:t>
            </a:r>
          </a:p>
          <a:p>
            <a:pPr marL="860425" lvl="1" indent="-460375">
              <a:spcBef>
                <a:spcPts val="1800"/>
              </a:spcBef>
              <a:buFont typeface="+mj-lt"/>
              <a:buAutoNum type="arabicPeriod"/>
            </a:pPr>
            <a:r>
              <a:rPr lang="en-US" b="1" dirty="0" smtClean="0">
                <a:latin typeface="Calibri" pitchFamily="34" charset="0"/>
                <a:cs typeface="Calibri" pitchFamily="34" charset="0"/>
              </a:rPr>
              <a:t>Hotel Math Fundamentals, the metrics used by the Hotel Industry</a:t>
            </a:r>
          </a:p>
          <a:p>
            <a:pPr marL="860425" lvl="1" indent="-460375">
              <a:spcBef>
                <a:spcPts val="1800"/>
              </a:spcBef>
              <a:buFont typeface="+mj-lt"/>
              <a:buAutoNum type="arabicPeriod"/>
            </a:pPr>
            <a:r>
              <a:rPr lang="en-US" b="1" dirty="0" smtClean="0">
                <a:latin typeface="Calibri" pitchFamily="34" charset="0"/>
                <a:cs typeface="Calibri" pitchFamily="34" charset="0"/>
              </a:rPr>
              <a:t>Property Level Benchmarking (STAR Reports)</a:t>
            </a:r>
          </a:p>
          <a:p>
            <a:pPr marL="860425" lvl="1" indent="-460375">
              <a:spcBef>
                <a:spcPts val="1800"/>
              </a:spcBef>
              <a:buFont typeface="+mj-lt"/>
              <a:buAutoNum type="arabicPeriod"/>
            </a:pPr>
            <a:r>
              <a:rPr lang="en-US" b="1" dirty="0" smtClean="0">
                <a:latin typeface="Calibri" pitchFamily="34" charset="0"/>
                <a:cs typeface="Calibri" pitchFamily="34" charset="0"/>
              </a:rPr>
              <a:t>Hotel Industry Performance Reports (Trends, Pipeline, P&amp;L and Destination Reports)</a:t>
            </a:r>
          </a:p>
          <a:p>
            <a:pPr marL="342900" lvl="1" indent="-342900">
              <a:spcBef>
                <a:spcPts val="1800"/>
              </a:spcBef>
              <a:buFont typeface="+mj-lt"/>
              <a:buChar char="•"/>
            </a:pPr>
            <a:r>
              <a:rPr lang="en-US" b="1" dirty="0" smtClean="0">
                <a:ea typeface="+mn-ea"/>
                <a:cs typeface="+mn-cs"/>
              </a:rPr>
              <a:t>Each training program has four separate sections.</a:t>
            </a:r>
          </a:p>
          <a:p>
            <a:pPr marL="860425" lvl="1" indent="-460375">
              <a:spcBef>
                <a:spcPts val="2400"/>
              </a:spcBef>
              <a:buFont typeface="+mj-lt"/>
              <a:buAutoNum type="arabicPeriod"/>
            </a:pPr>
            <a:endParaRPr lang="en-US" b="1"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 _PPT_TEMPLATE_2010">
  <a:themeElements>
    <a:clrScheme name="3_NEW STR  template 1.21.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NEW STR  template 1.21.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NEW STR  template 1.21.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NEW STR  template 1.21.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NEW STR  template 1.21.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NEW STR  template 1.21.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NEW STR  template 1.21.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NEW STR  template 1.21.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NEW STR  template 1.21.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NEW STR  template 1.21.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NEW STR  template 1.21.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NEW STR  template 1.21.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NEW STR  template 1.21.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NEW STR  template 1.21.04 13">
        <a:dk1>
          <a:srgbClr val="DDDDDD"/>
        </a:dk1>
        <a:lt1>
          <a:srgbClr val="FFFFFF"/>
        </a:lt1>
        <a:dk2>
          <a:srgbClr val="000000"/>
        </a:dk2>
        <a:lt2>
          <a:srgbClr val="FFFFFF"/>
        </a:lt2>
        <a:accent1>
          <a:srgbClr val="803911"/>
        </a:accent1>
        <a:accent2>
          <a:srgbClr val="BD794C"/>
        </a:accent2>
        <a:accent3>
          <a:srgbClr val="AAAAAA"/>
        </a:accent3>
        <a:accent4>
          <a:srgbClr val="DADADA"/>
        </a:accent4>
        <a:accent5>
          <a:srgbClr val="C0AEAA"/>
        </a:accent5>
        <a:accent6>
          <a:srgbClr val="AB6D44"/>
        </a:accent6>
        <a:hlink>
          <a:srgbClr val="CCCC66"/>
        </a:hlink>
        <a:folHlink>
          <a:srgbClr val="B48832"/>
        </a:folHlink>
      </a:clrScheme>
      <a:clrMap bg1="dk2" tx1="lt1" bg2="dk1" tx2="lt2" accent1="accent1" accent2="accent2" accent3="accent3" accent4="accent4" accent5="accent5" accent6="accent6" hlink="hlink" folHlink="folHlink"/>
    </a:extraClrScheme>
    <a:extraClrScheme>
      <a:clrScheme name="3_NEW STR  template 1.21.04 14">
        <a:dk1>
          <a:srgbClr val="DDDDDD"/>
        </a:dk1>
        <a:lt1>
          <a:srgbClr val="FFFFFF"/>
        </a:lt1>
        <a:dk2>
          <a:srgbClr val="000000"/>
        </a:dk2>
        <a:lt2>
          <a:srgbClr val="FFFFFF"/>
        </a:lt2>
        <a:accent1>
          <a:srgbClr val="DA5800"/>
        </a:accent1>
        <a:accent2>
          <a:srgbClr val="579A32"/>
        </a:accent2>
        <a:accent3>
          <a:srgbClr val="AAAAAA"/>
        </a:accent3>
        <a:accent4>
          <a:srgbClr val="DADADA"/>
        </a:accent4>
        <a:accent5>
          <a:srgbClr val="EAB4AA"/>
        </a:accent5>
        <a:accent6>
          <a:srgbClr val="4E8B2C"/>
        </a:accent6>
        <a:hlink>
          <a:srgbClr val="1F1FB1"/>
        </a:hlink>
        <a:folHlink>
          <a:srgbClr val="8932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0B06EC73294840A2843D06AA90AE27" ma:contentTypeVersion="1" ma:contentTypeDescription="Create a new document." ma:contentTypeScope="" ma:versionID="df3c82f8116d6e98847e256fd0c1af55">
  <xsd:schema xmlns:xsd="http://www.w3.org/2001/XMLSchema" xmlns:p="http://schemas.microsoft.com/office/2006/metadata/properties" xmlns:ns2="beb54c3a-fa97-4d41-9a92-1f2a9c2f8250" targetNamespace="http://schemas.microsoft.com/office/2006/metadata/properties" ma:root="true" ma:fieldsID="6e4c27ed6d886e3655a58eb65d85c2da" ns2:_="">
    <xsd:import namespace="beb54c3a-fa97-4d41-9a92-1f2a9c2f8250"/>
    <xsd:element name="properties">
      <xsd:complexType>
        <xsd:sequence>
          <xsd:element name="documentManagement">
            <xsd:complexType>
              <xsd:all>
                <xsd:element ref="ns2:Presenter" minOccurs="0"/>
              </xsd:all>
            </xsd:complexType>
          </xsd:element>
        </xsd:sequence>
      </xsd:complexType>
    </xsd:element>
  </xsd:schema>
  <xsd:schema xmlns:xsd="http://www.w3.org/2001/XMLSchema" xmlns:dms="http://schemas.microsoft.com/office/2006/documentManagement/types" targetNamespace="beb54c3a-fa97-4d41-9a92-1f2a9c2f8250" elementFormDefault="qualified">
    <xsd:import namespace="http://schemas.microsoft.com/office/2006/documentManagement/types"/>
    <xsd:element name="Presenter" ma:index="8" nillable="true" ma:displayName="Presenter" ma:list="UserInfo" ma:internalName="Presen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resenter xmlns="beb54c3a-fa97-4d41-9a92-1f2a9c2f8250">
      <UserInfo>
        <DisplayName/>
        <AccountId xsi:nil="true"/>
        <AccountType/>
      </UserInfo>
    </Presenter>
  </documentManagement>
</p:properties>
</file>

<file path=customXml/itemProps1.xml><?xml version="1.0" encoding="utf-8"?>
<ds:datastoreItem xmlns:ds="http://schemas.openxmlformats.org/officeDocument/2006/customXml" ds:itemID="{0A78AF9F-0026-49FC-A9D3-D7F9BC9EE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b54c3a-fa97-4d41-9a92-1f2a9c2f82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F664FA7-A9EB-4037-B394-97095EC3C15D}">
  <ds:schemaRefs>
    <ds:schemaRef ds:uri="http://schemas.microsoft.com/sharepoint/v3/contenttype/forms"/>
  </ds:schemaRefs>
</ds:datastoreItem>
</file>

<file path=customXml/itemProps3.xml><?xml version="1.0" encoding="utf-8"?>
<ds:datastoreItem xmlns:ds="http://schemas.openxmlformats.org/officeDocument/2006/customXml" ds:itemID="{9205898D-05AD-4B01-A2EE-A00A44B2FDCE}">
  <ds:schemaRefs>
    <ds:schemaRef ds:uri="http://schemas.microsoft.com/office/2006/documentManagement/types"/>
    <ds:schemaRef ds:uri="http://purl.org/dc/elements/1.1/"/>
    <ds:schemaRef ds:uri="http://purl.org/dc/dcmitype/"/>
    <ds:schemaRef ds:uri="http://purl.org/dc/terms/"/>
    <ds:schemaRef ds:uri="http://schemas.openxmlformats.org/package/2006/metadata/core-properties"/>
    <ds:schemaRef ds:uri="beb54c3a-fa97-4d41-9a92-1f2a9c2f825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STR _PPT_TEMPLATE_2010</Template>
  <TotalTime>12504</TotalTime>
  <Words>3223</Words>
  <Application>Microsoft Office PowerPoint</Application>
  <PresentationFormat>On-screen Show (4:3)</PresentationFormat>
  <Paragraphs>479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STR _PPT_TEMPLATE_2010</vt:lpstr>
      <vt:lpstr>Slide 1</vt:lpstr>
      <vt:lpstr>Certification Introduction</vt:lpstr>
      <vt:lpstr>Certification Description</vt:lpstr>
      <vt:lpstr>Certification History – the SHARE Center</vt:lpstr>
      <vt:lpstr>            The SHARE Center has nearly 400 member schools in 50 countries.</vt:lpstr>
      <vt:lpstr>Certification Launch and Progress</vt:lpstr>
      <vt:lpstr>Certification Basics</vt:lpstr>
      <vt:lpstr>Train-the-Trainer Sessions</vt:lpstr>
      <vt:lpstr>Organization of the CHIA Training</vt:lpstr>
      <vt:lpstr>Slide 10</vt:lpstr>
      <vt:lpstr>Slide 11</vt:lpstr>
      <vt:lpstr>Slide 12</vt:lpstr>
      <vt:lpstr>Slide 13</vt:lpstr>
      <vt:lpstr>Abbreviated Version of the CHIA –  “Hotel Industry Foundations and Introduction”</vt:lpstr>
      <vt:lpstr>Industry Version of the CHIA Certification</vt:lpstr>
      <vt:lpstr>Main CHIA Contacts</vt:lpstr>
      <vt:lpstr>Slide 17</vt:lpstr>
    </vt:vector>
  </TitlesOfParts>
  <Company>STR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 United States Occupancy and ADR Percent Change YTD through 3/6</dc:title>
  <dc:creator>Kim Carter</dc:creator>
  <cp:lastModifiedBy>Employee</cp:lastModifiedBy>
  <cp:revision>1383</cp:revision>
  <dcterms:created xsi:type="dcterms:W3CDTF">2010-03-16T19:13:05Z</dcterms:created>
  <dcterms:modified xsi:type="dcterms:W3CDTF">2014-11-06T09:09:18Z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0x010100BA0B06EC73294840A2843D06AA90AE27</vt:lpwstr>
  </property>
</Properties>
</file>