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5" r:id="rId4"/>
    <p:sldId id="276" r:id="rId5"/>
    <p:sldId id="277" r:id="rId6"/>
    <p:sldId id="278" r:id="rId7"/>
    <p:sldId id="279" r:id="rId8"/>
    <p:sldId id="280" r:id="rId9"/>
    <p:sldId id="281" r:id="rId10"/>
    <p:sldId id="274" r:id="rId11"/>
    <p:sldId id="258" r:id="rId12"/>
    <p:sldId id="259" r:id="rId13"/>
    <p:sldId id="260" r:id="rId14"/>
    <p:sldId id="261" r:id="rId15"/>
    <p:sldId id="262" r:id="rId16"/>
    <p:sldId id="263" r:id="rId17"/>
    <p:sldId id="264" r:id="rId18"/>
    <p:sldId id="265" r:id="rId19"/>
    <p:sldId id="266" r:id="rId20"/>
    <p:sldId id="269" r:id="rId21"/>
    <p:sldId id="270" r:id="rId22"/>
    <p:sldId id="271" r:id="rId23"/>
    <p:sldId id="27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78" autoAdjust="0"/>
  </p:normalViewPr>
  <p:slideViewPr>
    <p:cSldViewPr>
      <p:cViewPr varScale="1">
        <p:scale>
          <a:sx n="64" d="100"/>
          <a:sy n="64" d="100"/>
        </p:scale>
        <p:origin x="151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899A8-A0FB-4841-8660-15147009B49F}" type="datetimeFigureOut">
              <a:rPr lang="en-US" smtClean="0"/>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818F8-D165-6148-8441-6F29D27B7FF2}" type="slidenum">
              <a:rPr lang="en-US" smtClean="0"/>
              <a:t>‹#›</a:t>
            </a:fld>
            <a:endParaRPr lang="en-US"/>
          </a:p>
        </p:txBody>
      </p:sp>
    </p:spTree>
    <p:extLst>
      <p:ext uri="{BB962C8B-B14F-4D97-AF65-F5344CB8AC3E}">
        <p14:creationId xmlns:p14="http://schemas.microsoft.com/office/powerpoint/2010/main" val="1158645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818F8-D165-6148-8441-6F29D27B7FF2}" type="slidenum">
              <a:rPr lang="en-US" smtClean="0"/>
              <a:t>23</a:t>
            </a:fld>
            <a:endParaRPr lang="en-US"/>
          </a:p>
        </p:txBody>
      </p:sp>
    </p:spTree>
    <p:extLst>
      <p:ext uri="{BB962C8B-B14F-4D97-AF65-F5344CB8AC3E}">
        <p14:creationId xmlns:p14="http://schemas.microsoft.com/office/powerpoint/2010/main" val="293044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52291-3EE2-4168-B58F-6A15E3BE8211}"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CAB14-49B0-4313-88AC-98203984D9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52291-3EE2-4168-B58F-6A15E3BE8211}"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CAB14-49B0-4313-88AC-98203984D97B}" type="slidenum">
              <a:rPr lang="en-US" smtClean="0"/>
              <a:pPr/>
              <a:t>‹#›</a:t>
            </a:fld>
            <a:endParaRPr lang="en-US"/>
          </a:p>
        </p:txBody>
      </p:sp>
      <p:pic>
        <p:nvPicPr>
          <p:cNvPr id="9" name="Picture 8" descr="GREEN BJPEG.jpg"/>
          <p:cNvPicPr>
            <a:picLocks noChangeAspect="1"/>
          </p:cNvPicPr>
          <p:nvPr userDrawn="1"/>
        </p:nvPicPr>
        <p:blipFill>
          <a:blip r:embed="rId13"/>
          <a:stretch>
            <a:fillRect/>
          </a:stretch>
        </p:blipFill>
        <p:spPr>
          <a:xfrm>
            <a:off x="0" y="293"/>
            <a:ext cx="9144000" cy="6857413"/>
          </a:xfrm>
          <a:prstGeom prst="rect">
            <a:avLst/>
          </a:prstGeom>
        </p:spPr>
      </p:pic>
      <p:pic>
        <p:nvPicPr>
          <p:cNvPr id="8" name="Picture 7" descr="euhofa theme.png"/>
          <p:cNvPicPr>
            <a:picLocks noChangeAspect="1"/>
          </p:cNvPicPr>
          <p:nvPr userDrawn="1"/>
        </p:nvPicPr>
        <p:blipFill>
          <a:blip r:embed="rId14" cstate="print"/>
          <a:stretch>
            <a:fillRect/>
          </a:stretch>
        </p:blipFill>
        <p:spPr>
          <a:xfrm>
            <a:off x="7010400" y="5867400"/>
            <a:ext cx="569541" cy="805625"/>
          </a:xfrm>
          <a:prstGeom prst="rect">
            <a:avLst/>
          </a:prstGeom>
        </p:spPr>
      </p:pic>
      <p:pic>
        <p:nvPicPr>
          <p:cNvPr id="10" name="Picture 9" descr="logo.png"/>
          <p:cNvPicPr>
            <a:picLocks noChangeAspect="1"/>
          </p:cNvPicPr>
          <p:nvPr userDrawn="1"/>
        </p:nvPicPr>
        <p:blipFill>
          <a:blip r:embed="rId15"/>
          <a:srcRect r="74326"/>
          <a:stretch>
            <a:fillRect/>
          </a:stretch>
        </p:blipFill>
        <p:spPr>
          <a:xfrm>
            <a:off x="7696200" y="5943600"/>
            <a:ext cx="522079" cy="515400"/>
          </a:xfrm>
          <a:prstGeom prst="rect">
            <a:avLst/>
          </a:prstGeom>
          <a:ln>
            <a:noFill/>
          </a:ln>
          <a:effectLst>
            <a:outerShdw blurRad="63500" sx="102000" sy="102000" algn="ctr" rotWithShape="0">
              <a:prstClr val="black">
                <a:alpha val="40000"/>
              </a:prstClr>
            </a:outerShdw>
          </a:effectLst>
        </p:spPr>
      </p:pic>
      <p:pic>
        <p:nvPicPr>
          <p:cNvPr id="11" name="Picture 10" descr="euhofa.jpg"/>
          <p:cNvPicPr>
            <a:picLocks noChangeAspect="1"/>
          </p:cNvPicPr>
          <p:nvPr userDrawn="1"/>
        </p:nvPicPr>
        <p:blipFill>
          <a:blip r:embed="rId16"/>
          <a:stretch>
            <a:fillRect/>
          </a:stretch>
        </p:blipFill>
        <p:spPr>
          <a:xfrm>
            <a:off x="8305800" y="5943600"/>
            <a:ext cx="474617" cy="503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ature-design-with-bokeh-effect_1048-1882.jpg"/>
          <p:cNvPicPr>
            <a:picLocks noChangeAspect="1"/>
          </p:cNvPicPr>
          <p:nvPr/>
        </p:nvPicPr>
        <p:blipFill>
          <a:blip r:embed="rId2"/>
          <a:stretch>
            <a:fillRect/>
          </a:stretch>
        </p:blipFill>
        <p:spPr>
          <a:xfrm>
            <a:off x="0" y="0"/>
            <a:ext cx="9144000" cy="6888367"/>
          </a:xfrm>
          <a:prstGeom prst="rect">
            <a:avLst/>
          </a:prstGeom>
        </p:spPr>
      </p:pic>
      <p:sp>
        <p:nvSpPr>
          <p:cNvPr id="5" name="Subtitle 4"/>
          <p:cNvSpPr>
            <a:spLocks noGrp="1"/>
          </p:cNvSpPr>
          <p:nvPr>
            <p:ph type="subTitle" idx="1"/>
          </p:nvPr>
        </p:nvSpPr>
        <p:spPr>
          <a:xfrm>
            <a:off x="1155700" y="3733800"/>
            <a:ext cx="7086600" cy="4572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a:ln w="0"/>
                <a:solidFill>
                  <a:schemeClr val="tx1"/>
                </a:solidFill>
                <a:effectLst>
                  <a:reflection blurRad="12700" stA="50000" endPos="50000" dist="5000" dir="5400000" sy="-100000" rotWithShape="0"/>
                </a:effectLst>
                <a:latin typeface="Albertus Extra Bold" pitchFamily="34" charset="0"/>
              </a:rPr>
              <a:t>Sustainable livelihoods initiative</a:t>
            </a:r>
          </a:p>
        </p:txBody>
      </p:sp>
      <p:sp>
        <p:nvSpPr>
          <p:cNvPr id="6" name="Subtitle 2"/>
          <p:cNvSpPr txBox="1">
            <a:spLocks/>
          </p:cNvSpPr>
          <p:nvPr/>
        </p:nvSpPr>
        <p:spPr>
          <a:xfrm>
            <a:off x="3657600" y="4343400"/>
            <a:ext cx="2209800" cy="1066800"/>
          </a:xfrm>
          <a:prstGeom prst="rect">
            <a:avLst/>
          </a:prstGeom>
        </p:spPr>
        <p:txBody>
          <a:bodyPr vert="horz" lIns="91440" tIns="45720" rIns="91440" bIns="45720" rtlCol="0">
            <a:normAutofit fontScale="85000" lnSpcReduction="10000"/>
          </a:bodyPr>
          <a:lstStyle/>
          <a:p>
            <a:pPr lvl="0" algn="ctr">
              <a:spcBef>
                <a:spcPct val="20000"/>
              </a:spcBef>
            </a:pPr>
            <a:r>
              <a:rPr lang="en-US" b="1" dirty="0">
                <a:effectLst>
                  <a:glow rad="101600">
                    <a:schemeClr val="accent3">
                      <a:satMod val="175000"/>
                      <a:alpha val="40000"/>
                    </a:schemeClr>
                  </a:glow>
                </a:effectLst>
                <a:latin typeface="+mj-lt"/>
              </a:rPr>
              <a:t>BY</a:t>
            </a:r>
          </a:p>
          <a:p>
            <a:pPr lvl="0" algn="ctr">
              <a:spcBef>
                <a:spcPct val="20000"/>
              </a:spcBef>
            </a:pPr>
            <a:r>
              <a:rPr lang="en-US" b="1" dirty="0">
                <a:effectLst>
                  <a:glow rad="101600">
                    <a:schemeClr val="accent3">
                      <a:satMod val="175000"/>
                      <a:alpha val="40000"/>
                    </a:schemeClr>
                  </a:glow>
                </a:effectLst>
                <a:latin typeface="+mj-lt"/>
              </a:rPr>
              <a:t>Dr. Isaac </a:t>
            </a:r>
            <a:r>
              <a:rPr lang="en-US" b="1" dirty="0" err="1">
                <a:effectLst>
                  <a:glow rad="101600">
                    <a:schemeClr val="accent3">
                      <a:satMod val="175000"/>
                      <a:alpha val="40000"/>
                    </a:schemeClr>
                  </a:glow>
                </a:effectLst>
                <a:latin typeface="+mj-lt"/>
              </a:rPr>
              <a:t>Kalua</a:t>
            </a:r>
            <a:r>
              <a:rPr lang="en-US" b="1" dirty="0">
                <a:effectLst>
                  <a:glow rad="101600">
                    <a:schemeClr val="accent3">
                      <a:satMod val="175000"/>
                      <a:alpha val="40000"/>
                    </a:schemeClr>
                  </a:glow>
                </a:effectLst>
                <a:latin typeface="+mj-lt"/>
              </a:rPr>
              <a:t> , </a:t>
            </a:r>
            <a:br>
              <a:rPr lang="en-US" b="1" dirty="0">
                <a:effectLst>
                  <a:glow rad="101600">
                    <a:schemeClr val="accent3">
                      <a:satMod val="175000"/>
                      <a:alpha val="40000"/>
                    </a:schemeClr>
                  </a:glow>
                </a:effectLst>
                <a:latin typeface="+mj-lt"/>
              </a:rPr>
            </a:br>
            <a:r>
              <a:rPr lang="en-US" b="1" dirty="0">
                <a:effectLst>
                  <a:glow rad="101600">
                    <a:schemeClr val="accent3">
                      <a:satMod val="175000"/>
                      <a:alpha val="40000"/>
                    </a:schemeClr>
                  </a:glow>
                </a:effectLst>
                <a:latin typeface="+mj-lt"/>
              </a:rPr>
              <a:t>Founder &amp; Chairman of </a:t>
            </a:r>
            <a:br>
              <a:rPr lang="en-US" b="1" dirty="0">
                <a:effectLst>
                  <a:glow rad="101600">
                    <a:schemeClr val="accent3">
                      <a:satMod val="175000"/>
                      <a:alpha val="40000"/>
                    </a:schemeClr>
                  </a:glow>
                </a:effectLst>
                <a:latin typeface="+mj-lt"/>
              </a:rPr>
            </a:br>
            <a:r>
              <a:rPr lang="en-US" b="1" dirty="0">
                <a:effectLst>
                  <a:glow rad="101600">
                    <a:schemeClr val="accent3">
                      <a:satMod val="175000"/>
                      <a:alpha val="40000"/>
                    </a:schemeClr>
                  </a:glow>
                </a:effectLst>
                <a:latin typeface="+mj-lt"/>
              </a:rPr>
              <a:t>Green Africa Foundation</a:t>
            </a:r>
            <a:endParaRPr kumimoji="0" lang="en-US" sz="7200" b="1" i="0" u="none" strike="noStrike" kern="1200" cap="none" spc="0" normalizeH="0" baseline="0" noProof="0" dirty="0">
              <a:ln>
                <a:noFill/>
              </a:ln>
              <a:effectLst>
                <a:glow rad="101600">
                  <a:schemeClr val="accent3">
                    <a:satMod val="175000"/>
                    <a:alpha val="40000"/>
                  </a:schemeClr>
                </a:glow>
              </a:effectLst>
              <a:uLnTx/>
              <a:uFillTx/>
              <a:latin typeface="+mj-lt"/>
            </a:endParaRPr>
          </a:p>
        </p:txBody>
      </p:sp>
      <p:sp>
        <p:nvSpPr>
          <p:cNvPr id="7" name="Subtitle 4"/>
          <p:cNvSpPr txBox="1">
            <a:spLocks/>
          </p:cNvSpPr>
          <p:nvPr/>
        </p:nvSpPr>
        <p:spPr>
          <a:xfrm>
            <a:off x="762000" y="2590800"/>
            <a:ext cx="7874000" cy="1524000"/>
          </a:xfrm>
          <a:prstGeom prst="rect">
            <a:avLst/>
          </a:prstGeom>
        </p:spPr>
        <p:txBody>
          <a:bodyPr vert="horz" lIns="91440" tIns="45720" rIns="91440" bIns="45720" rtlCol="0">
            <a:noAutofit/>
          </a:bodyPr>
          <a:lstStyle/>
          <a:p>
            <a:pPr lvl="0" algn="ctr">
              <a:spcBef>
                <a:spcPct val="20000"/>
              </a:spcBef>
            </a:pPr>
            <a:r>
              <a:rPr lang="en-GB" sz="7200" b="1" dirty="0">
                <a:ln w="19050">
                  <a:solidFill>
                    <a:schemeClr val="tx2">
                      <a:tint val="1000"/>
                    </a:schemeClr>
                  </a:solidFill>
                  <a:prstDash val="solid"/>
                </a:ln>
                <a:solidFill>
                  <a:srgbClr val="00B050"/>
                </a:solidFill>
                <a:effectLst>
                  <a:glow rad="101600">
                    <a:schemeClr val="tx1">
                      <a:alpha val="60000"/>
                    </a:schemeClr>
                  </a:glow>
                  <a:outerShdw blurRad="50000" dist="50800" dir="7500000" algn="tl">
                    <a:srgbClr val="000000">
                      <a:shade val="5000"/>
                      <a:alpha val="35000"/>
                    </a:srgbClr>
                  </a:outerShdw>
                </a:effectLst>
                <a:latin typeface="Albertus Extra Bold" pitchFamily="34" charset="0"/>
              </a:rPr>
              <a:t>Green Hotel</a:t>
            </a:r>
            <a:endParaRPr kumimoji="0" lang="en-US" sz="4800" b="1" i="0" u="none" strike="noStrike" kern="1200" normalizeH="0" baseline="0" noProof="0" dirty="0">
              <a:ln w="19050">
                <a:solidFill>
                  <a:schemeClr val="tx2">
                    <a:tint val="1000"/>
                  </a:schemeClr>
                </a:solidFill>
                <a:prstDash val="solid"/>
              </a:ln>
              <a:solidFill>
                <a:srgbClr val="00B050"/>
              </a:solidFill>
              <a:effectLst>
                <a:glow rad="101600">
                  <a:schemeClr val="tx1">
                    <a:alpha val="60000"/>
                  </a:schemeClr>
                </a:glow>
                <a:outerShdw blurRad="50000" dist="50800" dir="7500000" algn="tl">
                  <a:srgbClr val="000000">
                    <a:shade val="5000"/>
                    <a:alpha val="35000"/>
                  </a:srgbClr>
                </a:outerShdw>
              </a:effectLst>
              <a:uLnTx/>
              <a:uFillTx/>
              <a:latin typeface="Albertus Extra Bold" pitchFamily="34" charset="0"/>
            </a:endParaRPr>
          </a:p>
        </p:txBody>
      </p:sp>
      <p:pic>
        <p:nvPicPr>
          <p:cNvPr id="10" name="Picture 9" descr="HOTEL BEL.png"/>
          <p:cNvPicPr>
            <a:picLocks noChangeAspect="1"/>
          </p:cNvPicPr>
          <p:nvPr/>
        </p:nvPicPr>
        <p:blipFill>
          <a:blip r:embed="rId3" cstate="print"/>
          <a:stretch>
            <a:fillRect/>
          </a:stretch>
        </p:blipFill>
        <p:spPr>
          <a:xfrm>
            <a:off x="7239000" y="4191000"/>
            <a:ext cx="1371600" cy="1335986"/>
          </a:xfrm>
          <a:prstGeom prst="rect">
            <a:avLst/>
          </a:prstGeom>
        </p:spPr>
      </p:pic>
      <p:pic>
        <p:nvPicPr>
          <p:cNvPr id="11" name="Picture 10" descr="euhofa theme.png"/>
          <p:cNvPicPr>
            <a:picLocks noChangeAspect="1"/>
          </p:cNvPicPr>
          <p:nvPr/>
        </p:nvPicPr>
        <p:blipFill>
          <a:blip r:embed="rId4" cstate="print"/>
          <a:stretch>
            <a:fillRect/>
          </a:stretch>
        </p:blipFill>
        <p:spPr>
          <a:xfrm>
            <a:off x="304800" y="4267200"/>
            <a:ext cx="914400" cy="1293434"/>
          </a:xfrm>
          <a:prstGeom prst="rect">
            <a:avLst/>
          </a:prstGeom>
        </p:spPr>
      </p:pic>
      <p:pic>
        <p:nvPicPr>
          <p:cNvPr id="12" name="Picture 11" descr="logo.png"/>
          <p:cNvPicPr>
            <a:picLocks noChangeAspect="1"/>
          </p:cNvPicPr>
          <p:nvPr/>
        </p:nvPicPr>
        <p:blipFill>
          <a:blip r:embed="rId5"/>
          <a:srcRect r="74326"/>
          <a:stretch>
            <a:fillRect/>
          </a:stretch>
        </p:blipFill>
        <p:spPr>
          <a:xfrm>
            <a:off x="1295400" y="4495800"/>
            <a:ext cx="838200" cy="827477"/>
          </a:xfrm>
          <a:prstGeom prst="rect">
            <a:avLst/>
          </a:prstGeom>
          <a:ln>
            <a:noFill/>
          </a:ln>
          <a:effectLst>
            <a:outerShdw blurRad="63500" sx="102000" sy="102000" algn="ctr" rotWithShape="0">
              <a:prstClr val="black">
                <a:alpha val="40000"/>
              </a:prstClr>
            </a:outerShdw>
          </a:effectLst>
        </p:spPr>
      </p:pic>
      <p:pic>
        <p:nvPicPr>
          <p:cNvPr id="18" name="Picture 17" descr="euhofa.jpg"/>
          <p:cNvPicPr>
            <a:picLocks noChangeAspect="1"/>
          </p:cNvPicPr>
          <p:nvPr/>
        </p:nvPicPr>
        <p:blipFill>
          <a:blip r:embed="rId6"/>
          <a:stretch>
            <a:fillRect/>
          </a:stretch>
        </p:blipFill>
        <p:spPr>
          <a:xfrm>
            <a:off x="2209800" y="4495800"/>
            <a:ext cx="762000" cy="808182"/>
          </a:xfrm>
          <a:prstGeom prst="rect">
            <a:avLst/>
          </a:prstGeom>
        </p:spPr>
      </p:pic>
      <p:sp>
        <p:nvSpPr>
          <p:cNvPr id="19" name="TextBox 18"/>
          <p:cNvSpPr txBox="1"/>
          <p:nvPr/>
        </p:nvSpPr>
        <p:spPr>
          <a:xfrm>
            <a:off x="1536700" y="2286000"/>
            <a:ext cx="6324600" cy="369332"/>
          </a:xfrm>
          <a:prstGeom prst="rect">
            <a:avLst/>
          </a:prstGeom>
          <a:noFill/>
        </p:spPr>
        <p:txBody>
          <a:bodyPr wrap="square" rtlCol="0">
            <a:spAutoFit/>
          </a:bodyPr>
          <a:lstStyle/>
          <a:p>
            <a:pPr algn="ctr"/>
            <a:r>
              <a:rPr lang="en-US" b="1" dirty="0" err="1">
                <a:solidFill>
                  <a:schemeClr val="bg1"/>
                </a:solidFill>
                <a:effectLst>
                  <a:glow rad="101600">
                    <a:schemeClr val="tx1">
                      <a:alpha val="60000"/>
                    </a:schemeClr>
                  </a:glow>
                </a:effectLst>
              </a:rPr>
              <a:t>Euhofa</a:t>
            </a:r>
            <a:r>
              <a:rPr lang="en-US" b="1" dirty="0">
                <a:solidFill>
                  <a:schemeClr val="bg1"/>
                </a:solidFill>
                <a:effectLst>
                  <a:glow rad="101600">
                    <a:schemeClr val="tx1">
                      <a:alpha val="60000"/>
                    </a:schemeClr>
                  </a:glow>
                </a:effectLst>
              </a:rPr>
              <a:t> International 55th Congress Nairobi, Kenya.</a:t>
            </a:r>
            <a:endParaRPr lang="en-US" dirty="0">
              <a:solidFill>
                <a:schemeClr val="bg1"/>
              </a:solidFill>
              <a:effectLst>
                <a:glow rad="101600">
                  <a:schemeClr val="tx1">
                    <a:alpha val="6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8763000" cy="5791200"/>
          </a:xfrm>
        </p:spPr>
        <p:txBody>
          <a:bodyPr>
            <a:normAutofit/>
          </a:bodyPr>
          <a:lstStyle/>
          <a:p>
            <a:r>
              <a:rPr lang="en-GB" b="1" dirty="0">
                <a:solidFill>
                  <a:schemeClr val="tx1"/>
                </a:solidFill>
              </a:rPr>
              <a:t>What is a Green Hotel?</a:t>
            </a:r>
            <a:endParaRPr lang="en-US" dirty="0">
              <a:solidFill>
                <a:schemeClr val="tx1"/>
              </a:solidFill>
            </a:endParaRPr>
          </a:p>
          <a:p>
            <a:r>
              <a:rPr lang="en-GB" dirty="0">
                <a:solidFill>
                  <a:schemeClr val="tx1"/>
                </a:solidFill>
              </a:rPr>
              <a:t>A green hotel is a hotel that operates on the principles of the Green Economy. UNEP defines green economy as, "one that results in improved human well-being and social equity, while significantly reducing environmental risks and ecological scarcities. It is low carbon, resource efficient, and socially inclusive" (</a:t>
            </a:r>
            <a:r>
              <a:rPr lang="en-GB" b="1" dirty="0">
                <a:solidFill>
                  <a:schemeClr val="tx1"/>
                </a:solidFill>
              </a:rPr>
              <a:t>UNEP</a:t>
            </a:r>
            <a:r>
              <a:rPr lang="en-GB" dirty="0">
                <a:solidFill>
                  <a:schemeClr val="tx1"/>
                </a:solidFill>
              </a:rPr>
              <a:t>, 2011).</a:t>
            </a:r>
            <a:endParaRPr lang="en-US" dirty="0">
              <a:solidFill>
                <a:schemeClr val="tx1"/>
              </a:solidFill>
            </a:endParaRPr>
          </a:p>
          <a:p>
            <a:pPr algn="l"/>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indsor_Resort_003.jpg"/>
          <p:cNvPicPr>
            <a:picLocks noChangeAspect="1"/>
          </p:cNvPicPr>
          <p:nvPr/>
        </p:nvPicPr>
        <p:blipFill>
          <a:blip r:embed="rId2"/>
          <a:srcRect r="38815"/>
          <a:stretch>
            <a:fillRect/>
          </a:stretch>
        </p:blipFill>
        <p:spPr>
          <a:xfrm>
            <a:off x="0" y="0"/>
            <a:ext cx="5334000" cy="6858000"/>
          </a:xfrm>
          <a:prstGeom prst="rect">
            <a:avLst/>
          </a:prstGeom>
          <a:effectLst>
            <a:softEdge rad="635000"/>
          </a:effectLst>
        </p:spPr>
      </p:pic>
      <p:pic>
        <p:nvPicPr>
          <p:cNvPr id="10" name="Picture 9" descr="21.jpg"/>
          <p:cNvPicPr>
            <a:picLocks noChangeAspect="1"/>
          </p:cNvPicPr>
          <p:nvPr/>
        </p:nvPicPr>
        <p:blipFill>
          <a:blip r:embed="rId3"/>
          <a:srcRect l="19765" r="29412"/>
          <a:stretch>
            <a:fillRect/>
          </a:stretch>
        </p:blipFill>
        <p:spPr>
          <a:xfrm>
            <a:off x="4267200" y="304800"/>
            <a:ext cx="4495800" cy="5890331"/>
          </a:xfrm>
          <a:prstGeom prst="rect">
            <a:avLst/>
          </a:prstGeom>
          <a:effectLst>
            <a:softEdge rad="317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609600"/>
            <a:ext cx="8610600" cy="5943600"/>
          </a:xfrm>
        </p:spPr>
        <p:txBody>
          <a:bodyPr>
            <a:normAutofit fontScale="77500" lnSpcReduction="20000"/>
          </a:bodyPr>
          <a:lstStyle/>
          <a:p>
            <a:r>
              <a:rPr lang="en-GB" b="1" dirty="0">
                <a:solidFill>
                  <a:srgbClr val="008000"/>
                </a:solidFill>
              </a:rPr>
              <a:t>Green Hotels Improve Human Wellbeing</a:t>
            </a:r>
            <a:endParaRPr lang="en-US" sz="1600" dirty="0">
              <a:solidFill>
                <a:srgbClr val="008000"/>
              </a:solidFill>
            </a:endParaRPr>
          </a:p>
          <a:p>
            <a:r>
              <a:rPr lang="en-GB" dirty="0"/>
              <a:t>Green Hotels improve human wellbeing through the following:</a:t>
            </a:r>
            <a:endParaRPr lang="en-US" sz="1600" dirty="0"/>
          </a:p>
          <a:p>
            <a:pPr lvl="0"/>
            <a:endParaRPr lang="en-GB" dirty="0">
              <a:solidFill>
                <a:srgbClr val="008000"/>
              </a:solidFill>
            </a:endParaRPr>
          </a:p>
          <a:p>
            <a:pPr marL="285750" lvl="0" indent="-285750">
              <a:buFont typeface="Wingdings" charset="2"/>
              <a:buChar char="§"/>
            </a:pPr>
            <a:r>
              <a:rPr lang="en-GB" dirty="0">
                <a:solidFill>
                  <a:srgbClr val="008000"/>
                </a:solidFill>
              </a:rPr>
              <a:t>Fair pay of their employees:</a:t>
            </a:r>
            <a:endParaRPr lang="en-US" sz="1600" dirty="0">
              <a:solidFill>
                <a:srgbClr val="008000"/>
              </a:solidFill>
            </a:endParaRPr>
          </a:p>
          <a:p>
            <a:pPr marL="0" lvl="1"/>
            <a:r>
              <a:rPr lang="en-US" dirty="0"/>
              <a:t>As of 2011, hotels employed 260, 417, 000 people which is 9% </a:t>
            </a:r>
            <a:br>
              <a:rPr lang="en-US" dirty="0"/>
            </a:br>
            <a:r>
              <a:rPr lang="en-US" dirty="0"/>
              <a:t>of total employment (World Travel and Tourism Council) </a:t>
            </a:r>
            <a:endParaRPr lang="en-US" sz="1600" dirty="0"/>
          </a:p>
          <a:p>
            <a:pPr lvl="0"/>
            <a:endParaRPr lang="en-GB" dirty="0"/>
          </a:p>
          <a:p>
            <a:pPr marL="285750" lvl="0" indent="-285750">
              <a:buFont typeface="Wingdings" charset="2"/>
              <a:buChar char="§"/>
            </a:pPr>
            <a:r>
              <a:rPr lang="en-GB" dirty="0">
                <a:solidFill>
                  <a:srgbClr val="008000"/>
                </a:solidFill>
              </a:rPr>
              <a:t>Economic empowerment of local communities through </a:t>
            </a:r>
            <a:br>
              <a:rPr lang="en-GB" dirty="0">
                <a:solidFill>
                  <a:srgbClr val="008000"/>
                </a:solidFill>
              </a:rPr>
            </a:br>
            <a:r>
              <a:rPr lang="en-GB" dirty="0">
                <a:solidFill>
                  <a:srgbClr val="008000"/>
                </a:solidFill>
              </a:rPr>
              <a:t>purchase of local goods and services</a:t>
            </a:r>
            <a:endParaRPr lang="en-US" sz="1600" dirty="0">
              <a:solidFill>
                <a:srgbClr val="008000"/>
              </a:solidFill>
            </a:endParaRPr>
          </a:p>
          <a:p>
            <a:pPr marL="271463" lvl="1" indent="355600">
              <a:buFont typeface="Courier New"/>
              <a:buChar char="o"/>
            </a:pPr>
            <a:r>
              <a:rPr lang="en-GB" dirty="0"/>
              <a:t>Purchase of local food</a:t>
            </a:r>
            <a:endParaRPr lang="en-US" sz="1600" dirty="0"/>
          </a:p>
          <a:p>
            <a:pPr marL="271463" lvl="1" indent="355600">
              <a:buFont typeface="Courier New"/>
              <a:buChar char="o"/>
            </a:pPr>
            <a:r>
              <a:rPr lang="en-GB" dirty="0"/>
              <a:t>Employment of both skilled and non-skilled locals</a:t>
            </a:r>
            <a:endParaRPr lang="en-US" sz="1600" dirty="0"/>
          </a:p>
          <a:p>
            <a:pPr marL="271463" lvl="1" indent="355600">
              <a:buFont typeface="Courier New"/>
              <a:buChar char="o"/>
            </a:pPr>
            <a:r>
              <a:rPr lang="en-GB" dirty="0"/>
              <a:t>Using hand woven products for decorative purposes</a:t>
            </a:r>
            <a:endParaRPr lang="en-US" sz="1600" dirty="0"/>
          </a:p>
          <a:p>
            <a:pPr marL="271463"/>
            <a:endParaRPr lang="en-GB" dirty="0"/>
          </a:p>
          <a:p>
            <a:pPr marL="271463"/>
            <a:r>
              <a:rPr lang="en-GB" dirty="0">
                <a:solidFill>
                  <a:schemeClr val="tx1">
                    <a:lumMod val="85000"/>
                    <a:lumOff val="15000"/>
                  </a:schemeClr>
                </a:solidFill>
              </a:rPr>
              <a:t>By improving human wellbeing, a green hotel also ends up </a:t>
            </a:r>
            <a:r>
              <a:rPr lang="en-GB" dirty="0"/>
              <a:t>improving social equity.</a:t>
            </a:r>
            <a:endParaRPr lang="en-US" sz="1600" dirty="0"/>
          </a:p>
          <a:p>
            <a:pPr algn="l"/>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dirty="0"/>
          </a:p>
        </p:txBody>
      </p:sp>
      <p:pic>
        <p:nvPicPr>
          <p:cNvPr id="4" name="Picture 3" descr="05048a3a79648100358c027df18c6b1c.jpg"/>
          <p:cNvPicPr>
            <a:picLocks noChangeAspect="1"/>
          </p:cNvPicPr>
          <p:nvPr/>
        </p:nvPicPr>
        <p:blipFill>
          <a:blip r:embed="rId2"/>
          <a:srcRect l="29633" r="28429" b="41932"/>
          <a:stretch>
            <a:fillRect/>
          </a:stretch>
        </p:blipFill>
        <p:spPr>
          <a:xfrm>
            <a:off x="0" y="990600"/>
            <a:ext cx="3962400" cy="5486400"/>
          </a:xfrm>
          <a:prstGeom prst="rect">
            <a:avLst/>
          </a:prstGeom>
          <a:effectLst>
            <a:softEdge rad="317500"/>
          </a:effectLst>
        </p:spPr>
      </p:pic>
      <p:pic>
        <p:nvPicPr>
          <p:cNvPr id="5" name="Picture 4" descr="chef-benny.jpg"/>
          <p:cNvPicPr>
            <a:picLocks noChangeAspect="1"/>
          </p:cNvPicPr>
          <p:nvPr/>
        </p:nvPicPr>
        <p:blipFill>
          <a:blip r:embed="rId3"/>
          <a:srcRect l="5543" t="4666" r="27939" b="35843"/>
          <a:stretch>
            <a:fillRect/>
          </a:stretch>
        </p:blipFill>
        <p:spPr>
          <a:xfrm>
            <a:off x="4800600" y="762000"/>
            <a:ext cx="4343400" cy="5638800"/>
          </a:xfrm>
          <a:prstGeom prst="rect">
            <a:avLst/>
          </a:prstGeom>
          <a:effectLst>
            <a:softEdge rad="317500"/>
          </a:effectLst>
        </p:spPr>
      </p:pic>
      <p:pic>
        <p:nvPicPr>
          <p:cNvPr id="6" name="Picture 5" descr="slideshow_11.jpg"/>
          <p:cNvPicPr>
            <a:picLocks noChangeAspect="1"/>
          </p:cNvPicPr>
          <p:nvPr/>
        </p:nvPicPr>
        <p:blipFill>
          <a:blip r:embed="rId4"/>
          <a:srcRect l="48333" t="3852" r="25599" b="3695"/>
          <a:stretch>
            <a:fillRect/>
          </a:stretch>
        </p:blipFill>
        <p:spPr>
          <a:xfrm>
            <a:off x="2362200" y="990601"/>
            <a:ext cx="3575384" cy="5486400"/>
          </a:xfrm>
          <a:prstGeom prst="rect">
            <a:avLst/>
          </a:prstGeom>
          <a:effectLst>
            <a:softEdge rad="317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subTitle" idx="1"/>
          </p:nvPr>
        </p:nvSpPr>
        <p:spPr bwMode="auto">
          <a:xfrm>
            <a:off x="228600" y="-884405"/>
            <a:ext cx="7924800" cy="795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b="1" dirty="0">
                <a:solidFill>
                  <a:srgbClr val="008000"/>
                </a:solidFill>
              </a:rPr>
              <a:t>Green Hotels are Low Carbon</a:t>
            </a:r>
          </a:p>
          <a:p>
            <a:endParaRPr lang="en-US" sz="1600" dirty="0">
              <a:solidFill>
                <a:srgbClr val="008000"/>
              </a:solidFill>
            </a:endParaRPr>
          </a:p>
          <a:p>
            <a:pPr lvl="0"/>
            <a:r>
              <a:rPr lang="en-GB" dirty="0"/>
              <a:t>Use of renewable energy:</a:t>
            </a:r>
            <a:endParaRPr lang="en-US" sz="1600" dirty="0"/>
          </a:p>
          <a:p>
            <a:pPr lvl="1"/>
            <a:r>
              <a:rPr lang="en-GB" dirty="0"/>
              <a:t>Use of hybrid cars and/or electric cars for hotel transport</a:t>
            </a:r>
            <a:endParaRPr lang="en-US" sz="1600" dirty="0"/>
          </a:p>
          <a:p>
            <a:pPr lvl="1"/>
            <a:r>
              <a:rPr lang="en-GB" dirty="0"/>
              <a:t>Charging points to recharge electric car batteries. </a:t>
            </a:r>
            <a:endParaRPr lang="en-US" sz="1600" dirty="0"/>
          </a:p>
          <a:p>
            <a:pPr lvl="1"/>
            <a:r>
              <a:rPr lang="en-GB" dirty="0"/>
              <a:t>Solar panels that provide guests with hot water and heating.</a:t>
            </a:r>
            <a:endParaRPr lang="en-US" sz="1600" dirty="0"/>
          </a:p>
          <a:p>
            <a:pPr lvl="0"/>
            <a:r>
              <a:rPr lang="en-GB" dirty="0"/>
              <a:t>Following Michelle Obama’s footsteps and planting organic vegetable gardens to supplement vegetables consumed by hotel guests.</a:t>
            </a:r>
            <a:endParaRPr lang="en-US" sz="1600" dirty="0"/>
          </a:p>
          <a:p>
            <a:pPr lvl="0"/>
            <a:r>
              <a:rPr lang="en-GB" dirty="0"/>
              <a:t>Waste recycling and optimal waste management by adoption of practices like paperless operations. </a:t>
            </a:r>
            <a:endParaRPr lang="en-US" sz="16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dirty="0"/>
          </a:p>
        </p:txBody>
      </p:sp>
      <p:pic>
        <p:nvPicPr>
          <p:cNvPr id="14" name="Picture 13" descr="e-130916th_2nd_Best_web_size_11_best_Water_heaters_Somnuik_HOTEL_5.168201034_std.jpg"/>
          <p:cNvPicPr>
            <a:picLocks noChangeAspect="1"/>
          </p:cNvPicPr>
          <p:nvPr/>
        </p:nvPicPr>
        <p:blipFill>
          <a:blip r:embed="rId2"/>
          <a:srcRect t="9259"/>
          <a:stretch>
            <a:fillRect/>
          </a:stretch>
        </p:blipFill>
        <p:spPr>
          <a:xfrm>
            <a:off x="3352800" y="0"/>
            <a:ext cx="5791200" cy="3733800"/>
          </a:xfrm>
          <a:prstGeom prst="rect">
            <a:avLst/>
          </a:prstGeom>
        </p:spPr>
      </p:pic>
      <p:pic>
        <p:nvPicPr>
          <p:cNvPr id="17" name="Picture 16" descr="PAPERLESS SIGNAGE.png"/>
          <p:cNvPicPr>
            <a:picLocks noChangeAspect="1"/>
          </p:cNvPicPr>
          <p:nvPr/>
        </p:nvPicPr>
        <p:blipFill>
          <a:blip r:embed="rId3" cstate="print"/>
          <a:srcRect b="16667"/>
          <a:stretch>
            <a:fillRect/>
          </a:stretch>
        </p:blipFill>
        <p:spPr>
          <a:xfrm>
            <a:off x="0" y="-1"/>
            <a:ext cx="3352800" cy="6858001"/>
          </a:xfrm>
          <a:prstGeom prst="rect">
            <a:avLst/>
          </a:prstGeom>
        </p:spPr>
      </p:pic>
      <p:sp>
        <p:nvSpPr>
          <p:cNvPr id="18" name="TextBox 17"/>
          <p:cNvSpPr txBox="1"/>
          <p:nvPr/>
        </p:nvSpPr>
        <p:spPr>
          <a:xfrm>
            <a:off x="914400" y="1600200"/>
            <a:ext cx="1524000"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OFFICE</a:t>
            </a:r>
          </a:p>
        </p:txBody>
      </p:sp>
      <p:pic>
        <p:nvPicPr>
          <p:cNvPr id="13" name="Picture 12" descr="_89916592_thinkstockphotos-487419563.jpg"/>
          <p:cNvPicPr>
            <a:picLocks noChangeAspect="1"/>
          </p:cNvPicPr>
          <p:nvPr/>
        </p:nvPicPr>
        <p:blipFill>
          <a:blip r:embed="rId4"/>
          <a:srcRect l="3309" r="1219"/>
          <a:stretch>
            <a:fillRect/>
          </a:stretch>
        </p:blipFill>
        <p:spPr>
          <a:xfrm>
            <a:off x="1828800" y="3886200"/>
            <a:ext cx="4397297" cy="2590800"/>
          </a:xfrm>
          <a:prstGeom prst="rect">
            <a:avLst/>
          </a:prstGeom>
        </p:spPr>
      </p:pic>
      <p:pic>
        <p:nvPicPr>
          <p:cNvPr id="19" name="Picture 18" descr="Cheap-6-Seat-Electric-Car-for-Hotel-Resort.jpg"/>
          <p:cNvPicPr>
            <a:picLocks noChangeAspect="1"/>
          </p:cNvPicPr>
          <p:nvPr/>
        </p:nvPicPr>
        <p:blipFill>
          <a:blip r:embed="rId5"/>
          <a:srcRect l="4725" r="5491"/>
          <a:stretch>
            <a:fillRect/>
          </a:stretch>
        </p:blipFill>
        <p:spPr>
          <a:xfrm>
            <a:off x="6248400" y="3886200"/>
            <a:ext cx="2895600" cy="259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9067800" cy="6248400"/>
          </a:xfrm>
        </p:spPr>
        <p:txBody>
          <a:bodyPr>
            <a:normAutofit/>
          </a:bodyPr>
          <a:lstStyle/>
          <a:p>
            <a:r>
              <a:rPr lang="en-GB" sz="1400" b="1" dirty="0">
                <a:solidFill>
                  <a:srgbClr val="008000"/>
                </a:solidFill>
              </a:rPr>
              <a:t>Green Hotels are Resource Efficient</a:t>
            </a:r>
            <a:endParaRPr lang="en-US" sz="1400" dirty="0">
              <a:solidFill>
                <a:srgbClr val="008000"/>
              </a:solidFill>
            </a:endParaRPr>
          </a:p>
          <a:p>
            <a:pPr lvl="0"/>
            <a:endParaRPr lang="en-GB" sz="1400" dirty="0"/>
          </a:p>
          <a:p>
            <a:pPr lvl="0"/>
            <a:r>
              <a:rPr lang="en-GB" sz="1400" dirty="0">
                <a:solidFill>
                  <a:srgbClr val="262626"/>
                </a:solidFill>
              </a:rPr>
              <a:t>Utilization of low energy consumption and LED alternatives.</a:t>
            </a:r>
            <a:endParaRPr lang="en-US" sz="1400" dirty="0">
              <a:solidFill>
                <a:srgbClr val="262626"/>
              </a:solidFill>
            </a:endParaRPr>
          </a:p>
          <a:p>
            <a:pPr lvl="0"/>
            <a:r>
              <a:rPr lang="en-GB" sz="1400" dirty="0">
                <a:solidFill>
                  <a:srgbClr val="262626"/>
                </a:solidFill>
              </a:rPr>
              <a:t>Installation of reactive energy compensators. This increases the maximum active power </a:t>
            </a:r>
            <a:br>
              <a:rPr lang="en-GB" sz="1400" dirty="0">
                <a:solidFill>
                  <a:srgbClr val="262626"/>
                </a:solidFill>
              </a:rPr>
            </a:br>
            <a:r>
              <a:rPr lang="en-GB" sz="1400" dirty="0">
                <a:solidFill>
                  <a:srgbClr val="262626"/>
                </a:solidFill>
              </a:rPr>
              <a:t>that can be transmitted in the hotel’s energy systems and compensates voltage regulation thus decreasing voltage fluctuation.</a:t>
            </a:r>
            <a:endParaRPr lang="en-US" sz="1400" dirty="0">
              <a:solidFill>
                <a:srgbClr val="262626"/>
              </a:solidFill>
            </a:endParaRPr>
          </a:p>
          <a:p>
            <a:pPr lvl="0"/>
            <a:r>
              <a:rPr lang="en-GB" sz="1400" dirty="0">
                <a:solidFill>
                  <a:srgbClr val="262626"/>
                </a:solidFill>
              </a:rPr>
              <a:t>Utilization of digital energy management systems: </a:t>
            </a:r>
            <a:r>
              <a:rPr lang="en-US" sz="1400" dirty="0">
                <a:solidFill>
                  <a:srgbClr val="262626"/>
                </a:solidFill>
              </a:rPr>
              <a:t>Energy-management systems (EMS) </a:t>
            </a:r>
            <a:br>
              <a:rPr lang="en-US" sz="1400" dirty="0">
                <a:solidFill>
                  <a:srgbClr val="262626"/>
                </a:solidFill>
              </a:rPr>
            </a:br>
            <a:r>
              <a:rPr lang="en-US" sz="1400" dirty="0">
                <a:solidFill>
                  <a:srgbClr val="262626"/>
                </a:solidFill>
              </a:rPr>
              <a:t>can reduce energy consumption by 10 to 30 percent. Through these systems, one </a:t>
            </a:r>
            <a:r>
              <a:rPr lang="en-GB" sz="1400" dirty="0">
                <a:solidFill>
                  <a:srgbClr val="262626"/>
                </a:solidFill>
              </a:rPr>
              <a:t>can </a:t>
            </a:r>
            <a:br>
              <a:rPr lang="en-GB" sz="1400" dirty="0">
                <a:solidFill>
                  <a:srgbClr val="262626"/>
                </a:solidFill>
              </a:rPr>
            </a:br>
            <a:r>
              <a:rPr lang="en-GB" sz="1400" dirty="0">
                <a:solidFill>
                  <a:srgbClr val="262626"/>
                </a:solidFill>
              </a:rPr>
              <a:t>measure, monitor and regulate energy-using systems. </a:t>
            </a:r>
            <a:endParaRPr lang="en-US" sz="1400" dirty="0">
              <a:solidFill>
                <a:srgbClr val="262626"/>
              </a:solidFill>
            </a:endParaRPr>
          </a:p>
          <a:p>
            <a:pPr lvl="0"/>
            <a:r>
              <a:rPr lang="en-GB" sz="1400" dirty="0">
                <a:solidFill>
                  <a:srgbClr val="262626"/>
                </a:solidFill>
              </a:rPr>
              <a:t>Card activated automatic light systems in rooms.</a:t>
            </a:r>
            <a:endParaRPr lang="en-US" sz="1400" dirty="0">
              <a:solidFill>
                <a:srgbClr val="262626"/>
              </a:solidFill>
            </a:endParaRPr>
          </a:p>
          <a:p>
            <a:pPr lvl="0"/>
            <a:r>
              <a:rPr lang="en-GB" sz="1400" dirty="0">
                <a:solidFill>
                  <a:srgbClr val="262626"/>
                </a:solidFill>
              </a:rPr>
              <a:t>Provision of energy efficiency information to guests</a:t>
            </a:r>
            <a:endParaRPr lang="en-US" sz="1400" dirty="0">
              <a:solidFill>
                <a:srgbClr val="262626"/>
              </a:solidFill>
            </a:endParaRPr>
          </a:p>
          <a:p>
            <a:pPr lvl="0"/>
            <a:r>
              <a:rPr lang="en-GB" sz="1400" dirty="0">
                <a:solidFill>
                  <a:srgbClr val="262626"/>
                </a:solidFill>
              </a:rPr>
              <a:t>Energy efficient buildings that have features like: </a:t>
            </a:r>
            <a:endParaRPr lang="en-US" sz="1400" dirty="0">
              <a:solidFill>
                <a:srgbClr val="262626"/>
              </a:solidFill>
            </a:endParaRPr>
          </a:p>
          <a:p>
            <a:pPr lvl="1"/>
            <a:r>
              <a:rPr lang="en-GB" sz="1400" dirty="0">
                <a:solidFill>
                  <a:srgbClr val="262626"/>
                </a:solidFill>
              </a:rPr>
              <a:t>Double glazing used in exterior doors and windows, which facilitates saving energy used on heating.</a:t>
            </a:r>
            <a:endParaRPr lang="en-US" sz="1400" dirty="0">
              <a:solidFill>
                <a:srgbClr val="262626"/>
              </a:solidFill>
            </a:endParaRPr>
          </a:p>
          <a:p>
            <a:pPr lvl="1"/>
            <a:r>
              <a:rPr lang="en-GB" sz="1400" dirty="0">
                <a:solidFill>
                  <a:srgbClr val="262626"/>
                </a:solidFill>
              </a:rPr>
              <a:t>Advanced house framing. This saves energy by using less wood and more insulation.</a:t>
            </a:r>
            <a:endParaRPr lang="en-US" sz="1400" dirty="0">
              <a:solidFill>
                <a:srgbClr val="262626"/>
              </a:solidFill>
            </a:endParaRPr>
          </a:p>
          <a:p>
            <a:pPr lvl="1"/>
            <a:r>
              <a:rPr lang="en-GB" sz="1400" dirty="0">
                <a:solidFill>
                  <a:srgbClr val="262626"/>
                </a:solidFill>
              </a:rPr>
              <a:t>Cool roofs that are designed to reflect sunlight and lower roofing temperatures. This saves on air conditioning costs.</a:t>
            </a:r>
            <a:endParaRPr lang="en-US" sz="1400" dirty="0">
              <a:solidFill>
                <a:srgbClr val="262626"/>
              </a:solidFill>
            </a:endParaRPr>
          </a:p>
          <a:p>
            <a:pPr lvl="0"/>
            <a:r>
              <a:rPr lang="en-GB" sz="1400" dirty="0">
                <a:solidFill>
                  <a:srgbClr val="262626"/>
                </a:solidFill>
              </a:rPr>
              <a:t>Automatic disconnection of the air conditioning system when exterior doors and windows are </a:t>
            </a:r>
            <a:br>
              <a:rPr lang="en-GB" sz="1400" dirty="0">
                <a:solidFill>
                  <a:srgbClr val="262626"/>
                </a:solidFill>
              </a:rPr>
            </a:br>
            <a:r>
              <a:rPr lang="en-GB" sz="1400" dirty="0">
                <a:solidFill>
                  <a:srgbClr val="262626"/>
                </a:solidFill>
              </a:rPr>
              <a:t>opened in rooms.</a:t>
            </a:r>
            <a:endParaRPr lang="en-US" sz="1400" dirty="0">
              <a:solidFill>
                <a:srgbClr val="262626"/>
              </a:solidFill>
            </a:endParaRPr>
          </a:p>
          <a:p>
            <a:pPr lvl="0"/>
            <a:r>
              <a:rPr lang="en-GB" sz="1400" dirty="0">
                <a:solidFill>
                  <a:srgbClr val="262626"/>
                </a:solidFill>
              </a:rPr>
              <a:t>Partial flush systems used in toilets.</a:t>
            </a:r>
            <a:endParaRPr lang="en-US" sz="1400" dirty="0">
              <a:solidFill>
                <a:srgbClr val="262626"/>
              </a:solidFill>
            </a:endParaRPr>
          </a:p>
          <a:p>
            <a:pPr lvl="0" algn="l"/>
            <a:endParaRPr lang="en-US" sz="2800" dirty="0">
              <a:solidFill>
                <a:schemeClr val="tx1"/>
              </a:solidFill>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pic>
        <p:nvPicPr>
          <p:cNvPr id="5" name="Picture 4" descr="ENERGY BULD.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228600"/>
            <a:ext cx="8991600" cy="6477000"/>
          </a:xfrm>
        </p:spPr>
        <p:txBody>
          <a:bodyPr>
            <a:normAutofit fontScale="92500" lnSpcReduction="10000"/>
          </a:bodyPr>
          <a:lstStyle/>
          <a:p>
            <a:r>
              <a:rPr lang="en-GB" b="1" dirty="0">
                <a:solidFill>
                  <a:srgbClr val="008000"/>
                </a:solidFill>
              </a:rPr>
              <a:t>Green Hotels are Profitable</a:t>
            </a:r>
          </a:p>
          <a:p>
            <a:endParaRPr lang="en-US" dirty="0">
              <a:solidFill>
                <a:srgbClr val="008000"/>
              </a:solidFill>
            </a:endParaRPr>
          </a:p>
          <a:p>
            <a:r>
              <a:rPr lang="en-US" dirty="0"/>
              <a:t>On </a:t>
            </a:r>
            <a:r>
              <a:rPr lang="en-US" dirty="0" err="1"/>
              <a:t>TripAdvisor</a:t>
            </a:r>
            <a:r>
              <a:rPr lang="en-US" dirty="0"/>
              <a:t> the World’s largest travel site, travelers can tailor their search for hotels participating in the </a:t>
            </a:r>
            <a:r>
              <a:rPr lang="en-US" dirty="0" err="1"/>
              <a:t>TripAdvisor</a:t>
            </a:r>
            <a:r>
              <a:rPr lang="en-US" dirty="0"/>
              <a:t> Green Leaders </a:t>
            </a:r>
            <a:br>
              <a:rPr lang="en-US" dirty="0"/>
            </a:br>
            <a:r>
              <a:rPr lang="en-US" dirty="0"/>
              <a:t>program and view a detailed list of environmentally-friendly practices </a:t>
            </a:r>
            <a:br>
              <a:rPr lang="en-US" dirty="0"/>
            </a:br>
            <a:r>
              <a:rPr lang="en-US" dirty="0"/>
              <a:t>that they can expect at each location.</a:t>
            </a:r>
          </a:p>
          <a:p>
            <a:endParaRPr lang="en-US" dirty="0"/>
          </a:p>
          <a:p>
            <a:r>
              <a:rPr lang="en-US" dirty="0"/>
              <a:t>A </a:t>
            </a:r>
            <a:r>
              <a:rPr lang="en-US" dirty="0" err="1"/>
              <a:t>TripAdvisor</a:t>
            </a:r>
            <a:r>
              <a:rPr lang="en-US" dirty="0"/>
              <a:t> survey revealed that </a:t>
            </a:r>
            <a:r>
              <a:rPr lang="en-GB" dirty="0"/>
              <a:t>79 </a:t>
            </a:r>
            <a:r>
              <a:rPr lang="en-GB" dirty="0" err="1"/>
              <a:t>percent</a:t>
            </a:r>
            <a:r>
              <a:rPr lang="en-GB" dirty="0"/>
              <a:t> of </a:t>
            </a:r>
            <a:r>
              <a:rPr lang="en-GB" dirty="0" err="1"/>
              <a:t>travelers</a:t>
            </a:r>
            <a:r>
              <a:rPr lang="en-GB" dirty="0"/>
              <a:t> place importance on properties implementing eco-friendly practices. </a:t>
            </a:r>
            <a:r>
              <a:rPr lang="en-US" dirty="0"/>
              <a:t>In this regard, Green becomes profitable since it becomes a distinguishing feature </a:t>
            </a:r>
            <a:br>
              <a:rPr lang="en-US" dirty="0"/>
            </a:br>
            <a:r>
              <a:rPr lang="en-US" dirty="0"/>
              <a:t>that traveler can use to choose a hotel.</a:t>
            </a:r>
          </a:p>
          <a:p>
            <a:endParaRPr lang="en-US" dirty="0"/>
          </a:p>
          <a:p>
            <a:pPr algn="l"/>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pic>
        <p:nvPicPr>
          <p:cNvPr id="5" name="Picture 2" descr="C:\Users\User\Desktop\desktop folders\kisii billboard\economic-dev.jpg"/>
          <p:cNvPicPr>
            <a:picLocks noChangeAspect="1" noChangeArrowheads="1"/>
          </p:cNvPicPr>
          <p:nvPr/>
        </p:nvPicPr>
        <p:blipFill>
          <a:blip r:embed="rId2" cstate="print"/>
          <a:srcRect r="3605"/>
          <a:stretch>
            <a:fillRect/>
          </a:stretch>
        </p:blipFill>
        <p:spPr bwMode="auto">
          <a:xfrm>
            <a:off x="0" y="0"/>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85800" y="1905000"/>
            <a:ext cx="3657600" cy="39163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effectLst/>
                <a:uLnTx/>
                <a:uFillTx/>
                <a:latin typeface="+mn-lt"/>
                <a:ea typeface="+mn-ea"/>
                <a:cs typeface="+mn-cs"/>
              </a:rPr>
              <a:t>Need to utilize the environment without jeopardizing the ability of future generations to meet their own needs</a:t>
            </a:r>
          </a:p>
        </p:txBody>
      </p:sp>
      <p:pic>
        <p:nvPicPr>
          <p:cNvPr id="8" name="Picture 7" descr="208bAudiTreesForHomesArborEvent.jpg"/>
          <p:cNvPicPr>
            <a:picLocks noChangeAspect="1"/>
          </p:cNvPicPr>
          <p:nvPr/>
        </p:nvPicPr>
        <p:blipFill>
          <a:blip r:embed="rId2"/>
          <a:stretch>
            <a:fillRect/>
          </a:stretch>
        </p:blipFill>
        <p:spPr>
          <a:xfrm>
            <a:off x="4114800" y="914400"/>
            <a:ext cx="3581400" cy="5370422"/>
          </a:xfrm>
          <a:prstGeom prst="rect">
            <a:avLst/>
          </a:prstGeom>
          <a:effectLst>
            <a:softEdge rad="635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00" y="685800"/>
            <a:ext cx="8305800" cy="5943600"/>
          </a:xfrm>
        </p:spPr>
        <p:txBody>
          <a:bodyPr>
            <a:normAutofit/>
          </a:bodyPr>
          <a:lstStyle/>
          <a:p>
            <a:r>
              <a:rPr lang="en-US" sz="1600" b="1" dirty="0">
                <a:solidFill>
                  <a:srgbClr val="008000"/>
                </a:solidFill>
              </a:rPr>
              <a:t>Green Hotels implement the ISO 14001 Environmental Management system</a:t>
            </a:r>
            <a:endParaRPr lang="en-US" sz="1600" dirty="0">
              <a:solidFill>
                <a:srgbClr val="008000"/>
              </a:solidFill>
            </a:endParaRPr>
          </a:p>
          <a:p>
            <a:endParaRPr lang="en-US" sz="1600" dirty="0"/>
          </a:p>
          <a:p>
            <a:r>
              <a:rPr lang="en-US" sz="1400" dirty="0">
                <a:solidFill>
                  <a:srgbClr val="262626"/>
                </a:solidFill>
              </a:rPr>
              <a:t>This is the International Environmental Management Standard. It certifies that reducing the environmental impacts of operations and maintaining profitability are given equal treatment in hotels. This standard has features that include:</a:t>
            </a:r>
          </a:p>
          <a:p>
            <a:pPr lvl="0"/>
            <a:endParaRPr lang="en-US" sz="1400" dirty="0">
              <a:solidFill>
                <a:srgbClr val="262626"/>
              </a:solidFill>
            </a:endParaRPr>
          </a:p>
          <a:p>
            <a:pPr lvl="0"/>
            <a:r>
              <a:rPr lang="en-US" sz="1400" b="1" dirty="0">
                <a:solidFill>
                  <a:srgbClr val="262626"/>
                </a:solidFill>
              </a:rPr>
              <a:t>Environmental Policy</a:t>
            </a:r>
          </a:p>
          <a:p>
            <a:pPr marL="742950" lvl="1" indent="-285750">
              <a:buFont typeface="Courier New"/>
              <a:buChar char="o"/>
            </a:pPr>
            <a:r>
              <a:rPr lang="en-GB" sz="1400" dirty="0">
                <a:solidFill>
                  <a:srgbClr val="262626"/>
                </a:solidFill>
              </a:rPr>
              <a:t>Has the organization defined and documented its environmental policy?</a:t>
            </a:r>
            <a:endParaRPr lang="en-US" sz="1400" dirty="0">
              <a:solidFill>
                <a:srgbClr val="262626"/>
              </a:solidFill>
            </a:endParaRPr>
          </a:p>
          <a:p>
            <a:pPr lvl="0"/>
            <a:r>
              <a:rPr lang="en-US" sz="1400" b="1" dirty="0">
                <a:solidFill>
                  <a:srgbClr val="262626"/>
                </a:solidFill>
              </a:rPr>
              <a:t>Environmental Aspects</a:t>
            </a:r>
          </a:p>
          <a:p>
            <a:pPr marL="742950" lvl="1" indent="-285750">
              <a:buFont typeface="Courier New"/>
              <a:buChar char="o"/>
            </a:pPr>
            <a:r>
              <a:rPr lang="en-GB" sz="1400" dirty="0">
                <a:solidFill>
                  <a:srgbClr val="262626"/>
                </a:solidFill>
              </a:rPr>
              <a:t>Has a procedure been established, implemented and maintained to identify the </a:t>
            </a:r>
            <a:br>
              <a:rPr lang="en-GB" sz="1400" dirty="0">
                <a:solidFill>
                  <a:srgbClr val="262626"/>
                </a:solidFill>
              </a:rPr>
            </a:br>
            <a:r>
              <a:rPr lang="en-GB" sz="1400" dirty="0">
                <a:solidFill>
                  <a:srgbClr val="262626"/>
                </a:solidFill>
              </a:rPr>
              <a:t>environmental aspects of its current and relevant past activities?</a:t>
            </a:r>
            <a:endParaRPr lang="en-US" sz="1400" dirty="0">
              <a:solidFill>
                <a:srgbClr val="262626"/>
              </a:solidFill>
            </a:endParaRPr>
          </a:p>
          <a:p>
            <a:pPr marL="742950" lvl="1" indent="-285750">
              <a:buFont typeface="Courier New"/>
              <a:buChar char="o"/>
            </a:pPr>
            <a:r>
              <a:rPr lang="en-GB" sz="1400" dirty="0">
                <a:solidFill>
                  <a:srgbClr val="262626"/>
                </a:solidFill>
              </a:rPr>
              <a:t>Are these environmental aspects considered in sufficient detail? Air emission; wastewater </a:t>
            </a:r>
            <a:br>
              <a:rPr lang="en-GB" sz="1400" dirty="0">
                <a:solidFill>
                  <a:srgbClr val="262626"/>
                </a:solidFill>
              </a:rPr>
            </a:br>
            <a:r>
              <a:rPr lang="en-GB" sz="1400" dirty="0">
                <a:solidFill>
                  <a:srgbClr val="262626"/>
                </a:solidFill>
              </a:rPr>
              <a:t>effluent; waste management; soil pollution; raw materials and natural resource usage; </a:t>
            </a:r>
            <a:br>
              <a:rPr lang="en-GB" sz="1400" dirty="0">
                <a:solidFill>
                  <a:srgbClr val="262626"/>
                </a:solidFill>
              </a:rPr>
            </a:br>
            <a:r>
              <a:rPr lang="en-GB" sz="1400" dirty="0">
                <a:solidFill>
                  <a:srgbClr val="262626"/>
                </a:solidFill>
              </a:rPr>
              <a:t>hazardous and toxic material; impact on wellbeing; utility, energy and resource; </a:t>
            </a:r>
            <a:endParaRPr lang="en-US" sz="1400" dirty="0">
              <a:solidFill>
                <a:srgbClr val="262626"/>
              </a:solidFill>
            </a:endParaRPr>
          </a:p>
          <a:p>
            <a:pPr lvl="0"/>
            <a:r>
              <a:rPr lang="en-US" sz="1400" b="1" dirty="0">
                <a:solidFill>
                  <a:srgbClr val="262626"/>
                </a:solidFill>
              </a:rPr>
              <a:t>Legal and other requirement</a:t>
            </a:r>
          </a:p>
          <a:p>
            <a:pPr marL="742950" lvl="1" indent="-285750">
              <a:buFont typeface="Courier New"/>
              <a:buChar char="o"/>
            </a:pPr>
            <a:r>
              <a:rPr lang="en-GB" sz="1400" dirty="0">
                <a:solidFill>
                  <a:srgbClr val="262626"/>
                </a:solidFill>
              </a:rPr>
              <a:t>Has a procedure been developed and implemented to identify applicable regulatory, </a:t>
            </a:r>
            <a:br>
              <a:rPr lang="en-GB" sz="1400" dirty="0">
                <a:solidFill>
                  <a:srgbClr val="262626"/>
                </a:solidFill>
              </a:rPr>
            </a:br>
            <a:r>
              <a:rPr lang="en-GB" sz="1400" dirty="0">
                <a:solidFill>
                  <a:srgbClr val="262626"/>
                </a:solidFill>
              </a:rPr>
              <a:t>legal and other requirements?</a:t>
            </a:r>
            <a:endParaRPr lang="en-US" sz="1400" dirty="0">
              <a:solidFill>
                <a:srgbClr val="262626"/>
              </a:solidFill>
            </a:endParaRPr>
          </a:p>
          <a:p>
            <a:pPr marL="742950" lvl="1" indent="-285750">
              <a:buFont typeface="Courier New"/>
              <a:buChar char="o"/>
            </a:pPr>
            <a:r>
              <a:rPr lang="en-GB" sz="1400" dirty="0">
                <a:solidFill>
                  <a:srgbClr val="262626"/>
                </a:solidFill>
              </a:rPr>
              <a:t>Are licenses like wastewater discharge permit available to demonstrate full legal </a:t>
            </a:r>
            <a:br>
              <a:rPr lang="en-GB" sz="1400" dirty="0">
                <a:solidFill>
                  <a:srgbClr val="262626"/>
                </a:solidFill>
              </a:rPr>
            </a:br>
            <a:r>
              <a:rPr lang="en-GB" sz="1400" dirty="0">
                <a:solidFill>
                  <a:srgbClr val="262626"/>
                </a:solidFill>
              </a:rPr>
              <a:t>compliance?</a:t>
            </a:r>
            <a:endParaRPr lang="en-US" sz="1400" dirty="0">
              <a:solidFill>
                <a:srgbClr val="262626"/>
              </a:solidFill>
            </a:endParaRPr>
          </a:p>
          <a:p>
            <a:pPr lvl="0"/>
            <a:r>
              <a:rPr lang="en-US" sz="1400" b="1" dirty="0">
                <a:solidFill>
                  <a:srgbClr val="262626"/>
                </a:solidFill>
              </a:rPr>
              <a:t>Objectives, targets and </a:t>
            </a:r>
            <a:r>
              <a:rPr lang="en-US" sz="1400" b="1" dirty="0" err="1">
                <a:solidFill>
                  <a:srgbClr val="262626"/>
                </a:solidFill>
              </a:rPr>
              <a:t>programmes</a:t>
            </a:r>
            <a:endParaRPr lang="en-US" sz="1400" b="1" dirty="0">
              <a:solidFill>
                <a:srgbClr val="262626"/>
              </a:solidFill>
            </a:endParaRPr>
          </a:p>
          <a:p>
            <a:pPr marL="742950" lvl="1" indent="-285750">
              <a:buFont typeface="Courier New"/>
              <a:buChar char="o"/>
            </a:pPr>
            <a:r>
              <a:rPr lang="en-GB" sz="1400" dirty="0">
                <a:solidFill>
                  <a:srgbClr val="262626"/>
                </a:solidFill>
              </a:rPr>
              <a:t>Have environmental objectives and targets been established at each relevant function </a:t>
            </a:r>
            <a:br>
              <a:rPr lang="en-GB" sz="1400" dirty="0">
                <a:solidFill>
                  <a:srgbClr val="262626"/>
                </a:solidFill>
              </a:rPr>
            </a:br>
            <a:r>
              <a:rPr lang="en-GB" sz="1400" dirty="0">
                <a:solidFill>
                  <a:srgbClr val="262626"/>
                </a:solidFill>
              </a:rPr>
              <a:t>and level in the organization?</a:t>
            </a:r>
            <a:endParaRPr lang="en-US" dirty="0">
              <a:solidFill>
                <a:srgbClr val="26262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p:cNvSpPr>
            <a:spLocks noGrp="1"/>
          </p:cNvSpPr>
          <p:nvPr>
            <p:ph type="subTitle" idx="1"/>
          </p:nvPr>
        </p:nvSpPr>
        <p:spPr>
          <a:xfrm>
            <a:off x="381000" y="838200"/>
            <a:ext cx="8305800" cy="6019800"/>
          </a:xfrm>
        </p:spPr>
        <p:txBody>
          <a:bodyPr>
            <a:normAutofit/>
          </a:bodyPr>
          <a:lstStyle/>
          <a:p>
            <a:pPr lvl="0"/>
            <a:r>
              <a:rPr lang="en-GB" sz="1400" b="1" dirty="0">
                <a:solidFill>
                  <a:srgbClr val="262626"/>
                </a:solidFill>
              </a:rPr>
              <a:t>Resources, roles, responsibility and authority</a:t>
            </a:r>
            <a:endParaRPr lang="en-US" sz="1400" b="1" dirty="0">
              <a:solidFill>
                <a:srgbClr val="262626"/>
              </a:solidFill>
            </a:endParaRPr>
          </a:p>
          <a:p>
            <a:pPr marL="742950" lvl="1" indent="-285750">
              <a:buFont typeface="Courier New"/>
              <a:buChar char="o"/>
            </a:pPr>
            <a:r>
              <a:rPr lang="en-GB" sz="1400" dirty="0">
                <a:solidFill>
                  <a:srgbClr val="262626"/>
                </a:solidFill>
              </a:rPr>
              <a:t>Have responsibilities and authorities for environmental management been defined and </a:t>
            </a:r>
            <a:br>
              <a:rPr lang="en-GB" sz="1400" dirty="0">
                <a:solidFill>
                  <a:srgbClr val="262626"/>
                </a:solidFill>
              </a:rPr>
            </a:br>
            <a:r>
              <a:rPr lang="en-GB" sz="1400" dirty="0">
                <a:solidFill>
                  <a:srgbClr val="262626"/>
                </a:solidFill>
              </a:rPr>
              <a:t>documented?</a:t>
            </a:r>
            <a:endParaRPr lang="en-US" sz="1400" dirty="0">
              <a:solidFill>
                <a:srgbClr val="262626"/>
              </a:solidFill>
            </a:endParaRPr>
          </a:p>
          <a:p>
            <a:pPr lvl="0"/>
            <a:r>
              <a:rPr lang="en-GB" sz="1400" b="1" dirty="0">
                <a:solidFill>
                  <a:srgbClr val="262626"/>
                </a:solidFill>
              </a:rPr>
              <a:t>Competence, training, and awareness</a:t>
            </a:r>
            <a:endParaRPr lang="en-US" sz="1400" b="1" dirty="0">
              <a:solidFill>
                <a:srgbClr val="262626"/>
              </a:solidFill>
            </a:endParaRPr>
          </a:p>
          <a:p>
            <a:pPr marL="742950" lvl="1" indent="-285750">
              <a:buFont typeface="Courier New"/>
              <a:buChar char="o"/>
            </a:pPr>
            <a:r>
              <a:rPr lang="en-GB" sz="1400" dirty="0">
                <a:solidFill>
                  <a:srgbClr val="262626"/>
                </a:solidFill>
              </a:rPr>
              <a:t>Are all personnel, whose work can cause significant environmental impacts, competent </a:t>
            </a:r>
            <a:br>
              <a:rPr lang="en-GB" sz="1400" dirty="0">
                <a:solidFill>
                  <a:srgbClr val="262626"/>
                </a:solidFill>
              </a:rPr>
            </a:br>
            <a:r>
              <a:rPr lang="en-GB" sz="1400" dirty="0">
                <a:solidFill>
                  <a:srgbClr val="262626"/>
                </a:solidFill>
              </a:rPr>
              <a:t>on the basis of education, training and or experience?</a:t>
            </a:r>
            <a:endParaRPr lang="en-US" sz="1400" dirty="0">
              <a:solidFill>
                <a:srgbClr val="262626"/>
              </a:solidFill>
            </a:endParaRPr>
          </a:p>
          <a:p>
            <a:pPr lvl="0"/>
            <a:r>
              <a:rPr lang="en-US" sz="1400" b="1" dirty="0">
                <a:solidFill>
                  <a:srgbClr val="262626"/>
                </a:solidFill>
              </a:rPr>
              <a:t>Communication</a:t>
            </a:r>
          </a:p>
          <a:p>
            <a:pPr marL="742950" lvl="1" indent="-285750">
              <a:buFont typeface="Courier New"/>
              <a:buChar char="o"/>
            </a:pPr>
            <a:r>
              <a:rPr lang="en-GB" sz="1400" dirty="0">
                <a:solidFill>
                  <a:srgbClr val="262626"/>
                </a:solidFill>
              </a:rPr>
              <a:t>Are procedures maintained for communication of environmental issues between various </a:t>
            </a:r>
            <a:br>
              <a:rPr lang="en-GB" sz="1400" dirty="0">
                <a:solidFill>
                  <a:srgbClr val="262626"/>
                </a:solidFill>
              </a:rPr>
            </a:br>
            <a:r>
              <a:rPr lang="en-GB" sz="1400" dirty="0">
                <a:solidFill>
                  <a:srgbClr val="262626"/>
                </a:solidFill>
              </a:rPr>
              <a:t>levels of the organization?</a:t>
            </a:r>
            <a:endParaRPr lang="en-US" sz="1400" dirty="0">
              <a:solidFill>
                <a:srgbClr val="262626"/>
              </a:solidFill>
            </a:endParaRPr>
          </a:p>
          <a:p>
            <a:pPr lvl="0"/>
            <a:r>
              <a:rPr lang="en-US" sz="1400" b="1" dirty="0">
                <a:solidFill>
                  <a:srgbClr val="262626"/>
                </a:solidFill>
              </a:rPr>
              <a:t>Operational control</a:t>
            </a:r>
          </a:p>
          <a:p>
            <a:pPr marL="742950" lvl="1" indent="-285750">
              <a:buFont typeface="Courier New"/>
              <a:buChar char="o"/>
            </a:pPr>
            <a:r>
              <a:rPr lang="en-GB" sz="1400" dirty="0">
                <a:solidFill>
                  <a:srgbClr val="262626"/>
                </a:solidFill>
              </a:rPr>
              <a:t>Are activities associated with significant environmental aspects planned and carried out </a:t>
            </a:r>
            <a:br>
              <a:rPr lang="en-GB" sz="1400" dirty="0">
                <a:solidFill>
                  <a:srgbClr val="262626"/>
                </a:solidFill>
              </a:rPr>
            </a:br>
            <a:r>
              <a:rPr lang="en-GB" sz="1400" dirty="0">
                <a:solidFill>
                  <a:srgbClr val="262626"/>
                </a:solidFill>
              </a:rPr>
              <a:t>under specified conditions?</a:t>
            </a:r>
            <a:endParaRPr lang="en-US" sz="1400" dirty="0">
              <a:solidFill>
                <a:srgbClr val="262626"/>
              </a:solidFill>
            </a:endParaRPr>
          </a:p>
          <a:p>
            <a:pPr lvl="0"/>
            <a:r>
              <a:rPr lang="en-US" sz="1400" b="1" dirty="0">
                <a:solidFill>
                  <a:srgbClr val="262626"/>
                </a:solidFill>
              </a:rPr>
              <a:t>Monitoring and measurement</a:t>
            </a:r>
          </a:p>
          <a:p>
            <a:pPr marL="742950" lvl="1" indent="-285750">
              <a:buFont typeface="Courier New"/>
              <a:buChar char="o"/>
            </a:pPr>
            <a:r>
              <a:rPr lang="en-GB" sz="1400" dirty="0">
                <a:solidFill>
                  <a:srgbClr val="262626"/>
                </a:solidFill>
              </a:rPr>
              <a:t>Has any environmental performance indicator that relates to objectives and targets been </a:t>
            </a:r>
            <a:br>
              <a:rPr lang="en-GB" sz="1400" dirty="0">
                <a:solidFill>
                  <a:srgbClr val="262626"/>
                </a:solidFill>
              </a:rPr>
            </a:br>
            <a:r>
              <a:rPr lang="en-GB" sz="1400" dirty="0">
                <a:solidFill>
                  <a:srgbClr val="262626"/>
                </a:solidFill>
              </a:rPr>
              <a:t>established?</a:t>
            </a:r>
            <a:endParaRPr lang="en-US" sz="1400" dirty="0">
              <a:solidFill>
                <a:srgbClr val="262626"/>
              </a:solidFill>
            </a:endParaRPr>
          </a:p>
          <a:p>
            <a:pPr marL="742950" lvl="1" indent="-285750">
              <a:buFont typeface="Courier New"/>
              <a:buChar char="o"/>
            </a:pPr>
            <a:r>
              <a:rPr lang="en-GB" sz="1400" dirty="0">
                <a:solidFill>
                  <a:srgbClr val="262626"/>
                </a:solidFill>
              </a:rPr>
              <a:t>Are documented procedures established, implemented and maintained to periodically </a:t>
            </a:r>
            <a:br>
              <a:rPr lang="en-GB" sz="1400" dirty="0">
                <a:solidFill>
                  <a:srgbClr val="262626"/>
                </a:solidFill>
              </a:rPr>
            </a:br>
            <a:r>
              <a:rPr lang="en-GB" sz="1400" dirty="0">
                <a:solidFill>
                  <a:srgbClr val="262626"/>
                </a:solidFill>
              </a:rPr>
              <a:t>evaluate compliance with relevant environmental legislation and other requirements?</a:t>
            </a:r>
            <a:endParaRPr lang="en-US" sz="1400" dirty="0">
              <a:solidFill>
                <a:srgbClr val="262626"/>
              </a:solidFill>
            </a:endParaRPr>
          </a:p>
          <a:p>
            <a:pPr lvl="0"/>
            <a:r>
              <a:rPr lang="en-US" sz="1400" b="1" dirty="0">
                <a:solidFill>
                  <a:srgbClr val="262626"/>
                </a:solidFill>
              </a:rPr>
              <a:t>Management review</a:t>
            </a:r>
          </a:p>
          <a:p>
            <a:pPr marL="742950" lvl="1" indent="-285750">
              <a:buFont typeface="Courier New"/>
              <a:buChar char="o"/>
            </a:pPr>
            <a:r>
              <a:rPr lang="en-GB" sz="1400" dirty="0">
                <a:solidFill>
                  <a:srgbClr val="262626"/>
                </a:solidFill>
              </a:rPr>
              <a:t>Do periodic management reviews take place to ensure the continuing suitability and </a:t>
            </a:r>
            <a:br>
              <a:rPr lang="en-GB" sz="1400" dirty="0">
                <a:solidFill>
                  <a:srgbClr val="262626"/>
                </a:solidFill>
              </a:rPr>
            </a:br>
            <a:r>
              <a:rPr lang="en-GB" sz="1400" dirty="0">
                <a:solidFill>
                  <a:srgbClr val="262626"/>
                </a:solidFill>
              </a:rPr>
              <a:t>effectiveness of the Environmental Management System?</a:t>
            </a:r>
            <a:endParaRPr lang="en-US" sz="1400" dirty="0">
              <a:solidFill>
                <a:srgbClr val="262626"/>
              </a:solidFill>
            </a:endParaRPr>
          </a:p>
          <a:p>
            <a:pPr algn="l"/>
            <a:endParaRPr lang="en-US" dirty="0">
              <a:solidFill>
                <a:srgbClr val="26262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pic>
        <p:nvPicPr>
          <p:cNvPr id="6" name="Picture 5" descr="green-city-wallpaper.1680x105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1600200"/>
            <a:ext cx="7772400" cy="5257800"/>
          </a:xfrm>
        </p:spPr>
        <p:txBody>
          <a:bodyPr>
            <a:normAutofit fontScale="70000" lnSpcReduction="20000"/>
          </a:bodyPr>
          <a:lstStyle/>
          <a:p>
            <a:r>
              <a:rPr lang="en-US" b="1" dirty="0">
                <a:solidFill>
                  <a:srgbClr val="008000"/>
                </a:solidFill>
              </a:rPr>
              <a:t>Conclusion</a:t>
            </a:r>
            <a:endParaRPr lang="en-US" dirty="0">
              <a:solidFill>
                <a:srgbClr val="008000"/>
              </a:solidFill>
            </a:endParaRPr>
          </a:p>
          <a:p>
            <a:endParaRPr lang="en-GB" dirty="0"/>
          </a:p>
          <a:p>
            <a:r>
              <a:rPr lang="en-GB" dirty="0"/>
              <a:t>“Tourism can significantly reduce its ecological footprint and that it </a:t>
            </a:r>
            <a:br>
              <a:rPr lang="en-GB" dirty="0"/>
            </a:br>
            <a:r>
              <a:rPr lang="en-GB" dirty="0"/>
              <a:t>can become an engine of innovation for green, inclusive, and low </a:t>
            </a:r>
            <a:br>
              <a:rPr lang="en-GB" dirty="0"/>
            </a:br>
            <a:r>
              <a:rPr lang="en-GB" dirty="0"/>
              <a:t>carbon economies, and safeguard cultural creativity, diversity and </a:t>
            </a:r>
            <a:br>
              <a:rPr lang="en-GB" dirty="0"/>
            </a:br>
            <a:r>
              <a:rPr lang="en-GB" dirty="0"/>
              <a:t>human and ecosystem wellbeing.” </a:t>
            </a:r>
            <a:r>
              <a:rPr lang="en-GB" i="1" dirty="0"/>
              <a:t>World Summit on Sustainable </a:t>
            </a:r>
            <a:br>
              <a:rPr lang="en-GB" i="1" dirty="0"/>
            </a:br>
            <a:r>
              <a:rPr lang="en-GB" i="1" dirty="0"/>
              <a:t>Tourism+20</a:t>
            </a:r>
            <a:endParaRPr lang="en-US" dirty="0"/>
          </a:p>
          <a:p>
            <a:endParaRPr lang="en-GB" b="1" dirty="0"/>
          </a:p>
          <a:p>
            <a:r>
              <a:rPr lang="en-GB" b="1" dirty="0">
                <a:solidFill>
                  <a:srgbClr val="008000"/>
                </a:solidFill>
              </a:rPr>
              <a:t>Green Hotels are key drivers and beneficiaries of domestic </a:t>
            </a:r>
            <a:br>
              <a:rPr lang="en-GB" b="1" dirty="0">
                <a:solidFill>
                  <a:srgbClr val="008000"/>
                </a:solidFill>
              </a:rPr>
            </a:br>
            <a:r>
              <a:rPr lang="en-GB" b="1" dirty="0">
                <a:solidFill>
                  <a:srgbClr val="008000"/>
                </a:solidFill>
              </a:rPr>
              <a:t>tourism and international tourism whether it is for leisure or </a:t>
            </a:r>
            <a:br>
              <a:rPr lang="en-GB" b="1" dirty="0">
                <a:solidFill>
                  <a:srgbClr val="008000"/>
                </a:solidFill>
              </a:rPr>
            </a:br>
            <a:r>
              <a:rPr lang="en-GB" b="1" dirty="0">
                <a:solidFill>
                  <a:srgbClr val="008000"/>
                </a:solidFill>
              </a:rPr>
              <a:t>business. </a:t>
            </a:r>
            <a:endParaRPr lang="en-US" dirty="0">
              <a:solidFill>
                <a:srgbClr val="008000"/>
              </a:solidFill>
            </a:endParaRPr>
          </a:p>
          <a:p>
            <a:pPr algn="l"/>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Desktop\ticad 2016\nairobi-3.jpg"/>
          <p:cNvPicPr>
            <a:picLocks noChangeAspect="1" noChangeArrowheads="1"/>
          </p:cNvPicPr>
          <p:nvPr/>
        </p:nvPicPr>
        <p:blipFill>
          <a:blip r:embed="rId2"/>
          <a:srcRect/>
          <a:stretch>
            <a:fillRect/>
          </a:stretch>
        </p:blipFill>
        <p:spPr bwMode="auto">
          <a:xfrm>
            <a:off x="0" y="0"/>
            <a:ext cx="9147717" cy="6858000"/>
          </a:xfrm>
          <a:prstGeom prst="rect">
            <a:avLst/>
          </a:prstGeom>
          <a:noFill/>
        </p:spPr>
      </p:pic>
      <p:pic>
        <p:nvPicPr>
          <p:cNvPr id="6" name="Picture 5" descr="GREEN AFRICA BIZ CARDS20.png"/>
          <p:cNvPicPr>
            <a:picLocks noChangeAspect="1"/>
          </p:cNvPicPr>
          <p:nvPr/>
        </p:nvPicPr>
        <p:blipFill>
          <a:blip r:embed="rId3" cstate="print"/>
          <a:stretch>
            <a:fillRect/>
          </a:stretch>
        </p:blipFill>
        <p:spPr>
          <a:xfrm>
            <a:off x="1981200" y="990600"/>
            <a:ext cx="4745742" cy="2685287"/>
          </a:xfrm>
          <a:prstGeom prst="rect">
            <a:avLst/>
          </a:prstGeom>
          <a:effectLst>
            <a:glow rad="63500">
              <a:schemeClr val="bg1">
                <a:alpha val="40000"/>
              </a:schemeClr>
            </a:glow>
          </a:effectLst>
        </p:spPr>
      </p:pic>
      <p:pic>
        <p:nvPicPr>
          <p:cNvPr id="7" name="Picture 6" descr="GREEN AFRICA BIZ CARDS20.png"/>
          <p:cNvPicPr>
            <a:picLocks noChangeAspect="1"/>
          </p:cNvPicPr>
          <p:nvPr/>
        </p:nvPicPr>
        <p:blipFill>
          <a:blip r:embed="rId3" cstate="print"/>
          <a:stretch>
            <a:fillRect/>
          </a:stretch>
        </p:blipFill>
        <p:spPr>
          <a:xfrm>
            <a:off x="1981200" y="990600"/>
            <a:ext cx="4745742" cy="2685287"/>
          </a:xfrm>
          <a:prstGeom prst="rect">
            <a:avLst/>
          </a:prstGeom>
          <a:effectLst>
            <a:glow rad="63500">
              <a:schemeClr val="bg1">
                <a:alpha val="40000"/>
              </a:schemeClr>
            </a:glo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subTitle" idx="1"/>
          </p:nvPr>
        </p:nvSpPr>
        <p:spPr>
          <a:xfrm>
            <a:off x="457200" y="2286000"/>
            <a:ext cx="6400800" cy="1600200"/>
          </a:xfrm>
          <a:prstGeom prst="rect">
            <a:avLst/>
          </a:prstGeom>
          <a:ln>
            <a:noFill/>
          </a:ln>
          <a:effectLst>
            <a:glow rad="139700">
              <a:schemeClr val="accent3">
                <a:satMod val="175000"/>
                <a:alpha val="40000"/>
              </a:schemeClr>
            </a:glow>
          </a:effectLst>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1500" b="1" i="0" u="none" strike="noStrike" kern="1200" cap="none" spc="0" normalizeH="0" baseline="0" noProof="0" dirty="0">
                <a:ln>
                  <a:noFill/>
                </a:ln>
                <a:solidFill>
                  <a:srgbClr val="00B050"/>
                </a:solidFill>
                <a:effectLst/>
                <a:uLnTx/>
                <a:uFillTx/>
                <a:latin typeface="+mn-lt"/>
                <a:ea typeface="+mn-ea"/>
                <a:cs typeface="+mn-cs"/>
              </a:rPr>
              <a:t>‘GREEN’</a:t>
            </a:r>
            <a:endParaRPr kumimoji="0" lang="en-US" sz="115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extBox 4"/>
          <p:cNvSpPr txBox="1"/>
          <p:nvPr/>
        </p:nvSpPr>
        <p:spPr>
          <a:xfrm>
            <a:off x="1219200" y="3581400"/>
            <a:ext cx="5181600" cy="1569660"/>
          </a:xfrm>
          <a:prstGeom prst="rect">
            <a:avLst/>
          </a:prstGeom>
          <a:noFill/>
        </p:spPr>
        <p:txBody>
          <a:bodyPr wrap="square" rtlCol="0">
            <a:spAutoFit/>
          </a:bodyPr>
          <a:lstStyle/>
          <a:p>
            <a:r>
              <a:rPr lang="en-US" sz="9600" b="1" dirty="0"/>
              <a:t>IN 3 FOLD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800" y="2209800"/>
            <a:ext cx="42672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tx1"/>
                </a:solidFill>
                <a:effectLst/>
                <a:uLnTx/>
                <a:uFillTx/>
                <a:latin typeface="+mj-lt"/>
                <a:ea typeface="+mj-ea"/>
                <a:cs typeface="+mj-cs"/>
              </a:rPr>
              <a:t>1</a:t>
            </a:r>
            <a:r>
              <a:rPr kumimoji="0" lang="en-US" sz="7200" b="1" i="0" u="none" strike="noStrike" kern="1200" cap="none" spc="0" normalizeH="0" baseline="30000" noProof="0" dirty="0">
                <a:ln>
                  <a:noFill/>
                </a:ln>
                <a:solidFill>
                  <a:schemeClr val="tx1"/>
                </a:solidFill>
                <a:effectLst/>
                <a:uLnTx/>
                <a:uFillTx/>
                <a:latin typeface="+mj-lt"/>
                <a:ea typeface="+mj-ea"/>
                <a:cs typeface="+mj-cs"/>
              </a:rPr>
              <a:t>st</a:t>
            </a:r>
            <a:r>
              <a:rPr kumimoji="0" lang="en-US" sz="7200" b="1" i="0" u="none" strike="noStrike" kern="1200" cap="none" spc="0" normalizeH="0" baseline="0" noProof="0" dirty="0">
                <a:ln>
                  <a:noFill/>
                </a:ln>
                <a:solidFill>
                  <a:schemeClr val="tx1"/>
                </a:solidFill>
                <a:effectLst/>
                <a:uLnTx/>
                <a:uFillTx/>
                <a:latin typeface="+mj-lt"/>
                <a:ea typeface="+mj-ea"/>
                <a:cs typeface="+mj-cs"/>
              </a:rPr>
              <a:t> </a:t>
            </a:r>
            <a:r>
              <a:rPr kumimoji="0" lang="en-US" sz="7200" b="1" i="0" u="none" strike="noStrike" kern="1200" cap="none" spc="0" normalizeH="0" baseline="0" noProof="0" dirty="0">
                <a:ln>
                  <a:noFill/>
                </a:ln>
                <a:solidFill>
                  <a:srgbClr val="00B050"/>
                </a:solidFill>
                <a:effectLst/>
                <a:uLnTx/>
                <a:uFillTx/>
                <a:latin typeface="+mj-lt"/>
                <a:ea typeface="+mj-ea"/>
                <a:cs typeface="+mj-cs"/>
              </a:rPr>
              <a:t>‘green’</a:t>
            </a:r>
          </a:p>
        </p:txBody>
      </p:sp>
      <p:sp>
        <p:nvSpPr>
          <p:cNvPr id="5" name="Content Placeholder 2"/>
          <p:cNvSpPr txBox="1">
            <a:spLocks/>
          </p:cNvSpPr>
          <p:nvPr/>
        </p:nvSpPr>
        <p:spPr>
          <a:xfrm>
            <a:off x="533400" y="3429000"/>
            <a:ext cx="5791200" cy="13255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effectLst/>
                <a:uLnTx/>
                <a:uFillTx/>
                <a:latin typeface="+mn-lt"/>
                <a:ea typeface="+mn-ea"/>
                <a:cs typeface="+mn-cs"/>
              </a:rPr>
              <a:t>Treating people kindly</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effectLst/>
                <a:uLnTx/>
                <a:uFillTx/>
                <a:latin typeface="+mn-lt"/>
                <a:ea typeface="+mn-ea"/>
                <a:cs typeface="+mn-cs"/>
              </a:rPr>
              <a:t>Moral values and ethics (life skills)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N2matatub.jpg"/>
          <p:cNvPicPr>
            <a:picLocks noChangeAspect="1"/>
          </p:cNvPicPr>
          <p:nvPr/>
        </p:nvPicPr>
        <p:blipFill>
          <a:blip r:embed="rId2"/>
          <a:stretch>
            <a:fillRect/>
          </a:stretch>
        </p:blipFill>
        <p:spPr>
          <a:xfrm>
            <a:off x="4800600" y="2057400"/>
            <a:ext cx="4343400" cy="2895600"/>
          </a:xfrm>
          <a:prstGeom prst="rect">
            <a:avLst/>
          </a:prstGeom>
        </p:spPr>
      </p:pic>
      <p:pic>
        <p:nvPicPr>
          <p:cNvPr id="3" name="Picture 2" descr="0fgjhs3dsn02i9bbbg.f7cc86c6.jpg"/>
          <p:cNvPicPr>
            <a:picLocks noChangeAspect="1"/>
          </p:cNvPicPr>
          <p:nvPr/>
        </p:nvPicPr>
        <p:blipFill>
          <a:blip r:embed="rId3"/>
          <a:stretch>
            <a:fillRect/>
          </a:stretch>
        </p:blipFill>
        <p:spPr>
          <a:xfrm>
            <a:off x="0" y="0"/>
            <a:ext cx="4953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2209800"/>
            <a:ext cx="42672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tx1"/>
                </a:solidFill>
                <a:effectLst/>
                <a:uLnTx/>
                <a:uFillTx/>
                <a:latin typeface="+mj-lt"/>
                <a:ea typeface="+mj-ea"/>
                <a:cs typeface="+mj-cs"/>
              </a:rPr>
              <a:t>2</a:t>
            </a:r>
            <a:r>
              <a:rPr kumimoji="0" lang="en-US" sz="7200" b="1" i="0" u="none" strike="noStrike" kern="1200" cap="none" spc="0" normalizeH="0" baseline="30000" noProof="0" dirty="0">
                <a:ln>
                  <a:noFill/>
                </a:ln>
                <a:solidFill>
                  <a:schemeClr val="tx1"/>
                </a:solidFill>
                <a:effectLst/>
                <a:uLnTx/>
                <a:uFillTx/>
                <a:latin typeface="+mj-lt"/>
                <a:ea typeface="+mj-ea"/>
                <a:cs typeface="+mj-cs"/>
              </a:rPr>
              <a:t>nd</a:t>
            </a:r>
            <a:r>
              <a:rPr kumimoji="0" lang="en-US" sz="7200" b="1" i="0" u="none" strike="noStrike" kern="1200" cap="none" spc="0" normalizeH="0" baseline="0" noProof="0" dirty="0">
                <a:ln>
                  <a:noFill/>
                </a:ln>
                <a:solidFill>
                  <a:schemeClr val="tx1"/>
                </a:solidFill>
                <a:effectLst/>
                <a:uLnTx/>
                <a:uFillTx/>
                <a:latin typeface="+mj-lt"/>
                <a:ea typeface="+mj-ea"/>
                <a:cs typeface="+mj-cs"/>
              </a:rPr>
              <a:t> </a:t>
            </a:r>
            <a:r>
              <a:rPr kumimoji="0" lang="en-US" sz="7200" b="1" i="0" u="none" strike="noStrike" kern="1200" cap="none" spc="0" normalizeH="0" baseline="0" noProof="0" dirty="0">
                <a:ln>
                  <a:noFill/>
                </a:ln>
                <a:solidFill>
                  <a:srgbClr val="00B050"/>
                </a:solidFill>
                <a:effectLst/>
                <a:uLnTx/>
                <a:uFillTx/>
                <a:latin typeface="+mj-lt"/>
                <a:ea typeface="+mj-ea"/>
                <a:cs typeface="+mj-cs"/>
              </a:rPr>
              <a:t>‘green’</a:t>
            </a:r>
          </a:p>
        </p:txBody>
      </p:sp>
      <p:sp>
        <p:nvSpPr>
          <p:cNvPr id="10" name="Content Placeholder 2"/>
          <p:cNvSpPr txBox="1">
            <a:spLocks/>
          </p:cNvSpPr>
          <p:nvPr/>
        </p:nvSpPr>
        <p:spPr>
          <a:xfrm>
            <a:off x="838200" y="3505200"/>
            <a:ext cx="5791200" cy="13255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effectLst/>
                <a:uLnTx/>
                <a:uFillTx/>
                <a:latin typeface="+mn-lt"/>
                <a:ea typeface="+mn-ea"/>
                <a:cs typeface="+mn-cs"/>
              </a:rPr>
              <a:t>Peace, Health and Creating Livelihoods</a:t>
            </a:r>
            <a:endParaRPr kumimoji="0" lang="en-US" sz="2800" b="1"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ace_in_kenya.jpg"/>
          <p:cNvPicPr>
            <a:picLocks noChangeAspect="1"/>
          </p:cNvPicPr>
          <p:nvPr/>
        </p:nvPicPr>
        <p:blipFill>
          <a:blip r:embed="rId2"/>
          <a:stretch>
            <a:fillRect/>
          </a:stretch>
        </p:blipFill>
        <p:spPr>
          <a:xfrm>
            <a:off x="609599" y="3657600"/>
            <a:ext cx="4038600" cy="2844800"/>
          </a:xfrm>
          <a:prstGeom prst="rect">
            <a:avLst/>
          </a:prstGeom>
        </p:spPr>
      </p:pic>
      <p:pic>
        <p:nvPicPr>
          <p:cNvPr id="5" name="Picture 4" descr="786fb86ee5.jpg"/>
          <p:cNvPicPr>
            <a:picLocks noChangeAspect="1"/>
          </p:cNvPicPr>
          <p:nvPr/>
        </p:nvPicPr>
        <p:blipFill>
          <a:blip r:embed="rId3"/>
          <a:stretch>
            <a:fillRect/>
          </a:stretch>
        </p:blipFill>
        <p:spPr>
          <a:xfrm>
            <a:off x="609600" y="304800"/>
            <a:ext cx="4050106" cy="3352800"/>
          </a:xfrm>
          <a:prstGeom prst="rect">
            <a:avLst/>
          </a:prstGeom>
        </p:spPr>
      </p:pic>
      <p:pic>
        <p:nvPicPr>
          <p:cNvPr id="6" name="Picture 5" descr="KEN2007003520.jpg"/>
          <p:cNvPicPr>
            <a:picLocks noChangeAspect="1"/>
          </p:cNvPicPr>
          <p:nvPr/>
        </p:nvPicPr>
        <p:blipFill>
          <a:blip r:embed="rId4"/>
          <a:stretch>
            <a:fillRect/>
          </a:stretch>
        </p:blipFill>
        <p:spPr>
          <a:xfrm>
            <a:off x="4648200" y="1371600"/>
            <a:ext cx="3881886" cy="411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286000"/>
            <a:ext cx="42672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tx1"/>
                </a:solidFill>
                <a:effectLst/>
                <a:uLnTx/>
                <a:uFillTx/>
                <a:latin typeface="+mj-lt"/>
                <a:ea typeface="+mj-ea"/>
                <a:cs typeface="+mj-cs"/>
              </a:rPr>
              <a:t>3</a:t>
            </a:r>
            <a:r>
              <a:rPr kumimoji="0" lang="en-US" sz="7200" b="1" i="0" u="none" strike="noStrike" kern="1200" cap="none" spc="0" normalizeH="0" baseline="30000" noProof="0" dirty="0">
                <a:ln>
                  <a:noFill/>
                </a:ln>
                <a:solidFill>
                  <a:schemeClr val="tx1"/>
                </a:solidFill>
                <a:effectLst/>
                <a:uLnTx/>
                <a:uFillTx/>
                <a:latin typeface="+mj-lt"/>
                <a:ea typeface="+mj-ea"/>
                <a:cs typeface="+mj-cs"/>
              </a:rPr>
              <a:t>rd</a:t>
            </a:r>
            <a:r>
              <a:rPr kumimoji="0" lang="en-US" sz="7200" b="1" i="0" u="none" strike="noStrike" kern="1200" cap="none" spc="0" normalizeH="0" baseline="0" noProof="0" dirty="0">
                <a:ln>
                  <a:noFill/>
                </a:ln>
                <a:solidFill>
                  <a:schemeClr val="tx1"/>
                </a:solidFill>
                <a:effectLst/>
                <a:uLnTx/>
                <a:uFillTx/>
                <a:latin typeface="+mj-lt"/>
                <a:ea typeface="+mj-ea"/>
                <a:cs typeface="+mj-cs"/>
              </a:rPr>
              <a:t> </a:t>
            </a:r>
            <a:r>
              <a:rPr kumimoji="0" lang="en-US" sz="7200" b="1" i="0" u="none" strike="noStrike" kern="1200" cap="none" spc="0" normalizeH="0" baseline="0" noProof="0" dirty="0">
                <a:ln>
                  <a:noFill/>
                </a:ln>
                <a:solidFill>
                  <a:srgbClr val="00B050"/>
                </a:solidFill>
                <a:effectLst/>
                <a:uLnTx/>
                <a:uFillTx/>
                <a:latin typeface="+mj-lt"/>
                <a:ea typeface="+mj-ea"/>
                <a:cs typeface="+mj-cs"/>
              </a:rPr>
              <a:t>‘green’</a:t>
            </a:r>
          </a:p>
        </p:txBody>
      </p:sp>
      <p:sp>
        <p:nvSpPr>
          <p:cNvPr id="5" name="Content Placeholder 2"/>
          <p:cNvSpPr txBox="1">
            <a:spLocks/>
          </p:cNvSpPr>
          <p:nvPr/>
        </p:nvSpPr>
        <p:spPr>
          <a:xfrm>
            <a:off x="762000" y="3352800"/>
            <a:ext cx="5791200" cy="13255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effectLst/>
                <a:uLnTx/>
                <a:uFillTx/>
                <a:latin typeface="+mn-lt"/>
                <a:ea typeface="+mn-ea"/>
                <a:cs typeface="+mn-cs"/>
              </a:rPr>
              <a:t>Actual Environmental Conservation</a:t>
            </a:r>
            <a:endParaRPr kumimoji="0" lang="en-US" sz="2800" b="1"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From Desktop\bhl\Waterfall-in-green-forest.jpg"/>
          <p:cNvPicPr>
            <a:picLocks noChangeAspect="1" noChangeArrowheads="1"/>
          </p:cNvPicPr>
          <p:nvPr/>
        </p:nvPicPr>
        <p:blipFill>
          <a:blip r:embed="rId2" cstate="print"/>
          <a:srcRect/>
          <a:stretch>
            <a:fillRect/>
          </a:stretch>
        </p:blipFill>
        <p:spPr bwMode="auto">
          <a:xfrm>
            <a:off x="4114800" y="3810001"/>
            <a:ext cx="5029200" cy="3047999"/>
          </a:xfrm>
          <a:prstGeom prst="rect">
            <a:avLst/>
          </a:prstGeom>
          <a:noFill/>
        </p:spPr>
      </p:pic>
      <p:pic>
        <p:nvPicPr>
          <p:cNvPr id="7" name="Picture 4" descr="D:\Users\Public\ken1\4TH JULY09\green sports 2.JPG"/>
          <p:cNvPicPr>
            <a:picLocks noChangeAspect="1" noChangeArrowheads="1"/>
          </p:cNvPicPr>
          <p:nvPr/>
        </p:nvPicPr>
        <p:blipFill>
          <a:blip r:embed="rId3" cstate="print"/>
          <a:srcRect/>
          <a:stretch>
            <a:fillRect/>
          </a:stretch>
        </p:blipFill>
        <p:spPr bwMode="auto">
          <a:xfrm>
            <a:off x="0" y="3581400"/>
            <a:ext cx="4419600" cy="3314700"/>
          </a:xfrm>
          <a:prstGeom prst="rect">
            <a:avLst/>
          </a:prstGeom>
          <a:noFill/>
        </p:spPr>
      </p:pic>
      <p:pic>
        <p:nvPicPr>
          <p:cNvPr id="1026" name="Picture 2" descr="D:\Intel\desktop folders\GreenPop.jpg"/>
          <p:cNvPicPr>
            <a:picLocks noChangeAspect="1" noChangeArrowheads="1"/>
          </p:cNvPicPr>
          <p:nvPr/>
        </p:nvPicPr>
        <p:blipFill>
          <a:blip r:embed="rId4"/>
          <a:srcRect l="22581" r="24193"/>
          <a:stretch>
            <a:fillRect/>
          </a:stretch>
        </p:blipFill>
        <p:spPr bwMode="auto">
          <a:xfrm>
            <a:off x="0" y="1"/>
            <a:ext cx="3429000" cy="4343400"/>
          </a:xfrm>
          <a:prstGeom prst="rect">
            <a:avLst/>
          </a:prstGeom>
          <a:noFill/>
        </p:spPr>
      </p:pic>
      <p:pic>
        <p:nvPicPr>
          <p:cNvPr id="1027" name="Picture 3" descr="D:\Users\Public\ken1\4TH JULY09\greening with schools.JPG"/>
          <p:cNvPicPr>
            <a:picLocks noChangeAspect="1" noChangeArrowheads="1"/>
          </p:cNvPicPr>
          <p:nvPr/>
        </p:nvPicPr>
        <p:blipFill>
          <a:blip r:embed="rId5"/>
          <a:srcRect r="1316"/>
          <a:stretch>
            <a:fillRect/>
          </a:stretch>
        </p:blipFill>
        <p:spPr bwMode="auto">
          <a:xfrm>
            <a:off x="3429000" y="0"/>
            <a:ext cx="5715000" cy="4343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TotalTime>
  <Words>399</Words>
  <Application>Microsoft Office PowerPoint</Application>
  <PresentationFormat>On-screen Show (4:3)</PresentationFormat>
  <Paragraphs>89</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Albertus Extra Bold</vt: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itaaaa</cp:lastModifiedBy>
  <cp:revision>17</cp:revision>
  <dcterms:created xsi:type="dcterms:W3CDTF">2016-11-28T00:00:17Z</dcterms:created>
  <dcterms:modified xsi:type="dcterms:W3CDTF">2016-11-28T08:34:20Z</dcterms:modified>
</cp:coreProperties>
</file>