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4" r:id="rId3"/>
    <p:sldId id="270" r:id="rId4"/>
    <p:sldId id="271" r:id="rId5"/>
    <p:sldId id="265" r:id="rId6"/>
    <p:sldId id="266" r:id="rId7"/>
    <p:sldId id="267" r:id="rId8"/>
    <p:sldId id="262" r:id="rId9"/>
    <p:sldId id="274" r:id="rId10"/>
    <p:sldId id="275" r:id="rId11"/>
    <p:sldId id="276" r:id="rId12"/>
    <p:sldId id="268" r:id="rId13"/>
    <p:sldId id="269" r:id="rId14"/>
    <p:sldId id="273" r:id="rId15"/>
    <p:sldId id="272" r:id="rId16"/>
    <p:sldId id="263" r:id="rId17"/>
    <p:sldId id="260" r:id="rId1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tels. Ter Duinen" initials="HT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8B5"/>
    <a:srgbClr val="1E9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>
        <p:scale>
          <a:sx n="66" d="100"/>
          <a:sy n="66" d="100"/>
        </p:scale>
        <p:origin x="-1800" y="-3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0094F6-4EBF-400F-88E8-E887BDECE47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323CAF0A-47B7-45CD-ACE7-536EF8191144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l-BE" dirty="0" smtClean="0"/>
            <a:t> </a:t>
          </a:r>
          <a:r>
            <a:rPr lang="nl-BE" b="1" dirty="0" err="1" smtClean="0"/>
            <a:t>Self-efficacy</a:t>
          </a:r>
          <a:endParaRPr lang="nl-BE" b="1" dirty="0"/>
        </a:p>
      </dgm:t>
    </dgm:pt>
    <dgm:pt modelId="{822A03FE-CB26-46E3-991E-305A7FBA0556}" type="parTrans" cxnId="{269BB8DD-7A36-4F58-8834-62A4AA9B0E87}">
      <dgm:prSet/>
      <dgm:spPr/>
      <dgm:t>
        <a:bodyPr/>
        <a:lstStyle/>
        <a:p>
          <a:endParaRPr lang="nl-BE"/>
        </a:p>
      </dgm:t>
    </dgm:pt>
    <dgm:pt modelId="{86A515D7-D992-4597-820D-915C9088CAF7}" type="sibTrans" cxnId="{269BB8DD-7A36-4F58-8834-62A4AA9B0E87}">
      <dgm:prSet/>
      <dgm:spPr/>
      <dgm:t>
        <a:bodyPr/>
        <a:lstStyle/>
        <a:p>
          <a:endParaRPr lang="nl-BE"/>
        </a:p>
      </dgm:t>
    </dgm:pt>
    <dgm:pt modelId="{FE8878DE-123A-4FB4-84E3-9D3F9E572B62}">
      <dgm:prSet phldrT="[Tekst]"/>
      <dgm:spPr/>
      <dgm:t>
        <a:bodyPr/>
        <a:lstStyle/>
        <a:p>
          <a:r>
            <a:rPr lang="nl-BE" b="1" dirty="0" err="1" smtClean="0"/>
            <a:t>Mastery</a:t>
          </a:r>
          <a:r>
            <a:rPr lang="nl-BE" b="1" dirty="0" smtClean="0"/>
            <a:t> </a:t>
          </a:r>
          <a:r>
            <a:rPr lang="nl-BE" b="1" dirty="0" err="1" smtClean="0"/>
            <a:t>experience</a:t>
          </a:r>
          <a:endParaRPr lang="nl-BE" b="1" dirty="0"/>
        </a:p>
      </dgm:t>
    </dgm:pt>
    <dgm:pt modelId="{2D5B57A4-4EDD-4C43-BC31-BE948A173814}" type="parTrans" cxnId="{5776ACAE-F9B1-4E21-9F8D-FA33EE0E5678}">
      <dgm:prSet/>
      <dgm:spPr/>
      <dgm:t>
        <a:bodyPr/>
        <a:lstStyle/>
        <a:p>
          <a:endParaRPr lang="nl-BE"/>
        </a:p>
      </dgm:t>
    </dgm:pt>
    <dgm:pt modelId="{14B40233-B5C3-497A-910E-1CCD0BE87EFC}" type="sibTrans" cxnId="{5776ACAE-F9B1-4E21-9F8D-FA33EE0E5678}">
      <dgm:prSet/>
      <dgm:spPr/>
      <dgm:t>
        <a:bodyPr/>
        <a:lstStyle/>
        <a:p>
          <a:endParaRPr lang="nl-BE"/>
        </a:p>
      </dgm:t>
    </dgm:pt>
    <dgm:pt modelId="{C054DA7D-E757-4456-9C97-AED398B2F400}">
      <dgm:prSet phldrT="[Tekst]"/>
      <dgm:spPr/>
      <dgm:t>
        <a:bodyPr/>
        <a:lstStyle/>
        <a:p>
          <a:r>
            <a:rPr lang="en-US" b="1" noProof="0" dirty="0" smtClean="0"/>
            <a:t>Modeling</a:t>
          </a:r>
          <a:endParaRPr lang="en-US" b="1" noProof="0" dirty="0"/>
        </a:p>
      </dgm:t>
    </dgm:pt>
    <dgm:pt modelId="{8CBB91DE-5B91-4F62-B9FB-8831AB8F9093}" type="parTrans" cxnId="{205EF17B-782D-452F-85C2-CA24942F4DB2}">
      <dgm:prSet/>
      <dgm:spPr/>
      <dgm:t>
        <a:bodyPr/>
        <a:lstStyle/>
        <a:p>
          <a:endParaRPr lang="nl-BE"/>
        </a:p>
      </dgm:t>
    </dgm:pt>
    <dgm:pt modelId="{39206F72-EC97-4CD4-AE47-D07BBE07B294}" type="sibTrans" cxnId="{205EF17B-782D-452F-85C2-CA24942F4DB2}">
      <dgm:prSet/>
      <dgm:spPr/>
      <dgm:t>
        <a:bodyPr/>
        <a:lstStyle/>
        <a:p>
          <a:endParaRPr lang="nl-BE"/>
        </a:p>
      </dgm:t>
    </dgm:pt>
    <dgm:pt modelId="{4A576800-C6CF-4D1D-87BF-F96A7BBE294B}">
      <dgm:prSet phldrT="[Tekst]"/>
      <dgm:spPr/>
      <dgm:t>
        <a:bodyPr/>
        <a:lstStyle/>
        <a:p>
          <a:r>
            <a:rPr lang="nl-BE" b="1" dirty="0" err="1" smtClean="0"/>
            <a:t>Verbal</a:t>
          </a:r>
          <a:r>
            <a:rPr lang="nl-BE" b="1" dirty="0" smtClean="0"/>
            <a:t> </a:t>
          </a:r>
          <a:r>
            <a:rPr lang="nl-BE" b="1" dirty="0" err="1" smtClean="0"/>
            <a:t>persuasion</a:t>
          </a:r>
          <a:endParaRPr lang="nl-BE" b="1" dirty="0"/>
        </a:p>
      </dgm:t>
    </dgm:pt>
    <dgm:pt modelId="{9D64FFAA-7172-4D5D-8749-C2A7259D9E57}" type="parTrans" cxnId="{5BDDFEC7-F2EC-4C61-94E4-9120EE0FEF69}">
      <dgm:prSet/>
      <dgm:spPr/>
      <dgm:t>
        <a:bodyPr/>
        <a:lstStyle/>
        <a:p>
          <a:endParaRPr lang="nl-BE"/>
        </a:p>
      </dgm:t>
    </dgm:pt>
    <dgm:pt modelId="{C36AE762-B8F0-462E-9480-A54D92990681}" type="sibTrans" cxnId="{5BDDFEC7-F2EC-4C61-94E4-9120EE0FEF69}">
      <dgm:prSet/>
      <dgm:spPr/>
      <dgm:t>
        <a:bodyPr/>
        <a:lstStyle/>
        <a:p>
          <a:endParaRPr lang="nl-BE"/>
        </a:p>
      </dgm:t>
    </dgm:pt>
    <dgm:pt modelId="{44097CB6-5F9B-429F-B5E9-4332557750F3}">
      <dgm:prSet phldrT="[Tekst]" phldr="1"/>
      <dgm:spPr/>
      <dgm:t>
        <a:bodyPr/>
        <a:lstStyle/>
        <a:p>
          <a:endParaRPr lang="nl-BE"/>
        </a:p>
      </dgm:t>
    </dgm:pt>
    <dgm:pt modelId="{60C4BA76-7BBA-4C12-9BE4-8F2B64690AB5}" type="parTrans" cxnId="{22DBFF5F-EBE4-4361-AF2C-B78C5CEEE103}">
      <dgm:prSet/>
      <dgm:spPr/>
      <dgm:t>
        <a:bodyPr/>
        <a:lstStyle/>
        <a:p>
          <a:endParaRPr lang="nl-BE"/>
        </a:p>
      </dgm:t>
    </dgm:pt>
    <dgm:pt modelId="{D70A1A73-336B-470E-8EAB-9985C51A3548}" type="sibTrans" cxnId="{22DBFF5F-EBE4-4361-AF2C-B78C5CEEE103}">
      <dgm:prSet/>
      <dgm:spPr/>
      <dgm:t>
        <a:bodyPr/>
        <a:lstStyle/>
        <a:p>
          <a:endParaRPr lang="nl-BE"/>
        </a:p>
      </dgm:t>
    </dgm:pt>
    <dgm:pt modelId="{EBB0F713-8E38-4D6A-BF52-F0AAC4B93755}">
      <dgm:prSet phldrT="[Tekst]" phldr="1"/>
      <dgm:spPr/>
      <dgm:t>
        <a:bodyPr/>
        <a:lstStyle/>
        <a:p>
          <a:endParaRPr lang="nl-BE"/>
        </a:p>
      </dgm:t>
    </dgm:pt>
    <dgm:pt modelId="{F553FC39-95AE-4FF5-83EC-29BA4819957F}" type="parTrans" cxnId="{696A2DB2-6AC1-4C5F-9DC0-216C6EDBB3A5}">
      <dgm:prSet/>
      <dgm:spPr/>
      <dgm:t>
        <a:bodyPr/>
        <a:lstStyle/>
        <a:p>
          <a:endParaRPr lang="nl-BE"/>
        </a:p>
      </dgm:t>
    </dgm:pt>
    <dgm:pt modelId="{F60E446B-D046-4033-8F0D-0040E2AB21D3}" type="sibTrans" cxnId="{696A2DB2-6AC1-4C5F-9DC0-216C6EDBB3A5}">
      <dgm:prSet/>
      <dgm:spPr/>
      <dgm:t>
        <a:bodyPr/>
        <a:lstStyle/>
        <a:p>
          <a:endParaRPr lang="nl-BE"/>
        </a:p>
      </dgm:t>
    </dgm:pt>
    <dgm:pt modelId="{697DE72C-269C-4931-A1FE-219E7B580E99}" type="pres">
      <dgm:prSet presAssocID="{DF0094F6-4EBF-400F-88E8-E887BDECE47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1A01FC-EB3A-407F-B085-A2E53B4B0CB8}" type="pres">
      <dgm:prSet presAssocID="{323CAF0A-47B7-45CD-ACE7-536EF8191144}" presName="centerShape" presStyleLbl="node0" presStyleIdx="0" presStyleCnt="1" custScaleX="162385" custScaleY="97513" custLinFactNeighborX="2260" custLinFactNeighborY="5477"/>
      <dgm:spPr/>
      <dgm:t>
        <a:bodyPr/>
        <a:lstStyle/>
        <a:p>
          <a:endParaRPr lang="en-US"/>
        </a:p>
      </dgm:t>
    </dgm:pt>
    <dgm:pt modelId="{EEB2B5BC-1CBF-4D1A-BE3C-D5A3E7A0B6D2}" type="pres">
      <dgm:prSet presAssocID="{2D5B57A4-4EDD-4C43-BC31-BE948A173814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7E7848B0-F275-4BC8-A9D0-C22792BBACF0}" type="pres">
      <dgm:prSet presAssocID="{FE8878DE-123A-4FB4-84E3-9D3F9E572B6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24882-4D59-4270-8097-B8540CE28697}" type="pres">
      <dgm:prSet presAssocID="{8CBB91DE-5B91-4F62-B9FB-8831AB8F9093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9720B8F3-86ED-4266-86EC-75DBA3592CFA}" type="pres">
      <dgm:prSet presAssocID="{C054DA7D-E757-4456-9C97-AED398B2F400}" presName="node" presStyleLbl="node1" presStyleIdx="1" presStyleCnt="3" custRadScaleRad="98234" custRadScaleInc="2409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582EB3D-3AFA-4FC8-AA0C-25460A43884C}" type="pres">
      <dgm:prSet presAssocID="{9D64FFAA-7172-4D5D-8749-C2A7259D9E57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9414A0D4-777F-4D26-BDA7-D5ABDB2A6816}" type="pres">
      <dgm:prSet presAssocID="{4A576800-C6CF-4D1D-87BF-F96A7BBE294B}" presName="node" presStyleLbl="node1" presStyleIdx="2" presStyleCnt="3" custRadScaleRad="106897" custRadScaleInc="-2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8F1496-8342-437B-9953-DEC216A7BAFA}" type="presOf" srcId="{8CBB91DE-5B91-4F62-B9FB-8831AB8F9093}" destId="{71224882-4D59-4270-8097-B8540CE28697}" srcOrd="0" destOrd="0" presId="urn:microsoft.com/office/officeart/2005/8/layout/radial4"/>
    <dgm:cxn modelId="{E3F2D577-A8BA-4792-A745-FC5029228982}" type="presOf" srcId="{2D5B57A4-4EDD-4C43-BC31-BE948A173814}" destId="{EEB2B5BC-1CBF-4D1A-BE3C-D5A3E7A0B6D2}" srcOrd="0" destOrd="0" presId="urn:microsoft.com/office/officeart/2005/8/layout/radial4"/>
    <dgm:cxn modelId="{BD6D6DB8-86D3-4439-9982-31631C15CDFC}" type="presOf" srcId="{4A576800-C6CF-4D1D-87BF-F96A7BBE294B}" destId="{9414A0D4-777F-4D26-BDA7-D5ABDB2A6816}" srcOrd="0" destOrd="0" presId="urn:microsoft.com/office/officeart/2005/8/layout/radial4"/>
    <dgm:cxn modelId="{3AC53459-7F48-4575-9EBF-642F22B0567A}" type="presOf" srcId="{9D64FFAA-7172-4D5D-8749-C2A7259D9E57}" destId="{7582EB3D-3AFA-4FC8-AA0C-25460A43884C}" srcOrd="0" destOrd="0" presId="urn:microsoft.com/office/officeart/2005/8/layout/radial4"/>
    <dgm:cxn modelId="{696A2DB2-6AC1-4C5F-9DC0-216C6EDBB3A5}" srcId="{DF0094F6-4EBF-400F-88E8-E887BDECE47C}" destId="{EBB0F713-8E38-4D6A-BF52-F0AAC4B93755}" srcOrd="2" destOrd="0" parTransId="{F553FC39-95AE-4FF5-83EC-29BA4819957F}" sibTransId="{F60E446B-D046-4033-8F0D-0040E2AB21D3}"/>
    <dgm:cxn modelId="{22DBFF5F-EBE4-4361-AF2C-B78C5CEEE103}" srcId="{DF0094F6-4EBF-400F-88E8-E887BDECE47C}" destId="{44097CB6-5F9B-429F-B5E9-4332557750F3}" srcOrd="1" destOrd="0" parTransId="{60C4BA76-7BBA-4C12-9BE4-8F2B64690AB5}" sibTransId="{D70A1A73-336B-470E-8EAB-9985C51A3548}"/>
    <dgm:cxn modelId="{BC0CF51C-7F0E-4B49-802B-0F6CB5891E95}" type="presOf" srcId="{323CAF0A-47B7-45CD-ACE7-536EF8191144}" destId="{261A01FC-EB3A-407F-B085-A2E53B4B0CB8}" srcOrd="0" destOrd="0" presId="urn:microsoft.com/office/officeart/2005/8/layout/radial4"/>
    <dgm:cxn modelId="{5BDDFEC7-F2EC-4C61-94E4-9120EE0FEF69}" srcId="{323CAF0A-47B7-45CD-ACE7-536EF8191144}" destId="{4A576800-C6CF-4D1D-87BF-F96A7BBE294B}" srcOrd="2" destOrd="0" parTransId="{9D64FFAA-7172-4D5D-8749-C2A7259D9E57}" sibTransId="{C36AE762-B8F0-462E-9480-A54D92990681}"/>
    <dgm:cxn modelId="{205EF17B-782D-452F-85C2-CA24942F4DB2}" srcId="{323CAF0A-47B7-45CD-ACE7-536EF8191144}" destId="{C054DA7D-E757-4456-9C97-AED398B2F400}" srcOrd="1" destOrd="0" parTransId="{8CBB91DE-5B91-4F62-B9FB-8831AB8F9093}" sibTransId="{39206F72-EC97-4CD4-AE47-D07BBE07B294}"/>
    <dgm:cxn modelId="{CDC97698-FE5A-4182-88C0-39466BE30DFA}" type="presOf" srcId="{DF0094F6-4EBF-400F-88E8-E887BDECE47C}" destId="{697DE72C-269C-4931-A1FE-219E7B580E99}" srcOrd="0" destOrd="0" presId="urn:microsoft.com/office/officeart/2005/8/layout/radial4"/>
    <dgm:cxn modelId="{6661C95B-2AD6-47A3-8141-6B7C8C2B0E0B}" type="presOf" srcId="{FE8878DE-123A-4FB4-84E3-9D3F9E572B62}" destId="{7E7848B0-F275-4BC8-A9D0-C22792BBACF0}" srcOrd="0" destOrd="0" presId="urn:microsoft.com/office/officeart/2005/8/layout/radial4"/>
    <dgm:cxn modelId="{5776ACAE-F9B1-4E21-9F8D-FA33EE0E5678}" srcId="{323CAF0A-47B7-45CD-ACE7-536EF8191144}" destId="{FE8878DE-123A-4FB4-84E3-9D3F9E572B62}" srcOrd="0" destOrd="0" parTransId="{2D5B57A4-4EDD-4C43-BC31-BE948A173814}" sibTransId="{14B40233-B5C3-497A-910E-1CCD0BE87EFC}"/>
    <dgm:cxn modelId="{A7E2E748-3419-4ADF-8BEE-E036181D1728}" type="presOf" srcId="{C054DA7D-E757-4456-9C97-AED398B2F400}" destId="{9720B8F3-86ED-4266-86EC-75DBA3592CFA}" srcOrd="0" destOrd="0" presId="urn:microsoft.com/office/officeart/2005/8/layout/radial4"/>
    <dgm:cxn modelId="{269BB8DD-7A36-4F58-8834-62A4AA9B0E87}" srcId="{DF0094F6-4EBF-400F-88E8-E887BDECE47C}" destId="{323CAF0A-47B7-45CD-ACE7-536EF8191144}" srcOrd="0" destOrd="0" parTransId="{822A03FE-CB26-46E3-991E-305A7FBA0556}" sibTransId="{86A515D7-D992-4597-820D-915C9088CAF7}"/>
    <dgm:cxn modelId="{9264FF5A-71D0-4388-8923-1D4D052C0EB6}" type="presParOf" srcId="{697DE72C-269C-4931-A1FE-219E7B580E99}" destId="{261A01FC-EB3A-407F-B085-A2E53B4B0CB8}" srcOrd="0" destOrd="0" presId="urn:microsoft.com/office/officeart/2005/8/layout/radial4"/>
    <dgm:cxn modelId="{64B0BD0E-E6E2-4CAA-9258-43413D6A2694}" type="presParOf" srcId="{697DE72C-269C-4931-A1FE-219E7B580E99}" destId="{EEB2B5BC-1CBF-4D1A-BE3C-D5A3E7A0B6D2}" srcOrd="1" destOrd="0" presId="urn:microsoft.com/office/officeart/2005/8/layout/radial4"/>
    <dgm:cxn modelId="{D091F2F8-F200-4961-9052-2CD80EF88E70}" type="presParOf" srcId="{697DE72C-269C-4931-A1FE-219E7B580E99}" destId="{7E7848B0-F275-4BC8-A9D0-C22792BBACF0}" srcOrd="2" destOrd="0" presId="urn:microsoft.com/office/officeart/2005/8/layout/radial4"/>
    <dgm:cxn modelId="{082643F8-F61F-43BA-ABD5-D051E4D14E21}" type="presParOf" srcId="{697DE72C-269C-4931-A1FE-219E7B580E99}" destId="{71224882-4D59-4270-8097-B8540CE28697}" srcOrd="3" destOrd="0" presId="urn:microsoft.com/office/officeart/2005/8/layout/radial4"/>
    <dgm:cxn modelId="{BCED87E3-CFE8-4688-8EDF-B0C3909297B7}" type="presParOf" srcId="{697DE72C-269C-4931-A1FE-219E7B580E99}" destId="{9720B8F3-86ED-4266-86EC-75DBA3592CFA}" srcOrd="4" destOrd="0" presId="urn:microsoft.com/office/officeart/2005/8/layout/radial4"/>
    <dgm:cxn modelId="{25C282B6-933B-4356-8623-6138629BD064}" type="presParOf" srcId="{697DE72C-269C-4931-A1FE-219E7B580E99}" destId="{7582EB3D-3AFA-4FC8-AA0C-25460A43884C}" srcOrd="5" destOrd="0" presId="urn:microsoft.com/office/officeart/2005/8/layout/radial4"/>
    <dgm:cxn modelId="{BFAB244E-6AA4-4F51-8A40-C9D4DB810814}" type="presParOf" srcId="{697DE72C-269C-4931-A1FE-219E7B580E99}" destId="{9414A0D4-777F-4D26-BDA7-D5ABDB2A681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A01FC-EB3A-407F-B085-A2E53B4B0CB8}">
      <dsp:nvSpPr>
        <dsp:cNvPr id="0" name=""/>
        <dsp:cNvSpPr/>
      </dsp:nvSpPr>
      <dsp:spPr>
        <a:xfrm>
          <a:off x="1941625" y="2881838"/>
          <a:ext cx="3788181" cy="2274821"/>
        </a:xfrm>
        <a:prstGeom prst="ellipse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5100" kern="1200" dirty="0" smtClean="0"/>
            <a:t> </a:t>
          </a:r>
          <a:r>
            <a:rPr lang="nl-BE" sz="5100" b="1" kern="1200" dirty="0" err="1" smtClean="0"/>
            <a:t>Self-efficacy</a:t>
          </a:r>
          <a:endParaRPr lang="nl-BE" sz="5100" b="1" kern="1200" dirty="0"/>
        </a:p>
      </dsp:txBody>
      <dsp:txXfrm>
        <a:off x="2496391" y="3214978"/>
        <a:ext cx="2678649" cy="1608541"/>
      </dsp:txXfrm>
    </dsp:sp>
    <dsp:sp modelId="{EEB2B5BC-1CBF-4D1A-BE3C-D5A3E7A0B6D2}">
      <dsp:nvSpPr>
        <dsp:cNvPr id="0" name=""/>
        <dsp:cNvSpPr/>
      </dsp:nvSpPr>
      <dsp:spPr>
        <a:xfrm rot="12828540">
          <a:off x="1019970" y="2340109"/>
          <a:ext cx="1609474" cy="6648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848B0-F275-4BC8-A9D0-C22792BBACF0}">
      <dsp:nvSpPr>
        <dsp:cNvPr id="0" name=""/>
        <dsp:cNvSpPr/>
      </dsp:nvSpPr>
      <dsp:spPr>
        <a:xfrm>
          <a:off x="47955" y="1338283"/>
          <a:ext cx="2216197" cy="1772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b="1" kern="1200" dirty="0" err="1" smtClean="0"/>
            <a:t>Mastery</a:t>
          </a:r>
          <a:r>
            <a:rPr lang="nl-BE" sz="2800" b="1" kern="1200" dirty="0" smtClean="0"/>
            <a:t> </a:t>
          </a:r>
          <a:r>
            <a:rPr lang="nl-BE" sz="2800" b="1" kern="1200" dirty="0" err="1" smtClean="0"/>
            <a:t>experience</a:t>
          </a:r>
          <a:endParaRPr lang="nl-BE" sz="2800" b="1" kern="1200" dirty="0"/>
        </a:p>
      </dsp:txBody>
      <dsp:txXfrm>
        <a:off x="99883" y="1390211"/>
        <a:ext cx="2112341" cy="1669101"/>
      </dsp:txXfrm>
    </dsp:sp>
    <dsp:sp modelId="{71224882-4D59-4270-8097-B8540CE28697}">
      <dsp:nvSpPr>
        <dsp:cNvPr id="0" name=""/>
        <dsp:cNvSpPr/>
      </dsp:nvSpPr>
      <dsp:spPr>
        <a:xfrm rot="16128903">
          <a:off x="2882183" y="1534880"/>
          <a:ext cx="1818041" cy="6648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0B8F3-86ED-4266-86EC-75DBA3592CFA}">
      <dsp:nvSpPr>
        <dsp:cNvPr id="0" name=""/>
        <dsp:cNvSpPr/>
      </dsp:nvSpPr>
      <dsp:spPr>
        <a:xfrm>
          <a:off x="2664307" y="72005"/>
          <a:ext cx="2216197" cy="1772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noProof="0" dirty="0" smtClean="0"/>
            <a:t>Modeling</a:t>
          </a:r>
          <a:endParaRPr lang="en-US" sz="2800" b="1" kern="1200" noProof="0" dirty="0"/>
        </a:p>
      </dsp:txBody>
      <dsp:txXfrm>
        <a:off x="2716235" y="123933"/>
        <a:ext cx="2112341" cy="1669101"/>
      </dsp:txXfrm>
    </dsp:sp>
    <dsp:sp modelId="{7582EB3D-3AFA-4FC8-AA0C-25460A43884C}">
      <dsp:nvSpPr>
        <dsp:cNvPr id="0" name=""/>
        <dsp:cNvSpPr/>
      </dsp:nvSpPr>
      <dsp:spPr>
        <a:xfrm rot="19261010">
          <a:off x="4858417" y="2210439"/>
          <a:ext cx="1603142" cy="6648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4A0D4-777F-4D26-BDA7-D5ABDB2A6816}">
      <dsp:nvSpPr>
        <dsp:cNvPr id="0" name=""/>
        <dsp:cNvSpPr/>
      </dsp:nvSpPr>
      <dsp:spPr>
        <a:xfrm>
          <a:off x="5174976" y="1152127"/>
          <a:ext cx="2216197" cy="1772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b="1" kern="1200" dirty="0" err="1" smtClean="0"/>
            <a:t>Verbal</a:t>
          </a:r>
          <a:r>
            <a:rPr lang="nl-BE" sz="2800" b="1" kern="1200" dirty="0" smtClean="0"/>
            <a:t> </a:t>
          </a:r>
          <a:r>
            <a:rPr lang="nl-BE" sz="2800" b="1" kern="1200" dirty="0" err="1" smtClean="0"/>
            <a:t>persuasion</a:t>
          </a:r>
          <a:endParaRPr lang="nl-BE" sz="2800" b="1" kern="1200" dirty="0"/>
        </a:p>
      </dsp:txBody>
      <dsp:txXfrm>
        <a:off x="5226904" y="1204055"/>
        <a:ext cx="2112341" cy="1669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89FB2-5642-45BD-9960-0D7F3831A0DD}" type="datetimeFigureOut">
              <a:rPr lang="nl-BE" smtClean="0"/>
              <a:t>9/11/2012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DBAF1-EE87-4692-9E16-961D45FE0FC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057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C041DFB-268E-4B40-8662-C0E416C75CE5}" type="datetimeFigureOut">
              <a:rPr lang="nl-BE" smtClean="0"/>
              <a:t>9/11/2012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nl-BE"/>
          </a:p>
        </p:txBody>
      </p:sp>
      <p:sp>
        <p:nvSpPr>
          <p:cNvPr id="10" name="Rechthoe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hoe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 verbindingslijn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echte verbindingslijn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hoe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solidFill>
            <a:srgbClr val="1E9BB8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solidFill>
            <a:srgbClr val="1E9BB8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solidFill>
            <a:srgbClr val="1E9BB8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rgbClr val="1D98B5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0" name="Picture 2" descr="C:\Users\gebruiker\Desktop\Dropbox\Euhofa\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1313870" cy="160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1DFB-268E-4B40-8662-C0E416C75CE5}" type="datetimeFigureOut">
              <a:rPr lang="nl-BE" smtClean="0"/>
              <a:t>9/11/2012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1DFB-268E-4B40-8662-C0E416C75CE5}" type="datetimeFigureOut">
              <a:rPr lang="nl-BE" smtClean="0"/>
              <a:t>9/11/2012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041DFB-268E-4B40-8662-C0E416C75CE5}" type="datetimeFigureOut">
              <a:rPr lang="nl-BE" smtClean="0"/>
              <a:t>9/11/2012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C041DFB-268E-4B40-8662-C0E416C75CE5}" type="datetimeFigureOut">
              <a:rPr lang="nl-BE" smtClean="0"/>
              <a:t>9/11/2012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nl-BE"/>
          </a:p>
        </p:txBody>
      </p:sp>
      <p:sp>
        <p:nvSpPr>
          <p:cNvPr id="9" name="Rechthoe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e verbindingslijn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echte verbindingslijn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hoe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hte verbindingslijn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1DFB-268E-4B40-8662-C0E416C75CE5}" type="datetimeFigureOut">
              <a:rPr lang="nl-BE" smtClean="0"/>
              <a:t>9/11/2012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1DFB-268E-4B40-8662-C0E416C75CE5}" type="datetimeFigureOut">
              <a:rPr lang="nl-BE" smtClean="0"/>
              <a:t>9/11/2012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041DFB-268E-4B40-8662-C0E416C75CE5}" type="datetimeFigureOut">
              <a:rPr lang="nl-BE" smtClean="0"/>
              <a:t>9/11/2012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1DFB-268E-4B40-8662-C0E416C75CE5}" type="datetimeFigureOut">
              <a:rPr lang="nl-BE" smtClean="0"/>
              <a:t>9/11/2012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ijdelijke aanduiding voor inhoud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041DFB-268E-4B40-8662-C0E416C75CE5}" type="datetimeFigureOut">
              <a:rPr lang="nl-BE" smtClean="0"/>
              <a:t>9/11/2012</a:t>
            </a:fld>
            <a:endParaRPr lang="nl-BE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  <p:sp>
        <p:nvSpPr>
          <p:cNvPr id="23" name="Tijdelijke aanduiding voor voetteks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echte verbindingslijn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041DFB-268E-4B40-8662-C0E416C75CE5}" type="datetimeFigureOut">
              <a:rPr lang="nl-BE" smtClean="0"/>
              <a:t>9/11/2012</a:t>
            </a:fld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395" y="52977"/>
            <a:ext cx="491781" cy="9000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18" y="6492598"/>
            <a:ext cx="268139" cy="252000"/>
          </a:xfrm>
          <a:prstGeom prst="rect">
            <a:avLst/>
          </a:prstGeom>
        </p:spPr>
      </p:pic>
      <p:pic>
        <p:nvPicPr>
          <p:cNvPr id="18" name="Tijdelijke aanduiding voor inhoud 24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9" t="175" r="22522" b="40423"/>
          <a:stretch/>
        </p:blipFill>
        <p:spPr>
          <a:xfrm>
            <a:off x="251520" y="6476334"/>
            <a:ext cx="224490" cy="252000"/>
          </a:xfrm>
          <a:prstGeom prst="rect">
            <a:avLst/>
          </a:prstGeom>
        </p:spPr>
      </p:pic>
      <p:pic>
        <p:nvPicPr>
          <p:cNvPr id="15" name="Afbeelding 14" descr="EuhofaLogoORG01 aangepast.tif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148328"/>
            <a:ext cx="3627120" cy="2709672"/>
          </a:xfrm>
          <a:prstGeom prst="rect">
            <a:avLst/>
          </a:prstGeom>
        </p:spPr>
      </p:pic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041DFB-268E-4B40-8662-C0E416C75CE5}" type="datetimeFigureOut">
              <a:rPr lang="nl-BE" smtClean="0"/>
              <a:t>9/11/2012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  <p:pic>
        <p:nvPicPr>
          <p:cNvPr id="20" name="Tijdelijke aanduiding voor inhoud 3" descr="Logo_300dpi Provincie West-Vlaanderen.jp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088" y="6314262"/>
            <a:ext cx="792088" cy="3960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1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7988" y="1462630"/>
            <a:ext cx="6172200" cy="1246290"/>
          </a:xfrm>
        </p:spPr>
        <p:txBody>
          <a:bodyPr>
            <a:noAutofit/>
          </a:bodyPr>
          <a:lstStyle/>
          <a:p>
            <a:pPr algn="ctr"/>
            <a:r>
              <a:rPr lang="nl-BE" sz="4000" b="0" dirty="0" smtClean="0">
                <a:solidFill>
                  <a:srgbClr val="1D98B5"/>
                </a:solidFill>
              </a:rPr>
              <a:t>EUHOFA BELGIUM 2012</a:t>
            </a:r>
            <a:r>
              <a:rPr lang="nl-BE" sz="4000" b="0" dirty="0" smtClean="0"/>
              <a:t/>
            </a:r>
            <a:br>
              <a:rPr lang="nl-BE" sz="4000" b="0" dirty="0" smtClean="0"/>
            </a:br>
            <a:r>
              <a:rPr lang="nl-BE" sz="4000" b="0" dirty="0" smtClean="0"/>
              <a:t>11 -16 november</a:t>
            </a:r>
            <a:endParaRPr lang="nl-BE" sz="4000" b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95736" y="3933056"/>
            <a:ext cx="6048672" cy="2016224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Tuesday, November 14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– Dr. Luc De </a:t>
            </a:r>
            <a:r>
              <a:rPr lang="en-US" sz="2400" dirty="0" err="1" smtClean="0">
                <a:solidFill>
                  <a:schemeClr val="tx1"/>
                </a:solidFill>
              </a:rPr>
              <a:t>Grez</a:t>
            </a:r>
            <a:r>
              <a:rPr lang="en-US" sz="2400" dirty="0" smtClean="0">
                <a:solidFill>
                  <a:schemeClr val="tx1"/>
                </a:solidFill>
              </a:rPr>
              <a:t> -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Useful motivational concepts to improve learning</a:t>
            </a:r>
          </a:p>
          <a:p>
            <a:pPr algn="ctr"/>
            <a:endParaRPr lang="en-US" sz="2400" i="1" dirty="0"/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2358706" y="2852936"/>
            <a:ext cx="6048672" cy="7920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2400" b="0" dirty="0" err="1" smtClean="0"/>
              <a:t>Motivation</a:t>
            </a:r>
            <a:r>
              <a:rPr lang="nl-BE" sz="2400" b="0" dirty="0" smtClean="0"/>
              <a:t> in the </a:t>
            </a:r>
            <a:r>
              <a:rPr lang="nl-BE" sz="2400" b="0" dirty="0" err="1" smtClean="0"/>
              <a:t>hospitality</a:t>
            </a:r>
            <a:r>
              <a:rPr lang="nl-BE" sz="2400" b="0" dirty="0" smtClean="0"/>
              <a:t> </a:t>
            </a:r>
            <a:r>
              <a:rPr lang="nl-BE" sz="2400" b="0" dirty="0" err="1" smtClean="0"/>
              <a:t>industry</a:t>
            </a:r>
            <a:r>
              <a:rPr lang="nl-BE" sz="2400" b="0" dirty="0" smtClean="0"/>
              <a:t> </a:t>
            </a:r>
          </a:p>
          <a:p>
            <a:pPr algn="ctr"/>
            <a:r>
              <a:rPr lang="nl-BE" sz="2400" b="0" dirty="0" err="1" smtClean="0"/>
              <a:t>from</a:t>
            </a:r>
            <a:r>
              <a:rPr lang="nl-BE" sz="2400" b="0" dirty="0" smtClean="0"/>
              <a:t> the </a:t>
            </a:r>
            <a:r>
              <a:rPr lang="nl-BE" sz="2400" b="0" dirty="0" err="1" smtClean="0"/>
              <a:t>bottom</a:t>
            </a:r>
            <a:r>
              <a:rPr lang="nl-BE" sz="2400" b="0" dirty="0" smtClean="0"/>
              <a:t> </a:t>
            </a:r>
            <a:r>
              <a:rPr lang="nl-BE" sz="2400" b="0" dirty="0" err="1" smtClean="0"/>
              <a:t>to</a:t>
            </a:r>
            <a:r>
              <a:rPr lang="nl-BE" sz="2400" b="0" dirty="0" smtClean="0"/>
              <a:t> the top.</a:t>
            </a:r>
          </a:p>
          <a:p>
            <a:pPr algn="ctr"/>
            <a:endParaRPr lang="nl-B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nl-BE" dirty="0" err="1" smtClean="0"/>
              <a:t>Verbal</a:t>
            </a:r>
            <a:r>
              <a:rPr lang="nl-BE" dirty="0" smtClean="0"/>
              <a:t> </a:t>
            </a:r>
            <a:r>
              <a:rPr lang="nl-BE" dirty="0" err="1" smtClean="0"/>
              <a:t>persuasion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2520280"/>
          </a:xfrm>
        </p:spPr>
        <p:txBody>
          <a:bodyPr/>
          <a:lstStyle/>
          <a:p>
            <a:pPr marL="0" indent="0" algn="ctr">
              <a:buNone/>
            </a:pPr>
            <a:r>
              <a:rPr lang="nl-BE" sz="2800" b="1" dirty="0" err="1" smtClean="0"/>
              <a:t>Good</a:t>
            </a:r>
            <a:r>
              <a:rPr lang="nl-BE" sz="2800" b="1" dirty="0" smtClean="0"/>
              <a:t> feedback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err="1" smtClean="0"/>
              <a:t>Stimulates</a:t>
            </a:r>
            <a:r>
              <a:rPr lang="nl-BE" dirty="0"/>
              <a:t>	</a:t>
            </a:r>
            <a:r>
              <a:rPr lang="nl-BE" dirty="0" smtClean="0"/>
              <a:t>			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dialogue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More “</a:t>
            </a:r>
            <a:r>
              <a:rPr lang="nl-BE" dirty="0" err="1" smtClean="0"/>
              <a:t>Process</a:t>
            </a:r>
            <a:r>
              <a:rPr lang="nl-BE" dirty="0" smtClean="0"/>
              <a:t>”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less</a:t>
            </a:r>
            <a:r>
              <a:rPr lang="nl-BE" dirty="0" smtClean="0"/>
              <a:t> “Product”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oelichting met afgeronde rechthoek 3"/>
          <p:cNvSpPr/>
          <p:nvPr/>
        </p:nvSpPr>
        <p:spPr>
          <a:xfrm>
            <a:off x="779056" y="1124744"/>
            <a:ext cx="6624736" cy="57606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You’re</a:t>
            </a:r>
            <a:r>
              <a:rPr lang="nl-BE" dirty="0" smtClean="0"/>
              <a:t> </a:t>
            </a:r>
            <a:r>
              <a:rPr lang="nl-BE" dirty="0" err="1" smtClean="0"/>
              <a:t>fantastic</a:t>
            </a:r>
            <a:r>
              <a:rPr lang="nl-BE" dirty="0" smtClean="0"/>
              <a:t>! </a:t>
            </a:r>
            <a:r>
              <a:rPr lang="nl-BE" dirty="0" err="1" smtClean="0"/>
              <a:t>You’re</a:t>
            </a:r>
            <a:r>
              <a:rPr lang="nl-BE" dirty="0" smtClean="0"/>
              <a:t> </a:t>
            </a:r>
            <a:r>
              <a:rPr lang="nl-BE" dirty="0" err="1" smtClean="0"/>
              <a:t>wonderful</a:t>
            </a:r>
            <a:r>
              <a:rPr lang="nl-BE" dirty="0" smtClean="0"/>
              <a:t>!</a:t>
            </a:r>
            <a:endParaRPr lang="nl-BE" dirty="0"/>
          </a:p>
        </p:txBody>
      </p:sp>
      <p:sp>
        <p:nvSpPr>
          <p:cNvPr id="5" name="Wolkvormige toelichting 4"/>
          <p:cNvSpPr/>
          <p:nvPr/>
        </p:nvSpPr>
        <p:spPr>
          <a:xfrm>
            <a:off x="2291223" y="2636912"/>
            <a:ext cx="1800201" cy="7920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1115616" y="4797152"/>
            <a:ext cx="7056784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Feed up: </a:t>
            </a:r>
            <a:r>
              <a:rPr lang="nl-BE" sz="2800" dirty="0" err="1"/>
              <a:t>Where</a:t>
            </a:r>
            <a:r>
              <a:rPr lang="nl-BE" sz="2800" dirty="0"/>
              <a:t> </a:t>
            </a:r>
            <a:r>
              <a:rPr lang="nl-BE" sz="2800" dirty="0" err="1"/>
              <a:t>am</a:t>
            </a:r>
            <a:r>
              <a:rPr lang="nl-BE" sz="2800" dirty="0"/>
              <a:t> I </a:t>
            </a:r>
            <a:r>
              <a:rPr lang="nl-BE" sz="2800" dirty="0" err="1"/>
              <a:t>going</a:t>
            </a:r>
            <a:r>
              <a:rPr lang="nl-BE" sz="2800" dirty="0"/>
              <a:t>? (goals)</a:t>
            </a:r>
          </a:p>
          <a:p>
            <a:r>
              <a:rPr lang="nl-BE" sz="2800" dirty="0"/>
              <a:t>Feed back: How </a:t>
            </a:r>
            <a:r>
              <a:rPr lang="nl-BE" sz="2800" dirty="0" err="1"/>
              <a:t>am</a:t>
            </a:r>
            <a:r>
              <a:rPr lang="nl-BE" sz="2800" dirty="0"/>
              <a:t> I </a:t>
            </a:r>
            <a:r>
              <a:rPr lang="nl-BE" sz="2800" dirty="0" err="1"/>
              <a:t>going</a:t>
            </a:r>
            <a:r>
              <a:rPr lang="nl-BE" sz="2800" dirty="0"/>
              <a:t>?</a:t>
            </a:r>
          </a:p>
          <a:p>
            <a:r>
              <a:rPr lang="nl-BE" sz="2800" dirty="0"/>
              <a:t>Feed forward: </a:t>
            </a:r>
            <a:r>
              <a:rPr lang="nl-BE" sz="2800" dirty="0" err="1"/>
              <a:t>Where</a:t>
            </a:r>
            <a:r>
              <a:rPr lang="nl-BE" sz="2800" dirty="0"/>
              <a:t> </a:t>
            </a:r>
            <a:r>
              <a:rPr lang="nl-BE" sz="2800" dirty="0" err="1"/>
              <a:t>to</a:t>
            </a:r>
            <a:r>
              <a:rPr lang="nl-BE" sz="2800" dirty="0"/>
              <a:t> next?</a:t>
            </a:r>
          </a:p>
        </p:txBody>
      </p:sp>
    </p:spTree>
    <p:extLst>
      <p:ext uri="{BB962C8B-B14F-4D97-AF65-F5344CB8AC3E}">
        <p14:creationId xmlns:p14="http://schemas.microsoft.com/office/powerpoint/2010/main" val="138381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b="1" dirty="0" err="1" smtClean="0"/>
              <a:t>Conclusions</a:t>
            </a:r>
            <a:r>
              <a:rPr lang="nl-BE" sz="3200" b="1" dirty="0" smtClean="0"/>
              <a:t> </a:t>
            </a:r>
            <a:r>
              <a:rPr lang="nl-BE" sz="3200" b="1" dirty="0" err="1" smtClean="0"/>
              <a:t>till</a:t>
            </a:r>
            <a:r>
              <a:rPr lang="nl-BE" sz="3200" b="1" dirty="0" smtClean="0"/>
              <a:t> </a:t>
            </a:r>
            <a:r>
              <a:rPr lang="nl-BE" sz="3200" b="1" dirty="0" err="1" smtClean="0"/>
              <a:t>now</a:t>
            </a:r>
            <a:r>
              <a:rPr lang="nl-BE" sz="3200" b="1" dirty="0" smtClean="0"/>
              <a:t> – 3 </a:t>
            </a:r>
            <a:r>
              <a:rPr lang="nl-BE" sz="3200" b="1" dirty="0" err="1" smtClean="0"/>
              <a:t>sentences</a:t>
            </a:r>
            <a:endParaRPr lang="nl-BE" sz="3200" b="1" dirty="0" smtClean="0"/>
          </a:p>
          <a:p>
            <a:pPr marL="0" indent="0">
              <a:buNone/>
            </a:pPr>
            <a:endParaRPr lang="nl-BE" sz="3200" b="1" dirty="0"/>
          </a:p>
          <a:p>
            <a:pPr marL="457200" indent="-457200">
              <a:buAutoNum type="arabicPeriod"/>
            </a:pPr>
            <a:r>
              <a:rPr lang="nl-BE" sz="3200" b="1" dirty="0" err="1" smtClean="0"/>
              <a:t>Individual</a:t>
            </a:r>
            <a:endParaRPr lang="nl-BE" sz="3200" b="1" dirty="0" smtClean="0"/>
          </a:p>
          <a:p>
            <a:pPr marL="457200" indent="-457200">
              <a:buAutoNum type="arabicPeriod"/>
            </a:pPr>
            <a:r>
              <a:rPr lang="nl-BE" sz="3200" b="1" dirty="0" err="1" smtClean="0"/>
              <a:t>With</a:t>
            </a:r>
            <a:r>
              <a:rPr lang="nl-BE" sz="3200" b="1" dirty="0" smtClean="0"/>
              <a:t> </a:t>
            </a:r>
            <a:r>
              <a:rPr lang="nl-BE" sz="3200" b="1" dirty="0" err="1" smtClean="0"/>
              <a:t>one</a:t>
            </a:r>
            <a:r>
              <a:rPr lang="nl-BE" sz="3200" b="1" dirty="0" smtClean="0"/>
              <a:t> </a:t>
            </a:r>
            <a:r>
              <a:rPr lang="nl-BE" sz="3200" b="1" dirty="0" err="1" smtClean="0"/>
              <a:t>neighbour</a:t>
            </a:r>
            <a:endParaRPr lang="nl-BE" sz="3200" b="1" dirty="0"/>
          </a:p>
        </p:txBody>
      </p:sp>
    </p:spTree>
    <p:extLst>
      <p:ext uri="{BB962C8B-B14F-4D97-AF65-F5344CB8AC3E}">
        <p14:creationId xmlns:p14="http://schemas.microsoft.com/office/powerpoint/2010/main" val="256404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924944"/>
            <a:ext cx="7330533" cy="3395540"/>
          </a:xfrm>
        </p:spPr>
      </p:pic>
      <p:sp>
        <p:nvSpPr>
          <p:cNvPr id="7" name="Wolkvormige toelichting 6"/>
          <p:cNvSpPr/>
          <p:nvPr/>
        </p:nvSpPr>
        <p:spPr>
          <a:xfrm>
            <a:off x="2915816" y="548680"/>
            <a:ext cx="1728192" cy="25922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/>
              <a:t>I hope I </a:t>
            </a:r>
            <a:r>
              <a:rPr lang="nl-BE" sz="2400" b="1" dirty="0" err="1"/>
              <a:t>don’t</a:t>
            </a:r>
            <a:r>
              <a:rPr lang="nl-BE" sz="2400" b="1" dirty="0"/>
              <a:t> </a:t>
            </a:r>
            <a:r>
              <a:rPr lang="nl-BE" sz="2400" b="1" dirty="0" err="1"/>
              <a:t>fail</a:t>
            </a:r>
            <a:r>
              <a:rPr lang="nl-BE" sz="2400" b="1" dirty="0"/>
              <a:t>!</a:t>
            </a:r>
          </a:p>
        </p:txBody>
      </p:sp>
      <p:sp>
        <p:nvSpPr>
          <p:cNvPr id="8" name="Wolkvormige toelichting 7"/>
          <p:cNvSpPr/>
          <p:nvPr/>
        </p:nvSpPr>
        <p:spPr>
          <a:xfrm>
            <a:off x="4572000" y="332656"/>
            <a:ext cx="2088232" cy="33123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err="1" smtClean="0"/>
              <a:t>I’m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worried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that</a:t>
            </a:r>
            <a:r>
              <a:rPr lang="nl-BE" sz="2400" b="1" dirty="0" smtClean="0"/>
              <a:t> I </a:t>
            </a:r>
            <a:r>
              <a:rPr lang="nl-BE" sz="2400" b="1" dirty="0" err="1" smtClean="0"/>
              <a:t>will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not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remember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it</a:t>
            </a:r>
            <a:endParaRPr lang="nl-BE" sz="2400" b="1" dirty="0"/>
          </a:p>
        </p:txBody>
      </p:sp>
      <p:sp>
        <p:nvSpPr>
          <p:cNvPr id="9" name="Wolkvormige toelichting 8"/>
          <p:cNvSpPr/>
          <p:nvPr/>
        </p:nvSpPr>
        <p:spPr>
          <a:xfrm>
            <a:off x="6228184" y="476672"/>
            <a:ext cx="2592288" cy="31683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/>
              <a:t>I want </a:t>
            </a:r>
            <a:r>
              <a:rPr lang="nl-BE" sz="2400" b="1" dirty="0" err="1" smtClean="0"/>
              <a:t>to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learn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this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because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it’s</a:t>
            </a:r>
            <a:r>
              <a:rPr lang="nl-BE" sz="2400" b="1" dirty="0" smtClean="0"/>
              <a:t> important</a:t>
            </a:r>
            <a:r>
              <a:rPr lang="nl-BE" dirty="0" smtClean="0"/>
              <a:t>! </a:t>
            </a:r>
            <a:endParaRPr lang="nl-B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nl-BE" dirty="0" smtClean="0"/>
              <a:t>Goal </a:t>
            </a:r>
            <a:r>
              <a:rPr lang="nl-BE" dirty="0" err="1" smtClean="0"/>
              <a:t>orientation</a:t>
            </a:r>
            <a:endParaRPr lang="nl-BE" dirty="0"/>
          </a:p>
        </p:txBody>
      </p:sp>
      <p:sp>
        <p:nvSpPr>
          <p:cNvPr id="11" name="Wolkvormige toelichting 10"/>
          <p:cNvSpPr/>
          <p:nvPr/>
        </p:nvSpPr>
        <p:spPr>
          <a:xfrm>
            <a:off x="539552" y="908720"/>
            <a:ext cx="2592288" cy="29475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/>
              <a:t>I hope I get </a:t>
            </a:r>
            <a:r>
              <a:rPr lang="nl-BE" sz="2400" b="1" dirty="0" err="1" smtClean="0"/>
              <a:t>good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grades</a:t>
            </a:r>
            <a:r>
              <a:rPr lang="nl-BE" sz="2400" b="1" dirty="0" smtClean="0"/>
              <a:t>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5973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156" y="188640"/>
            <a:ext cx="7467600" cy="850106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Goal </a:t>
            </a:r>
            <a:r>
              <a:rPr lang="nl-BE" dirty="0" err="1" smtClean="0"/>
              <a:t>orientation</a:t>
            </a:r>
            <a:r>
              <a:rPr lang="nl-BE" dirty="0" smtClean="0"/>
              <a:t> = </a:t>
            </a:r>
            <a:r>
              <a:rPr lang="nl-BE" dirty="0" err="1" smtClean="0"/>
              <a:t>reason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engaging</a:t>
            </a:r>
            <a:r>
              <a:rPr lang="nl-BE" dirty="0" smtClean="0"/>
              <a:t> in </a:t>
            </a:r>
            <a:r>
              <a:rPr lang="nl-BE" dirty="0" err="1" smtClean="0"/>
              <a:t>achievement</a:t>
            </a:r>
            <a:r>
              <a:rPr lang="nl-BE" dirty="0" smtClean="0"/>
              <a:t> </a:t>
            </a:r>
            <a:r>
              <a:rPr lang="nl-BE" dirty="0" err="1" smtClean="0"/>
              <a:t>behaviour</a:t>
            </a:r>
            <a:endParaRPr lang="nl-BE" dirty="0"/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65629463"/>
              </p:ext>
            </p:extLst>
          </p:nvPr>
        </p:nvGraphicFramePr>
        <p:xfrm>
          <a:off x="457200" y="1196752"/>
          <a:ext cx="7467600" cy="32186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06688"/>
                <a:gridCol w="4360912"/>
              </a:tblGrid>
              <a:tr h="1656184">
                <a:tc>
                  <a:txBody>
                    <a:bodyPr/>
                    <a:lstStyle/>
                    <a:p>
                      <a:r>
                        <a:rPr lang="nl-BE" sz="2800" dirty="0" err="1" smtClean="0"/>
                        <a:t>Mastery</a:t>
                      </a:r>
                      <a:r>
                        <a:rPr lang="nl-BE" sz="2800" baseline="0" dirty="0" smtClean="0"/>
                        <a:t> </a:t>
                      </a:r>
                      <a:r>
                        <a:rPr lang="nl-BE" sz="1800" baseline="0" dirty="0" err="1" smtClean="0"/>
                        <a:t>learning</a:t>
                      </a:r>
                      <a:endParaRPr lang="nl-BE" sz="1800" baseline="0" dirty="0" smtClean="0"/>
                    </a:p>
                    <a:p>
                      <a:endParaRPr lang="nl-BE" sz="1800" baseline="0" dirty="0" smtClean="0"/>
                    </a:p>
                    <a:p>
                      <a:r>
                        <a:rPr lang="nl-BE" sz="1800" baseline="0" dirty="0" smtClean="0"/>
                        <a:t>Skills  </a:t>
                      </a:r>
                      <a:r>
                        <a:rPr lang="nl-BE" sz="1800" baseline="0" dirty="0" err="1" smtClean="0"/>
                        <a:t>increase</a:t>
                      </a:r>
                      <a:r>
                        <a:rPr lang="nl-BE" sz="1800" baseline="0" dirty="0" smtClean="0"/>
                        <a:t> </a:t>
                      </a:r>
                      <a:r>
                        <a:rPr lang="nl-BE" sz="1800" baseline="0" dirty="0" err="1" smtClean="0"/>
                        <a:t>through</a:t>
                      </a:r>
                      <a:r>
                        <a:rPr lang="nl-BE" sz="1800" baseline="0" dirty="0" smtClean="0"/>
                        <a:t> effort</a:t>
                      </a:r>
                      <a:endParaRPr lang="nl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1562472">
                <a:tc>
                  <a:txBody>
                    <a:bodyPr/>
                    <a:lstStyle/>
                    <a:p>
                      <a:r>
                        <a:rPr lang="nl-BE" sz="2800" b="1" dirty="0" smtClean="0"/>
                        <a:t>Performance</a:t>
                      </a:r>
                      <a:r>
                        <a:rPr lang="nl-BE" b="1" dirty="0" smtClean="0"/>
                        <a:t> </a:t>
                      </a:r>
                      <a:r>
                        <a:rPr lang="nl-BE" b="1" dirty="0" err="1" smtClean="0"/>
                        <a:t>learning</a:t>
                      </a:r>
                      <a:endParaRPr lang="nl-BE" b="1" dirty="0" smtClean="0"/>
                    </a:p>
                    <a:p>
                      <a:endParaRPr lang="nl-BE" b="1" dirty="0" smtClean="0"/>
                    </a:p>
                    <a:p>
                      <a:r>
                        <a:rPr lang="nl-BE" b="1" dirty="0" err="1" smtClean="0"/>
                        <a:t>Fixed</a:t>
                      </a:r>
                      <a:r>
                        <a:rPr lang="nl-BE" b="1" dirty="0" smtClean="0"/>
                        <a:t> </a:t>
                      </a:r>
                      <a:r>
                        <a:rPr lang="nl-BE" b="1" dirty="0" err="1" smtClean="0"/>
                        <a:t>ability</a:t>
                      </a:r>
                      <a:r>
                        <a:rPr lang="nl-BE" b="1" dirty="0" smtClean="0"/>
                        <a:t> – show </a:t>
                      </a:r>
                      <a:r>
                        <a:rPr lang="nl-BE" b="1" dirty="0" err="1" smtClean="0"/>
                        <a:t>ability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Wolkvormige toelichting 8"/>
          <p:cNvSpPr/>
          <p:nvPr/>
        </p:nvSpPr>
        <p:spPr>
          <a:xfrm>
            <a:off x="4175956" y="1124744"/>
            <a:ext cx="3888432" cy="18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/>
              <a:t>I want </a:t>
            </a:r>
            <a:r>
              <a:rPr lang="nl-BE" sz="2400" b="1" dirty="0" err="1" smtClean="0"/>
              <a:t>to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learn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this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because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it’s</a:t>
            </a:r>
            <a:r>
              <a:rPr lang="nl-BE" sz="2400" b="1" dirty="0" smtClean="0"/>
              <a:t> important</a:t>
            </a:r>
            <a:r>
              <a:rPr lang="nl-BE" dirty="0" smtClean="0"/>
              <a:t>! </a:t>
            </a:r>
            <a:endParaRPr lang="nl-BE" dirty="0"/>
          </a:p>
        </p:txBody>
      </p:sp>
      <p:sp>
        <p:nvSpPr>
          <p:cNvPr id="10" name="Wolkvormige toelichting 9"/>
          <p:cNvSpPr/>
          <p:nvPr/>
        </p:nvSpPr>
        <p:spPr>
          <a:xfrm>
            <a:off x="4427984" y="2996952"/>
            <a:ext cx="3384376" cy="144016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/>
              <a:t>I hope I get </a:t>
            </a:r>
            <a:r>
              <a:rPr lang="nl-BE" sz="2400" b="1" dirty="0" err="1" smtClean="0"/>
              <a:t>good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grades</a:t>
            </a:r>
            <a:r>
              <a:rPr lang="nl-BE" sz="2400" b="1" dirty="0" smtClean="0"/>
              <a:t>!</a:t>
            </a:r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1691680" y="5085184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err="1" smtClean="0"/>
              <a:t>Role</a:t>
            </a:r>
            <a:r>
              <a:rPr lang="nl-BE" sz="4000" b="1" dirty="0" smtClean="0"/>
              <a:t> of the teacher</a:t>
            </a:r>
            <a:endParaRPr lang="nl-BE" sz="4000" b="1" dirty="0"/>
          </a:p>
        </p:txBody>
      </p:sp>
    </p:spTree>
    <p:extLst>
      <p:ext uri="{BB962C8B-B14F-4D97-AF65-F5344CB8AC3E}">
        <p14:creationId xmlns:p14="http://schemas.microsoft.com/office/powerpoint/2010/main" val="258438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Goals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BE" sz="3200" b="1" dirty="0" err="1" smtClean="0"/>
              <a:t>Specific</a:t>
            </a:r>
            <a:r>
              <a:rPr lang="nl-BE" sz="3200" b="1" dirty="0" smtClean="0"/>
              <a:t> </a:t>
            </a:r>
          </a:p>
          <a:p>
            <a:r>
              <a:rPr lang="nl-BE" sz="3200" b="1" dirty="0" err="1" smtClean="0"/>
              <a:t>Moderately</a:t>
            </a:r>
            <a:r>
              <a:rPr lang="nl-BE" sz="3200" b="1" dirty="0" smtClean="0"/>
              <a:t> </a:t>
            </a:r>
            <a:r>
              <a:rPr lang="nl-BE" sz="3200" b="1" dirty="0" err="1" smtClean="0"/>
              <a:t>challenging</a:t>
            </a:r>
            <a:endParaRPr lang="nl-BE" sz="3200" b="1" dirty="0" smtClean="0"/>
          </a:p>
          <a:p>
            <a:r>
              <a:rPr lang="nl-BE" sz="3200" b="1" dirty="0" err="1" smtClean="0"/>
              <a:t>Self</a:t>
            </a:r>
            <a:r>
              <a:rPr lang="nl-BE" sz="3200" b="1" dirty="0" smtClean="0"/>
              <a:t>-set </a:t>
            </a:r>
          </a:p>
          <a:p>
            <a:pPr marL="0" indent="0">
              <a:buNone/>
            </a:pPr>
            <a:endParaRPr lang="nl-BE" sz="3200" b="1" dirty="0" smtClean="0"/>
          </a:p>
          <a:p>
            <a:pPr marL="0" indent="0">
              <a:buNone/>
            </a:pPr>
            <a:endParaRPr lang="nl-BE" sz="3200" b="1" dirty="0"/>
          </a:p>
          <a:p>
            <a:pPr marL="0" indent="0">
              <a:buNone/>
            </a:pPr>
            <a:r>
              <a:rPr lang="nl-BE" sz="3200" b="1" dirty="0" smtClean="0"/>
              <a:t>Multiple goals - Goal </a:t>
            </a:r>
            <a:r>
              <a:rPr lang="nl-BE" sz="3200" b="1" dirty="0" err="1" smtClean="0"/>
              <a:t>hierarchies</a:t>
            </a:r>
            <a:endParaRPr lang="nl-BE" sz="3200" b="1" dirty="0"/>
          </a:p>
        </p:txBody>
      </p:sp>
    </p:spTree>
    <p:extLst>
      <p:ext uri="{BB962C8B-B14F-4D97-AF65-F5344CB8AC3E}">
        <p14:creationId xmlns:p14="http://schemas.microsoft.com/office/powerpoint/2010/main" val="34220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 err="1" smtClean="0"/>
              <a:t>Attribution</a:t>
            </a:r>
            <a:endParaRPr lang="nl-BE" sz="48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"/>
          </p:nvPr>
        </p:nvSpPr>
        <p:spPr>
          <a:xfrm>
            <a:off x="3898536" y="260648"/>
            <a:ext cx="3816424" cy="9361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nl-BE" sz="3200" b="1" dirty="0" err="1" smtClean="0"/>
              <a:t>Perceived</a:t>
            </a:r>
            <a:r>
              <a:rPr lang="nl-BE" b="1" dirty="0" smtClean="0"/>
              <a:t> </a:t>
            </a:r>
            <a:r>
              <a:rPr lang="nl-BE" b="1" dirty="0" err="1" smtClean="0"/>
              <a:t>causes</a:t>
            </a:r>
            <a:r>
              <a:rPr lang="nl-BE" b="1" dirty="0" smtClean="0"/>
              <a:t>!!!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467544" y="4555329"/>
            <a:ext cx="79208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nl-BE" sz="4000" dirty="0"/>
              <a:t> </a:t>
            </a:r>
            <a:r>
              <a:rPr lang="nl-BE" sz="4000" b="1" dirty="0" smtClean="0"/>
              <a:t>Locus : </a:t>
            </a:r>
            <a:r>
              <a:rPr lang="nl-BE" sz="4000" b="1" dirty="0" err="1" smtClean="0"/>
              <a:t>internal</a:t>
            </a:r>
            <a:r>
              <a:rPr lang="nl-BE" sz="4000" b="1" dirty="0" smtClean="0"/>
              <a:t> or </a:t>
            </a:r>
            <a:r>
              <a:rPr lang="nl-BE" sz="4000" b="1" dirty="0" err="1" smtClean="0"/>
              <a:t>external</a:t>
            </a:r>
            <a:endParaRPr lang="nl-BE" sz="40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nl-BE" sz="4000" b="1" dirty="0" smtClean="0"/>
              <a:t> </a:t>
            </a:r>
            <a:r>
              <a:rPr lang="nl-BE" sz="4000" b="1" dirty="0" err="1" smtClean="0"/>
              <a:t>Stability</a:t>
            </a:r>
            <a:r>
              <a:rPr lang="nl-BE" sz="4000" b="1" dirty="0" smtClean="0"/>
              <a:t> =  </a:t>
            </a:r>
            <a:r>
              <a:rPr lang="nl-BE" sz="4000" b="1" dirty="0" err="1" smtClean="0"/>
              <a:t>duration</a:t>
            </a:r>
            <a:r>
              <a:rPr lang="nl-BE" sz="4000" b="1" dirty="0" smtClean="0"/>
              <a:t> of </a:t>
            </a:r>
            <a:r>
              <a:rPr lang="nl-BE" sz="4000" b="1" dirty="0" err="1" smtClean="0"/>
              <a:t>cause</a:t>
            </a:r>
            <a:endParaRPr lang="nl-BE" sz="4000" b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nl-BE" sz="4000" b="1" dirty="0" err="1" smtClean="0"/>
              <a:t>Controllability</a:t>
            </a:r>
            <a:endParaRPr lang="nl-BE" sz="4000" b="1" dirty="0" smtClean="0"/>
          </a:p>
          <a:p>
            <a:endParaRPr lang="nl-BE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68" y="2643925"/>
            <a:ext cx="1160941" cy="1911404"/>
          </a:xfrm>
          <a:prstGeom prst="rect">
            <a:avLst/>
          </a:prstGeom>
        </p:spPr>
      </p:pic>
      <p:sp>
        <p:nvSpPr>
          <p:cNvPr id="7" name="Tijdelijke aanduiding voor inhoud 3"/>
          <p:cNvSpPr txBox="1">
            <a:spLocks/>
          </p:cNvSpPr>
          <p:nvPr/>
        </p:nvSpPr>
        <p:spPr>
          <a:xfrm>
            <a:off x="755576" y="1556792"/>
            <a:ext cx="7704856" cy="11521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dirty="0" err="1" smtClean="0"/>
              <a:t>This</a:t>
            </a:r>
            <a:r>
              <a:rPr lang="nl-BE" dirty="0" smtClean="0"/>
              <a:t> is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good</a:t>
            </a:r>
            <a:r>
              <a:rPr lang="nl-BE" dirty="0" smtClean="0"/>
              <a:t>!! </a:t>
            </a:r>
            <a:r>
              <a:rPr lang="nl-BE" dirty="0" err="1" smtClean="0"/>
              <a:t>That’s</a:t>
            </a:r>
            <a:r>
              <a:rPr lang="nl-BE" dirty="0" smtClean="0"/>
              <a:t> </a:t>
            </a:r>
            <a:r>
              <a:rPr lang="nl-BE" dirty="0" err="1" smtClean="0"/>
              <a:t>because</a:t>
            </a:r>
            <a:r>
              <a:rPr lang="nl-BE" dirty="0" smtClean="0"/>
              <a:t> I </a:t>
            </a:r>
            <a:r>
              <a:rPr lang="nl-BE" dirty="0" err="1" smtClean="0"/>
              <a:t>did</a:t>
            </a:r>
            <a:r>
              <a:rPr lang="nl-BE" dirty="0" smtClean="0"/>
              <a:t>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practice</a:t>
            </a:r>
            <a:r>
              <a:rPr lang="nl-BE" dirty="0" smtClean="0"/>
              <a:t>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like</a:t>
            </a:r>
            <a:r>
              <a:rPr lang="nl-BE" dirty="0" smtClean="0"/>
              <a:t> the </a:t>
            </a:r>
            <a:r>
              <a:rPr lang="nl-BE" dirty="0" err="1" smtClean="0"/>
              <a:t>teachers</a:t>
            </a:r>
            <a:r>
              <a:rPr lang="nl-BE" dirty="0" smtClean="0"/>
              <a:t> </a:t>
            </a:r>
            <a:r>
              <a:rPr lang="nl-BE" dirty="0" err="1" smtClean="0"/>
              <a:t>said</a:t>
            </a:r>
            <a:r>
              <a:rPr lang="nl-BE" dirty="0" smtClean="0"/>
              <a:t>!!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224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4221088"/>
            <a:ext cx="1778000" cy="2372360"/>
          </a:xfrm>
        </p:spPr>
      </p:pic>
      <p:sp>
        <p:nvSpPr>
          <p:cNvPr id="5" name="Wolkvormige toelichting 4"/>
          <p:cNvSpPr/>
          <p:nvPr/>
        </p:nvSpPr>
        <p:spPr>
          <a:xfrm>
            <a:off x="1331640" y="476672"/>
            <a:ext cx="4680520" cy="35283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b="1" dirty="0" smtClean="0"/>
              <a:t>I hope </a:t>
            </a:r>
            <a:r>
              <a:rPr lang="nl-BE" sz="2800" b="1" dirty="0" err="1" smtClean="0"/>
              <a:t>you</a:t>
            </a:r>
            <a:r>
              <a:rPr lang="nl-BE" sz="2800" b="1" dirty="0" smtClean="0"/>
              <a:t> </a:t>
            </a:r>
            <a:r>
              <a:rPr lang="nl-BE" sz="2800" b="1" dirty="0" err="1" smtClean="0"/>
              <a:t>enjoyed</a:t>
            </a:r>
            <a:r>
              <a:rPr lang="nl-BE" sz="2800" b="1" dirty="0" smtClean="0"/>
              <a:t> the </a:t>
            </a:r>
            <a:r>
              <a:rPr lang="nl-BE" sz="2800" b="1" dirty="0" err="1" smtClean="0"/>
              <a:t>presentation</a:t>
            </a:r>
            <a:r>
              <a:rPr lang="nl-BE" sz="2800" b="1" dirty="0" smtClean="0"/>
              <a:t> </a:t>
            </a:r>
            <a:r>
              <a:rPr lang="nl-BE" sz="2800" b="1" dirty="0" err="1" smtClean="0"/>
              <a:t>and</a:t>
            </a:r>
            <a:r>
              <a:rPr lang="nl-BE" sz="2800" b="1" dirty="0" smtClean="0"/>
              <a:t> </a:t>
            </a:r>
            <a:r>
              <a:rPr lang="nl-BE" sz="2800" b="1" dirty="0" err="1" smtClean="0"/>
              <a:t>that</a:t>
            </a:r>
            <a:r>
              <a:rPr lang="nl-BE" sz="2800" b="1" dirty="0" smtClean="0"/>
              <a:t> </a:t>
            </a:r>
            <a:r>
              <a:rPr lang="nl-BE" sz="2800" b="1" dirty="0" err="1" smtClean="0"/>
              <a:t>you</a:t>
            </a:r>
            <a:r>
              <a:rPr lang="nl-BE" sz="2800" b="1" dirty="0" smtClean="0"/>
              <a:t> have </a:t>
            </a:r>
            <a:r>
              <a:rPr lang="nl-BE" sz="2800" b="1" dirty="0" err="1" smtClean="0"/>
              <a:t>learned</a:t>
            </a:r>
            <a:r>
              <a:rPr lang="nl-BE" sz="2800" b="1" dirty="0" smtClean="0"/>
              <a:t> </a:t>
            </a:r>
            <a:r>
              <a:rPr lang="nl-BE" sz="2800" b="1" dirty="0" err="1" smtClean="0"/>
              <a:t>something</a:t>
            </a:r>
            <a:r>
              <a:rPr lang="nl-BE" sz="2800" b="1" dirty="0" smtClean="0"/>
              <a:t> !</a:t>
            </a:r>
            <a:endParaRPr lang="nl-BE" sz="2800" b="1" dirty="0"/>
          </a:p>
        </p:txBody>
      </p:sp>
    </p:spTree>
    <p:extLst>
      <p:ext uri="{BB962C8B-B14F-4D97-AF65-F5344CB8AC3E}">
        <p14:creationId xmlns:p14="http://schemas.microsoft.com/office/powerpoint/2010/main" val="19451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nl-BE" dirty="0" err="1" smtClean="0"/>
              <a:t>References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Bandura, A (1986). </a:t>
            </a:r>
            <a:r>
              <a:rPr lang="en-GB" i="1" dirty="0"/>
              <a:t>Social foundations of thought and action. A social cognitive theory. </a:t>
            </a:r>
            <a:r>
              <a:rPr lang="en-GB" dirty="0"/>
              <a:t>Englewood Cliffs, NJ.: Prentice-Hall. </a:t>
            </a:r>
            <a:endParaRPr lang="en-GB" dirty="0" smtClean="0"/>
          </a:p>
          <a:p>
            <a:r>
              <a:rPr lang="nl-BE" dirty="0" smtClean="0"/>
              <a:t>Dai</a:t>
            </a:r>
            <a:r>
              <a:rPr lang="nl-BE" dirty="0"/>
              <a:t>, D., &amp; Sternberg, R. (</a:t>
            </a:r>
            <a:r>
              <a:rPr lang="nl-BE" dirty="0" err="1"/>
              <a:t>Eds</a:t>
            </a:r>
            <a:r>
              <a:rPr lang="nl-BE" dirty="0"/>
              <a:t>.) (2004). </a:t>
            </a:r>
            <a:r>
              <a:rPr lang="en-GB" dirty="0"/>
              <a:t>Motivation, emotion, and cognition. Integrative perspectives on intellectual functioning and development. London: Lawrence Erlbaum.</a:t>
            </a:r>
            <a:endParaRPr lang="nl-BE" dirty="0"/>
          </a:p>
          <a:p>
            <a:r>
              <a:rPr lang="en-GB" dirty="0"/>
              <a:t>Elliot, A., &amp; </a:t>
            </a:r>
            <a:r>
              <a:rPr lang="en-GB" dirty="0" err="1"/>
              <a:t>Dweck</a:t>
            </a:r>
            <a:r>
              <a:rPr lang="en-GB" dirty="0"/>
              <a:t>, C. (Ed) (2005). </a:t>
            </a:r>
            <a:r>
              <a:rPr lang="en-GB" i="1" dirty="0"/>
              <a:t>Handbook of competence and motivation.</a:t>
            </a:r>
            <a:r>
              <a:rPr lang="en-GB" dirty="0"/>
              <a:t>  The Guilford Press. </a:t>
            </a:r>
            <a:endParaRPr lang="en-GB" dirty="0" smtClean="0"/>
          </a:p>
          <a:p>
            <a:r>
              <a:rPr lang="en-GB" dirty="0" smtClean="0"/>
              <a:t>Hattie</a:t>
            </a:r>
            <a:r>
              <a:rPr lang="en-GB" dirty="0"/>
              <a:t>, J. (2009). </a:t>
            </a:r>
            <a:r>
              <a:rPr lang="en-GB" i="1" dirty="0"/>
              <a:t>Visible learning. A synthesis of over 800 meta-analyses relating to achievement.</a:t>
            </a:r>
            <a:r>
              <a:rPr lang="en-GB" dirty="0"/>
              <a:t> London/New York: </a:t>
            </a:r>
            <a:r>
              <a:rPr lang="en-GB" dirty="0" err="1"/>
              <a:t>Routledge</a:t>
            </a:r>
            <a:r>
              <a:rPr lang="en-GB" dirty="0"/>
              <a:t>. </a:t>
            </a:r>
          </a:p>
          <a:p>
            <a:r>
              <a:rPr lang="en-GB" dirty="0" err="1"/>
              <a:t>Nicol</a:t>
            </a:r>
            <a:r>
              <a:rPr lang="en-GB" dirty="0"/>
              <a:t>, D., &amp; Milligan, C. (2006). Rethinking technology-supported assessment practices in relation to the seven principles of good feedback practice. In C. Bryan &amp; K. Clegg (Eds.), </a:t>
            </a:r>
            <a:r>
              <a:rPr lang="en-GB" i="1" dirty="0"/>
              <a:t>Innovative assessment in higher education </a:t>
            </a:r>
            <a:r>
              <a:rPr lang="en-GB" dirty="0"/>
              <a:t>(pp. 64-77). London: </a:t>
            </a:r>
            <a:r>
              <a:rPr lang="en-GB" dirty="0" err="1"/>
              <a:t>Routledge</a:t>
            </a:r>
            <a:r>
              <a:rPr lang="en-GB" dirty="0"/>
              <a:t>.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70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r>
              <a:rPr lang="en-US" sz="3600" dirty="0" smtClean="0"/>
              <a:t>Motivation</a:t>
            </a:r>
            <a:r>
              <a:rPr lang="en-US" dirty="0" smtClean="0"/>
              <a:t> = internal state that arouses, directs and maintains </a:t>
            </a:r>
            <a:r>
              <a:rPr lang="en-US" dirty="0" err="1" smtClean="0"/>
              <a:t>behaviour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700808"/>
            <a:ext cx="7199628" cy="4789318"/>
          </a:xfrm>
        </p:spPr>
      </p:pic>
    </p:spTree>
    <p:extLst>
      <p:ext uri="{BB962C8B-B14F-4D97-AF65-F5344CB8AC3E}">
        <p14:creationId xmlns:p14="http://schemas.microsoft.com/office/powerpoint/2010/main" val="1042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err="1" smtClean="0"/>
              <a:t>Self-Regulation</a:t>
            </a:r>
            <a:endParaRPr lang="nl-BE" sz="36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915" y="4725144"/>
            <a:ext cx="1131216" cy="1041722"/>
          </a:xfrm>
        </p:spPr>
      </p:pic>
      <p:pic>
        <p:nvPicPr>
          <p:cNvPr id="5" name="Tijdelijke aanduiding voor inhoud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216" y="4924092"/>
            <a:ext cx="1131216" cy="104172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031" y="3805845"/>
            <a:ext cx="2981992" cy="2236494"/>
          </a:xfrm>
          <a:prstGeom prst="rect">
            <a:avLst/>
          </a:prstGeom>
        </p:spPr>
      </p:pic>
      <p:sp>
        <p:nvSpPr>
          <p:cNvPr id="7" name="Wolkvormige toelichting 6"/>
          <p:cNvSpPr/>
          <p:nvPr/>
        </p:nvSpPr>
        <p:spPr>
          <a:xfrm>
            <a:off x="3249559" y="1484784"/>
            <a:ext cx="2448272" cy="254697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/>
              <a:t>So</a:t>
            </a:r>
            <a:r>
              <a:rPr lang="nl-BE" b="1" dirty="0" smtClean="0"/>
              <a:t> far </a:t>
            </a:r>
            <a:r>
              <a:rPr lang="nl-BE" b="1" dirty="0" err="1" smtClean="0"/>
              <a:t>so</a:t>
            </a:r>
            <a:r>
              <a:rPr lang="nl-BE" b="1" dirty="0" smtClean="0"/>
              <a:t> </a:t>
            </a:r>
            <a:r>
              <a:rPr lang="nl-BE" b="1" dirty="0" err="1" smtClean="0"/>
              <a:t>good</a:t>
            </a:r>
            <a:r>
              <a:rPr lang="nl-BE" b="1" dirty="0" smtClean="0"/>
              <a:t>! </a:t>
            </a:r>
            <a:endParaRPr lang="nl-BE" b="1" dirty="0"/>
          </a:p>
        </p:txBody>
      </p:sp>
      <p:sp>
        <p:nvSpPr>
          <p:cNvPr id="8" name="Wolkvormige toelichting 7"/>
          <p:cNvSpPr/>
          <p:nvPr/>
        </p:nvSpPr>
        <p:spPr>
          <a:xfrm>
            <a:off x="107504" y="1484784"/>
            <a:ext cx="2232248" cy="28803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 help! There’s my teacher! </a:t>
            </a:r>
          </a:p>
          <a:p>
            <a:pPr algn="ctr"/>
            <a:r>
              <a:rPr lang="en-US" b="1" dirty="0" smtClean="0"/>
              <a:t>I will tremble! Everything will fall to the ground</a:t>
            </a:r>
            <a:endParaRPr lang="en-US" b="1" dirty="0"/>
          </a:p>
        </p:txBody>
      </p:sp>
      <p:sp>
        <p:nvSpPr>
          <p:cNvPr id="9" name="Wolkvormige toelichting 8"/>
          <p:cNvSpPr/>
          <p:nvPr/>
        </p:nvSpPr>
        <p:spPr>
          <a:xfrm>
            <a:off x="6217728" y="836712"/>
            <a:ext cx="2448272" cy="35283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I </a:t>
            </a:r>
            <a:r>
              <a:rPr lang="nl-BE" b="1" dirty="0" err="1" smtClean="0"/>
              <a:t>can</a:t>
            </a:r>
            <a:r>
              <a:rPr lang="nl-BE" b="1" dirty="0" smtClean="0"/>
              <a:t> do </a:t>
            </a:r>
            <a:r>
              <a:rPr lang="nl-BE" b="1" dirty="0" err="1" smtClean="0"/>
              <a:t>this</a:t>
            </a:r>
            <a:r>
              <a:rPr lang="nl-BE" b="1" dirty="0" smtClean="0"/>
              <a:t>! It was a </a:t>
            </a:r>
            <a:r>
              <a:rPr lang="nl-BE" b="1" dirty="0" err="1" smtClean="0"/>
              <a:t>stupid</a:t>
            </a:r>
            <a:r>
              <a:rPr lang="nl-BE" b="1" dirty="0" smtClean="0"/>
              <a:t> </a:t>
            </a:r>
            <a:r>
              <a:rPr lang="nl-BE" b="1" dirty="0" err="1" smtClean="0"/>
              <a:t>idea</a:t>
            </a:r>
            <a:r>
              <a:rPr lang="nl-BE" b="1" dirty="0" smtClean="0"/>
              <a:t> </a:t>
            </a:r>
            <a:r>
              <a:rPr lang="nl-BE" b="1" dirty="0" err="1" smtClean="0"/>
              <a:t>that</a:t>
            </a:r>
            <a:r>
              <a:rPr lang="nl-BE" b="1" dirty="0" smtClean="0"/>
              <a:t> </a:t>
            </a:r>
            <a:r>
              <a:rPr lang="nl-BE" b="1" dirty="0" err="1" smtClean="0"/>
              <a:t>everything</a:t>
            </a:r>
            <a:r>
              <a:rPr lang="nl-BE" b="1" dirty="0" smtClean="0"/>
              <a:t> </a:t>
            </a:r>
            <a:r>
              <a:rPr lang="nl-BE" b="1" dirty="0" err="1" smtClean="0"/>
              <a:t>would</a:t>
            </a:r>
            <a:r>
              <a:rPr lang="nl-BE" b="1" dirty="0" smtClean="0"/>
              <a:t> </a:t>
            </a:r>
            <a:r>
              <a:rPr lang="nl-BE" b="1" dirty="0" err="1" smtClean="0"/>
              <a:t>fall</a:t>
            </a:r>
            <a:r>
              <a:rPr lang="nl-BE" b="1" dirty="0" smtClean="0"/>
              <a:t> </a:t>
            </a:r>
            <a:r>
              <a:rPr lang="nl-BE" b="1" dirty="0" err="1" smtClean="0"/>
              <a:t>to</a:t>
            </a:r>
            <a:r>
              <a:rPr lang="nl-BE" b="1" dirty="0" smtClean="0"/>
              <a:t> the </a:t>
            </a:r>
            <a:r>
              <a:rPr lang="nl-BE" b="1" dirty="0" err="1" smtClean="0"/>
              <a:t>ground</a:t>
            </a:r>
            <a:r>
              <a:rPr lang="nl-BE" b="1" dirty="0" smtClean="0"/>
              <a:t>!</a:t>
            </a:r>
            <a:endParaRPr lang="nl-BE" b="1" dirty="0"/>
          </a:p>
        </p:txBody>
      </p:sp>
      <p:pic>
        <p:nvPicPr>
          <p:cNvPr id="11" name="Tijdelijke aanduiding voor inhoud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75985">
            <a:off x="2290193" y="2806514"/>
            <a:ext cx="972373" cy="89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cognitive theoretical framework (Bandura)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"/>
          </p:nvPr>
        </p:nvSpPr>
        <p:spPr>
          <a:xfrm>
            <a:off x="107504" y="1124744"/>
            <a:ext cx="8568952" cy="48737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nl-BE" sz="4400" b="1" dirty="0" smtClean="0"/>
              <a:t>-</a:t>
            </a:r>
            <a:r>
              <a:rPr lang="en-US" sz="4400" b="1" dirty="0" smtClean="0"/>
              <a:t>Self-efficacy</a:t>
            </a:r>
          </a:p>
          <a:p>
            <a:r>
              <a:rPr lang="en-US" sz="4400" b="1" dirty="0" smtClean="0"/>
              <a:t>-Goal (orientation)</a:t>
            </a:r>
          </a:p>
          <a:p>
            <a:r>
              <a:rPr lang="en-US" sz="4400" b="1" dirty="0" smtClean="0"/>
              <a:t>-Attribution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8221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smtClean="0"/>
          </a:p>
          <a:p>
            <a:pPr marL="0" indent="0">
              <a:buNone/>
            </a:pPr>
            <a:endParaRPr lang="en-US" sz="4000" smtClean="0"/>
          </a:p>
          <a:p>
            <a:pPr marL="3657600" lvl="8" indent="0">
              <a:buNone/>
            </a:pPr>
            <a:endParaRPr lang="en-US" sz="28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91784002"/>
              </p:ext>
            </p:extLst>
          </p:nvPr>
        </p:nvGraphicFramePr>
        <p:xfrm>
          <a:off x="755576" y="764704"/>
          <a:ext cx="7391174" cy="5156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897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dirty="0" err="1"/>
              <a:t>Mastery</a:t>
            </a:r>
            <a:r>
              <a:rPr lang="nl-BE" dirty="0"/>
              <a:t> </a:t>
            </a:r>
            <a:r>
              <a:rPr lang="nl-BE" dirty="0" err="1"/>
              <a:t>experience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628800"/>
            <a:ext cx="7306869" cy="4873625"/>
          </a:xfrm>
        </p:spPr>
      </p:pic>
      <p:sp>
        <p:nvSpPr>
          <p:cNvPr id="6" name="Wolkvormige toelichting 5"/>
          <p:cNvSpPr/>
          <p:nvPr/>
        </p:nvSpPr>
        <p:spPr>
          <a:xfrm>
            <a:off x="2627784" y="908720"/>
            <a:ext cx="1512168" cy="18722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Yes, I </a:t>
            </a:r>
            <a:r>
              <a:rPr lang="nl-BE" dirty="0" err="1" smtClean="0"/>
              <a:t>can</a:t>
            </a:r>
            <a:r>
              <a:rPr lang="nl-BE" dirty="0" smtClean="0"/>
              <a:t> do </a:t>
            </a:r>
            <a:r>
              <a:rPr lang="nl-BE" dirty="0" err="1" smtClean="0"/>
              <a:t>it</a:t>
            </a:r>
            <a:r>
              <a:rPr lang="nl-BE" dirty="0" smtClean="0"/>
              <a:t>!!!</a:t>
            </a:r>
            <a:endParaRPr lang="nl-BE" dirty="0"/>
          </a:p>
        </p:txBody>
      </p:sp>
      <p:sp>
        <p:nvSpPr>
          <p:cNvPr id="7" name="Wolkvormige toelichting 6"/>
          <p:cNvSpPr/>
          <p:nvPr/>
        </p:nvSpPr>
        <p:spPr>
          <a:xfrm>
            <a:off x="4211959" y="692696"/>
            <a:ext cx="1564811" cy="18722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He’s</a:t>
            </a:r>
            <a:r>
              <a:rPr lang="nl-BE" dirty="0" smtClean="0"/>
              <a:t> </a:t>
            </a:r>
            <a:r>
              <a:rPr lang="nl-BE" dirty="0" err="1" smtClean="0"/>
              <a:t>doing</a:t>
            </a:r>
            <a:r>
              <a:rPr lang="nl-BE" dirty="0" smtClean="0"/>
              <a:t> well!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1466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3204"/>
            <a:ext cx="7467600" cy="1143000"/>
          </a:xfrm>
        </p:spPr>
        <p:txBody>
          <a:bodyPr/>
          <a:lstStyle/>
          <a:p>
            <a:pPr lvl="0"/>
            <a:r>
              <a:rPr lang="nl-BE" dirty="0" err="1" smtClean="0"/>
              <a:t>Modeling</a:t>
            </a:r>
            <a:r>
              <a:rPr lang="nl-BE" dirty="0" smtClean="0"/>
              <a:t>: expert model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65" y="1600200"/>
            <a:ext cx="7306869" cy="4873625"/>
          </a:xfrm>
        </p:spPr>
      </p:pic>
      <p:sp>
        <p:nvSpPr>
          <p:cNvPr id="5" name="Wolkvormige toelichting 4"/>
          <p:cNvSpPr/>
          <p:nvPr/>
        </p:nvSpPr>
        <p:spPr>
          <a:xfrm>
            <a:off x="2843808" y="764704"/>
            <a:ext cx="2448272" cy="18722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Ah, he does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way!!!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410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21192"/>
            <a:ext cx="7745288" cy="571504"/>
          </a:xfrm>
        </p:spPr>
        <p:txBody>
          <a:bodyPr>
            <a:normAutofit/>
          </a:bodyPr>
          <a:lstStyle/>
          <a:p>
            <a:pPr lvl="0"/>
            <a:r>
              <a:rPr lang="nl-BE" dirty="0" err="1" smtClean="0"/>
              <a:t>Modeling</a:t>
            </a:r>
            <a:r>
              <a:rPr lang="nl-BE" dirty="0" smtClean="0"/>
              <a:t> – coping model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836712"/>
            <a:ext cx="8064896" cy="5574296"/>
          </a:xfrm>
        </p:spPr>
      </p:pic>
      <p:sp>
        <p:nvSpPr>
          <p:cNvPr id="5" name="Wolkvormige toelichting 4"/>
          <p:cNvSpPr/>
          <p:nvPr/>
        </p:nvSpPr>
        <p:spPr>
          <a:xfrm>
            <a:off x="4355976" y="121192"/>
            <a:ext cx="3816424" cy="2083672"/>
          </a:xfrm>
          <a:prstGeom prst="cloudCallout">
            <a:avLst/>
          </a:prstGeom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/>
              <a:t>Thank</a:t>
            </a:r>
            <a:r>
              <a:rPr lang="nl-BE" b="1" dirty="0" smtClean="0"/>
              <a:t> </a:t>
            </a:r>
            <a:r>
              <a:rPr lang="nl-BE" b="1" dirty="0" err="1" smtClean="0"/>
              <a:t>you</a:t>
            </a:r>
            <a:r>
              <a:rPr lang="nl-BE" b="1" dirty="0" smtClean="0"/>
              <a:t>  </a:t>
            </a:r>
            <a:r>
              <a:rPr lang="nl-BE" b="1" dirty="0" err="1" smtClean="0"/>
              <a:t>for</a:t>
            </a:r>
            <a:r>
              <a:rPr lang="nl-BE" b="1" dirty="0" smtClean="0"/>
              <a:t> the </a:t>
            </a:r>
            <a:r>
              <a:rPr lang="nl-BE" b="1" dirty="0" err="1" smtClean="0"/>
              <a:t>advice</a:t>
            </a:r>
            <a:r>
              <a:rPr lang="nl-BE" b="1" dirty="0" smtClean="0"/>
              <a:t>! </a:t>
            </a:r>
          </a:p>
          <a:p>
            <a:pPr algn="ctr"/>
            <a:r>
              <a:rPr lang="nl-BE" b="1" dirty="0" err="1" smtClean="0"/>
              <a:t>If</a:t>
            </a:r>
            <a:r>
              <a:rPr lang="nl-BE" b="1" dirty="0" smtClean="0"/>
              <a:t> </a:t>
            </a:r>
            <a:r>
              <a:rPr lang="nl-BE" b="1" dirty="0" err="1" smtClean="0"/>
              <a:t>that</a:t>
            </a:r>
            <a:r>
              <a:rPr lang="nl-BE" b="1" dirty="0" smtClean="0"/>
              <a:t> girl </a:t>
            </a:r>
            <a:r>
              <a:rPr lang="nl-BE" b="1" dirty="0" err="1" smtClean="0"/>
              <a:t>can</a:t>
            </a:r>
            <a:r>
              <a:rPr lang="nl-BE" b="1" dirty="0" smtClean="0"/>
              <a:t> make </a:t>
            </a:r>
            <a:r>
              <a:rPr lang="nl-BE" b="1" dirty="0" err="1" smtClean="0"/>
              <a:t>this</a:t>
            </a:r>
            <a:r>
              <a:rPr lang="nl-BE" b="1" dirty="0" smtClean="0"/>
              <a:t>, I </a:t>
            </a:r>
            <a:r>
              <a:rPr lang="nl-BE" b="1" dirty="0" err="1" smtClean="0"/>
              <a:t>can</a:t>
            </a:r>
            <a:r>
              <a:rPr lang="nl-BE" b="1" dirty="0" smtClean="0"/>
              <a:t> make </a:t>
            </a:r>
            <a:r>
              <a:rPr lang="nl-BE" b="1" dirty="0" err="1" smtClean="0"/>
              <a:t>this</a:t>
            </a:r>
            <a:r>
              <a:rPr lang="nl-BE" b="1" dirty="0" smtClean="0"/>
              <a:t> </a:t>
            </a:r>
            <a:r>
              <a:rPr lang="nl-BE" b="1" dirty="0" err="1" smtClean="0"/>
              <a:t>too</a:t>
            </a:r>
            <a:r>
              <a:rPr lang="nl-BE" b="1" dirty="0" smtClean="0"/>
              <a:t>!</a:t>
            </a:r>
            <a:endParaRPr lang="nl-BE" b="1" dirty="0"/>
          </a:p>
        </p:txBody>
      </p:sp>
      <p:sp>
        <p:nvSpPr>
          <p:cNvPr id="6" name="Wolkvormige toelichting 5"/>
          <p:cNvSpPr/>
          <p:nvPr/>
        </p:nvSpPr>
        <p:spPr>
          <a:xfrm>
            <a:off x="214567" y="764704"/>
            <a:ext cx="3024336" cy="12961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I </a:t>
            </a:r>
            <a:r>
              <a:rPr lang="nl-BE" b="1" dirty="0" err="1" smtClean="0"/>
              <a:t>like</a:t>
            </a:r>
            <a:r>
              <a:rPr lang="nl-BE" b="1" dirty="0" smtClean="0"/>
              <a:t> </a:t>
            </a:r>
            <a:r>
              <a:rPr lang="nl-BE" b="1" dirty="0" err="1" smtClean="0"/>
              <a:t>to</a:t>
            </a:r>
            <a:r>
              <a:rPr lang="nl-BE" b="1" dirty="0" smtClean="0"/>
              <a:t> help </a:t>
            </a:r>
            <a:r>
              <a:rPr lang="nl-BE" b="1" dirty="0" err="1" smtClean="0"/>
              <a:t>him</a:t>
            </a:r>
            <a:r>
              <a:rPr lang="nl-BE" b="1" dirty="0" smtClean="0"/>
              <a:t>! </a:t>
            </a:r>
            <a:r>
              <a:rPr lang="nl-BE" b="1" dirty="0" err="1" smtClean="0"/>
              <a:t>He’s</a:t>
            </a:r>
            <a:r>
              <a:rPr lang="nl-BE" b="1" dirty="0" smtClean="0"/>
              <a:t> </a:t>
            </a:r>
            <a:r>
              <a:rPr lang="nl-BE" b="1" dirty="0" err="1" smtClean="0"/>
              <a:t>so</a:t>
            </a:r>
            <a:r>
              <a:rPr lang="nl-BE" b="1" dirty="0" smtClean="0"/>
              <a:t> </a:t>
            </a:r>
            <a:r>
              <a:rPr lang="nl-BE" b="1" dirty="0" err="1" smtClean="0"/>
              <a:t>cute</a:t>
            </a:r>
            <a:r>
              <a:rPr lang="nl-BE" b="1" dirty="0" smtClean="0"/>
              <a:t>!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6142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rmAutofit/>
          </a:bodyPr>
          <a:lstStyle/>
          <a:p>
            <a:pPr algn="ctr"/>
            <a:r>
              <a:rPr lang="nl-BE" dirty="0" err="1" smtClean="0"/>
              <a:t>Verbal</a:t>
            </a:r>
            <a:r>
              <a:rPr lang="nl-BE" dirty="0" smtClean="0"/>
              <a:t> </a:t>
            </a:r>
            <a:r>
              <a:rPr lang="nl-BE" dirty="0" err="1" smtClean="0"/>
              <a:t>persuasion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Effect of feedback </a:t>
            </a:r>
            <a:br>
              <a:rPr lang="nl-BE" dirty="0" smtClean="0"/>
            </a:br>
            <a:r>
              <a:rPr lang="nl-BE" dirty="0" smtClean="0"/>
              <a:t>summary of meta-analyses </a:t>
            </a:r>
            <a:r>
              <a:rPr lang="nl-BE" sz="2000" dirty="0" smtClean="0"/>
              <a:t>(</a:t>
            </a:r>
            <a:r>
              <a:rPr lang="nl-BE" sz="2000" dirty="0" err="1" smtClean="0"/>
              <a:t>Hattie</a:t>
            </a:r>
            <a:r>
              <a:rPr lang="nl-BE" sz="2000" dirty="0" smtClean="0"/>
              <a:t>, 2009) </a:t>
            </a:r>
            <a:endParaRPr lang="nl-BE" sz="2000" dirty="0"/>
          </a:p>
        </p:txBody>
      </p:sp>
      <p:pic>
        <p:nvPicPr>
          <p:cNvPr id="4" name="Picture 3" descr="04-01-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420887"/>
            <a:ext cx="8594725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dia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1894</TotalTime>
  <Words>508</Words>
  <Application>Microsoft Office PowerPoint</Application>
  <PresentationFormat>Diavoorstelling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Oriel</vt:lpstr>
      <vt:lpstr>EUHOFA BELGIUM 2012 11 -16 november</vt:lpstr>
      <vt:lpstr>Motivation = internal state that arouses, directs and maintains behaviour</vt:lpstr>
      <vt:lpstr>Self-Regulation</vt:lpstr>
      <vt:lpstr>Social cognitive theoretical framework (Bandura) </vt:lpstr>
      <vt:lpstr>PowerPoint-presentatie</vt:lpstr>
      <vt:lpstr>Mastery experience </vt:lpstr>
      <vt:lpstr>Modeling: expert model </vt:lpstr>
      <vt:lpstr>Modeling – coping model</vt:lpstr>
      <vt:lpstr>Verbal persuasion Effect of feedback  summary of meta-analyses (Hattie, 2009) </vt:lpstr>
      <vt:lpstr>Verbal persuasion</vt:lpstr>
      <vt:lpstr>PowerPoint-presentatie</vt:lpstr>
      <vt:lpstr>Goal orientation</vt:lpstr>
      <vt:lpstr>Goal orientation = reason for engaging in achievement behaviour</vt:lpstr>
      <vt:lpstr>Goals </vt:lpstr>
      <vt:lpstr>Attribution</vt:lpstr>
      <vt:lpstr>PowerPoint-presentatie</vt:lpstr>
      <vt:lpstr>References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EUHOFA BELGIUM 2012 11 to 15 november</dc:title>
  <dc:creator>Hotelschool</dc:creator>
  <cp:lastModifiedBy>J.W. (Hans) de Vries</cp:lastModifiedBy>
  <cp:revision>72</cp:revision>
  <dcterms:created xsi:type="dcterms:W3CDTF">2012-01-30T17:29:27Z</dcterms:created>
  <dcterms:modified xsi:type="dcterms:W3CDTF">2012-11-09T07:40:47Z</dcterms:modified>
</cp:coreProperties>
</file>