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58" r:id="rId6"/>
    <p:sldId id="261" r:id="rId7"/>
    <p:sldId id="268" r:id="rId8"/>
    <p:sldId id="269" r:id="rId9"/>
    <p:sldId id="270" r:id="rId10"/>
    <p:sldId id="262" r:id="rId11"/>
    <p:sldId id="271" r:id="rId12"/>
    <p:sldId id="274" r:id="rId13"/>
    <p:sldId id="275" r:id="rId14"/>
    <p:sldId id="263" r:id="rId15"/>
    <p:sldId id="265" r:id="rId16"/>
    <p:sldId id="266" r:id="rId17"/>
    <p:sldId id="267" r:id="rId18"/>
    <p:sldId id="27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-5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AAA16-AFED-4514-996F-4EE71B6583FF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1BD-2298-4A83-B94C-FA8444E9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1. Protocol:</a:t>
            </a:r>
            <a:r>
              <a:rPr lang="en-US" baseline="0" dirty="0" smtClean="0"/>
              <a:t> EUHOFA President, Maria; Chairman KUC Council; EUHOFA delegates, the Kenyan Industry stakeholders; ladies &amp; gentlemen. </a:t>
            </a:r>
            <a:r>
              <a:rPr lang="en-US" b="1" baseline="0" dirty="0" smtClean="0"/>
              <a:t>2.  Discussions &amp; recommendation at ROC </a:t>
            </a:r>
            <a:r>
              <a:rPr lang="en-US" b="1" baseline="0" dirty="0" err="1" smtClean="0"/>
              <a:t>Mondarian</a:t>
            </a:r>
            <a:r>
              <a:rPr lang="en-US" b="1" baseline="0" dirty="0" smtClean="0"/>
              <a:t> : </a:t>
            </a:r>
            <a:r>
              <a:rPr lang="en-US" b="0" baseline="0" dirty="0" smtClean="0"/>
              <a:t>Hotel school at the Hague on the 9</a:t>
            </a:r>
            <a:r>
              <a:rPr lang="en-US" b="0" baseline="30000" dirty="0" smtClean="0"/>
              <a:t>th</a:t>
            </a:r>
            <a:r>
              <a:rPr lang="en-US" b="0" baseline="0" dirty="0" smtClean="0"/>
              <a:t> May, 2014: has come to pass: It is with a lot of humility that I salute the fellow  Board members who supported my appeal and we are here today.  All the EUHOFA  be sure that you have a full page for yourselves in my </a:t>
            </a:r>
            <a:r>
              <a:rPr lang="en-US" b="1" baseline="0" dirty="0" smtClean="0"/>
              <a:t>memoirs</a:t>
            </a:r>
            <a:r>
              <a:rPr lang="en-US" b="0" baseline="0" dirty="0" smtClean="0"/>
              <a:t> when I write them some day in the future!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0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Duality lessons:</a:t>
            </a:r>
            <a:r>
              <a:rPr lang="en-US" baseline="0" dirty="0" smtClean="0"/>
              <a:t> we can learn to </a:t>
            </a:r>
            <a:r>
              <a:rPr lang="en-US" dirty="0" smtClean="0"/>
              <a:t>avoid the</a:t>
            </a:r>
            <a:r>
              <a:rPr lang="en-US" baseline="0" dirty="0" smtClean="0"/>
              <a:t> trajectory of ambivalence which the industry has towards hospitality education.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5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transfer &amp; sharing;</a:t>
            </a:r>
            <a:r>
              <a:rPr lang="en-US" baseline="0" dirty="0" smtClean="0"/>
              <a:t> on-the-job training; exchange of ideas.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Context:</a:t>
            </a:r>
            <a:r>
              <a:rPr lang="en-US" baseline="0" dirty="0" smtClean="0"/>
              <a:t> </a:t>
            </a:r>
            <a:r>
              <a:rPr lang="en-US" dirty="0" smtClean="0"/>
              <a:t>This </a:t>
            </a:r>
            <a:r>
              <a:rPr lang="en-US" b="1" dirty="0" smtClean="0"/>
              <a:t>work in progress</a:t>
            </a:r>
            <a:r>
              <a:rPr lang="en-US" b="1" baseline="0" dirty="0" smtClean="0"/>
              <a:t> </a:t>
            </a:r>
            <a:r>
              <a:rPr lang="en-US" baseline="0" dirty="0" smtClean="0"/>
              <a:t>in which I want to use the historical methods to analyze relations between the industry and education. </a:t>
            </a:r>
            <a:r>
              <a:rPr lang="en-US" dirty="0" smtClean="0"/>
              <a:t>Anecdotes: My </a:t>
            </a:r>
            <a:r>
              <a:rPr lang="en-US" b="1" dirty="0" smtClean="0"/>
              <a:t>2344</a:t>
            </a:r>
            <a:r>
              <a:rPr lang="en-US" dirty="0" smtClean="0"/>
              <a:t> days in KUC  and the attendant experience.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Juxtapose</a:t>
            </a:r>
            <a:r>
              <a:rPr lang="en-US" dirty="0" smtClean="0"/>
              <a:t> the Hospitality</a:t>
            </a:r>
            <a:r>
              <a:rPr lang="en-US" baseline="0" dirty="0" smtClean="0"/>
              <a:t> I</a:t>
            </a:r>
            <a:r>
              <a:rPr lang="en-US" dirty="0" smtClean="0"/>
              <a:t>ndustry &amp; Hospitality Education sectors.</a:t>
            </a:r>
            <a:r>
              <a:rPr lang="en-US" baseline="0" dirty="0" smtClean="0"/>
              <a:t> This is </a:t>
            </a:r>
            <a:r>
              <a:rPr lang="en-US" dirty="0" smtClean="0"/>
              <a:t>  to enable me to argue that, </a:t>
            </a:r>
            <a:r>
              <a:rPr lang="en-US" baseline="0" dirty="0" smtClean="0"/>
              <a:t> beneath the </a:t>
            </a:r>
            <a:r>
              <a:rPr lang="en-US" b="1" baseline="0" dirty="0" smtClean="0"/>
              <a:t>veneer</a:t>
            </a:r>
            <a:r>
              <a:rPr lang="en-US" baseline="0" dirty="0" smtClean="0"/>
              <a:t> of a flourishing industry &amp; growing training opportunities, there are interesting </a:t>
            </a:r>
            <a:r>
              <a:rPr lang="en-US" b="1" baseline="0" dirty="0" err="1" smtClean="0"/>
              <a:t>disjunctures</a:t>
            </a:r>
            <a:r>
              <a:rPr lang="en-US" baseline="0" dirty="0" smtClean="0"/>
              <a:t>, disconnections, in the relations between the 2 sectors – the industry and education. These disconnections, essentially, result in </a:t>
            </a:r>
            <a:r>
              <a:rPr lang="en-US" b="1" baseline="0" dirty="0" smtClean="0"/>
              <a:t>ambivalent/mixed relations trajectory </a:t>
            </a:r>
            <a:r>
              <a:rPr lang="en-US" baseline="0" dirty="0" smtClean="0"/>
              <a:t>which hinder mutual dependency and benefits between the 2 sectors. I propose to bring out these disconnections through a </a:t>
            </a:r>
            <a:r>
              <a:rPr lang="en-US" b="1" baseline="0" dirty="0" smtClean="0"/>
              <a:t>simple  series of paradoxes</a:t>
            </a:r>
            <a:r>
              <a:rPr lang="en-US" baseline="0" dirty="0" smtClean="0"/>
              <a:t>, literal dialects, in the dynamics of the relations between 2 sectors. I will use  examples from Africa and even more particularly from here in Kenya. And  Finally, I will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suggest that the future of the service quality in the hospitality industry lies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salutary/helpful lessons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trajectory of ambivalence.   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sz="3400" dirty="0" smtClean="0"/>
              <a:t>Kenya for example:</a:t>
            </a:r>
            <a:r>
              <a:rPr lang="en-US" sz="3400" baseline="0" dirty="0" smtClean="0"/>
              <a:t> </a:t>
            </a:r>
            <a:r>
              <a:rPr lang="en-US" sz="3400" b="1" dirty="0" smtClean="0"/>
              <a:t>1960s</a:t>
            </a:r>
            <a:r>
              <a:rPr lang="en-US" sz="3400" dirty="0" smtClean="0"/>
              <a:t> – KUC – Frontline; Supervisory; Managerial staff 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sz="3400" b="1" dirty="0" smtClean="0"/>
              <a:t>Governmen</a:t>
            </a:r>
            <a:r>
              <a:rPr lang="en-US" sz="3400" dirty="0" smtClean="0"/>
              <a:t>t Ownership: ‘</a:t>
            </a:r>
            <a:r>
              <a:rPr lang="en-US" sz="3400" dirty="0" err="1" smtClean="0"/>
              <a:t>Governmentalism</a:t>
            </a:r>
            <a:r>
              <a:rPr lang="en-US" sz="3400" dirty="0" smtClean="0"/>
              <a:t>’ 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 smtClean="0"/>
              <a:t>Cadre</a:t>
            </a:r>
            <a:r>
              <a:rPr lang="en-US" sz="3600" dirty="0" smtClean="0"/>
              <a:t> of professionals who made careers out of hospitality </a:t>
            </a:r>
          </a:p>
          <a:p>
            <a:pPr marL="1371600" lvl="3" indent="0" algn="l">
              <a:buFont typeface="Arial" panose="020B0604020202020204" pitchFamily="34" charset="0"/>
              <a:buNone/>
            </a:pPr>
            <a:endParaRPr lang="en-US" sz="3400" dirty="0" smtClean="0"/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en-US" sz="3400"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1980s and</a:t>
            </a:r>
            <a:r>
              <a:rPr lang="en-US" baseline="0" dirty="0" smtClean="0"/>
              <a:t> 90s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Isues</a:t>
            </a:r>
            <a:r>
              <a:rPr lang="en-US" baseline="0" dirty="0" smtClean="0"/>
              <a:t> of the sustainability of government-run hotel schools emerged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Industry feel: Obsolete training;</a:t>
            </a:r>
            <a:r>
              <a:rPr lang="en-US" baseline="0" dirty="0" smtClean="0"/>
              <a:t> limited capacity of the products of hospitality education but it is still necessary; we cannot make much without hospitality education.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rates of </a:t>
            </a:r>
            <a:r>
              <a:rPr lang="en-US" b="1" dirty="0" smtClean="0"/>
              <a:t>unemployment</a:t>
            </a:r>
            <a:r>
              <a:rPr lang="en-US" dirty="0" smtClean="0"/>
              <a:t> have made hospitality</a:t>
            </a:r>
            <a:r>
              <a:rPr lang="en-US" baseline="0" dirty="0" smtClean="0"/>
              <a:t> education very attractive because of the apparent guarantee of a job after completion.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institutions are both </a:t>
            </a:r>
            <a:r>
              <a:rPr lang="en-US" b="1" baseline="0" dirty="0" smtClean="0"/>
              <a:t>private and public</a:t>
            </a:r>
            <a:r>
              <a:rPr lang="en-US" baseline="0" dirty="0" smtClean="0"/>
              <a:t>; some are recognized but there are others nobody knows they exist in officials circles;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is difficult to get the </a:t>
            </a:r>
            <a:r>
              <a:rPr lang="en-US" b="1" baseline="0" dirty="0" smtClean="0"/>
              <a:t>number of personnel produced </a:t>
            </a:r>
            <a:r>
              <a:rPr lang="en-US" baseline="0" dirty="0" smtClean="0"/>
              <a:t>from all these institutions:- More than half of the 30 public universities offer courses in hospitality and tourism.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are too many graduates out of institutions but very few can fit in actual work places.</a:t>
            </a:r>
            <a:r>
              <a:rPr lang="en-US" baseline="0" dirty="0" smtClean="0"/>
              <a:t> Too many and yet too few: scarcity among plenty.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Bank Report on Kenya tourism 2010: </a:t>
            </a:r>
            <a:r>
              <a:rPr lang="en-US" b="1" dirty="0" smtClean="0"/>
              <a:t>483,000 jobs </a:t>
            </a:r>
            <a:r>
              <a:rPr lang="en-US" dirty="0" smtClean="0"/>
              <a:t>directly and indirectly; Many  graduates are </a:t>
            </a:r>
            <a:r>
              <a:rPr lang="en-US" b="1" dirty="0" smtClean="0"/>
              <a:t>not sure </a:t>
            </a:r>
            <a:r>
              <a:rPr lang="en-US" dirty="0" smtClean="0"/>
              <a:t>whether they want to stay</a:t>
            </a:r>
            <a:r>
              <a:rPr lang="en-US" baseline="0" dirty="0" smtClean="0"/>
              <a:t> in the industry or not:  banks;  supermarkets &amp; hospitals.  </a:t>
            </a:r>
            <a:r>
              <a:rPr lang="en-US" b="1" baseline="0" dirty="0" smtClean="0"/>
              <a:t>Anecdote</a:t>
            </a:r>
            <a:r>
              <a:rPr lang="en-US" baseline="0" dirty="0" smtClean="0"/>
              <a:t> from my student: “Smiling at a patient in a hospital ward pays better than smiling at guests in a hotel lobby. I refused to be a rich beggar.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1BD-2298-4A83-B94C-FA8444E9CE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32586"/>
            <a:ext cx="6815669" cy="1326524"/>
          </a:xfrm>
        </p:spPr>
        <p:txBody>
          <a:bodyPr/>
          <a:lstStyle/>
          <a:p>
            <a:r>
              <a:rPr lang="en-US" sz="3200" dirty="0" smtClean="0"/>
              <a:t>Hospitality Industry &amp; Hospitality Education: An Epitome of Ambivalence?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Kenneth S. </a:t>
            </a:r>
            <a:r>
              <a:rPr lang="en-US" sz="3200" dirty="0" err="1" smtClean="0"/>
              <a:t>Ombongi</a:t>
            </a:r>
            <a:r>
              <a:rPr lang="en-US" sz="3200" dirty="0" smtClean="0"/>
              <a:t>, OGW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11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Paradox of scarcity among plenty:-</a:t>
            </a:r>
          </a:p>
          <a:p>
            <a:pPr lvl="1"/>
            <a:r>
              <a:rPr lang="en-US" sz="3200" dirty="0" smtClean="0"/>
              <a:t>Massive expansion of training opportunities:-</a:t>
            </a:r>
          </a:p>
          <a:p>
            <a:pPr lvl="3"/>
            <a:r>
              <a:rPr lang="en-US" sz="2800" dirty="0" smtClean="0"/>
              <a:t>Middle level colleges </a:t>
            </a:r>
          </a:p>
          <a:p>
            <a:pPr lvl="3"/>
            <a:r>
              <a:rPr lang="en-US" sz="2800" dirty="0" smtClean="0"/>
              <a:t>Universities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41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Paradox of scarcity among plenty</a:t>
            </a:r>
            <a:r>
              <a:rPr lang="en-US" sz="4400" dirty="0" smtClean="0"/>
              <a:t>:-</a:t>
            </a:r>
          </a:p>
          <a:p>
            <a:pPr lvl="2"/>
            <a:r>
              <a:rPr lang="en-US" sz="3000" dirty="0" smtClean="0"/>
              <a:t>Never mind about cost-cutting/balance sheet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3904872"/>
            <a:ext cx="3619500" cy="22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400" dirty="0"/>
              <a:t>Paradox of scarcity among plenty</a:t>
            </a:r>
            <a:r>
              <a:rPr lang="en-US" sz="3600" dirty="0"/>
              <a:t>:-</a:t>
            </a:r>
          </a:p>
          <a:p>
            <a:pPr marL="914400" lvl="2" indent="0">
              <a:buNone/>
            </a:pPr>
            <a:endParaRPr lang="en-US" sz="3600" dirty="0" smtClean="0"/>
          </a:p>
          <a:p>
            <a:pPr lvl="2"/>
            <a:r>
              <a:rPr lang="en-US" sz="3600" dirty="0" smtClean="0"/>
              <a:t>Cannot ‘Plug </a:t>
            </a:r>
            <a:r>
              <a:rPr lang="en-US" sz="3600" dirty="0"/>
              <a:t>and play</a:t>
            </a:r>
            <a:r>
              <a:rPr lang="en-US" sz="4400" dirty="0"/>
              <a:t>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62" y="2408545"/>
            <a:ext cx="4286250" cy="3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000" dirty="0"/>
              <a:t>Paradox of scarcity </a:t>
            </a:r>
            <a:r>
              <a:rPr lang="en-US" sz="2800" dirty="0"/>
              <a:t>among </a:t>
            </a:r>
            <a:r>
              <a:rPr lang="en-US" sz="2800" dirty="0" smtClean="0"/>
              <a:t>plenty:-</a:t>
            </a:r>
            <a:endParaRPr lang="en-US" sz="4400" dirty="0" smtClean="0"/>
          </a:p>
          <a:p>
            <a:pPr lvl="2"/>
            <a:r>
              <a:rPr lang="en-US" sz="4400" dirty="0" smtClean="0"/>
              <a:t>Too </a:t>
            </a:r>
            <a:r>
              <a:rPr lang="en-US" sz="4400" dirty="0"/>
              <a:t>theoretical</a:t>
            </a:r>
          </a:p>
          <a:p>
            <a:pPr marL="914400" lvl="2" indent="0"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64" y="2434102"/>
            <a:ext cx="4645555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1" y="251390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Paradox of rich beggars:- </a:t>
            </a:r>
          </a:p>
          <a:p>
            <a:pPr lvl="1"/>
            <a:r>
              <a:rPr lang="en-US" sz="3600" dirty="0" smtClean="0"/>
              <a:t>Employment creation</a:t>
            </a:r>
          </a:p>
          <a:p>
            <a:pPr lvl="1"/>
            <a:r>
              <a:rPr lang="en-US" sz="3600" dirty="0" smtClean="0"/>
              <a:t>Average basic salary – US $100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2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Demand-driven </a:t>
            </a:r>
            <a:r>
              <a:rPr lang="en-US" sz="4400" dirty="0"/>
              <a:t>S</a:t>
            </a:r>
            <a:r>
              <a:rPr lang="en-US" sz="4400" dirty="0" smtClean="0"/>
              <a:t>kills Training</a:t>
            </a:r>
          </a:p>
          <a:p>
            <a:r>
              <a:rPr lang="en-US" sz="4400" dirty="0" smtClean="0"/>
              <a:t>Competitive </a:t>
            </a:r>
            <a:r>
              <a:rPr lang="en-US" sz="4400" dirty="0"/>
              <a:t>T</a:t>
            </a:r>
            <a:r>
              <a:rPr lang="en-US" sz="4400" dirty="0" smtClean="0"/>
              <a:t>raining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662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Technical skills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onceptual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5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International linkages</a:t>
            </a:r>
          </a:p>
          <a:p>
            <a:r>
              <a:rPr lang="en-US" sz="4400" dirty="0"/>
              <a:t>L</a:t>
            </a:r>
            <a:r>
              <a:rPr lang="en-US" sz="4400" dirty="0" smtClean="0"/>
              <a:t>ocal networking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77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each other!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786" y="2625702"/>
            <a:ext cx="567042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9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hank-you-road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491319"/>
            <a:ext cx="11245756" cy="58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48CC80-5B3A-4C79-A898-850CA9FAA1CF}" type="datetime1">
              <a:rPr lang="en-US" altLang="en-US" smtClean="0"/>
              <a:pPr eaLnBrk="1" hangingPunct="1"/>
              <a:t>11/28/2016</a:t>
            </a:fld>
            <a:endParaRPr lang="es-E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587CC5-FAC3-4D65-90AB-CF27E080B26E}" type="slidenum">
              <a:rPr lang="es-ES" altLang="en-US"/>
              <a:pPr eaLnBrk="1" hangingPunct="1"/>
              <a:t>19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0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4"/>
            <a:r>
              <a:rPr lang="en-US" sz="4800" dirty="0" smtClean="0"/>
              <a:t>Anecdotes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96" y="2420470"/>
            <a:ext cx="4932940" cy="381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80" y="2420470"/>
            <a:ext cx="4932940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en-US" sz="4800" dirty="0"/>
              <a:t>Secondary data </a:t>
            </a:r>
          </a:p>
          <a:p>
            <a:pPr marL="1828800" lvl="4" indent="0">
              <a:buNone/>
            </a:pPr>
            <a:r>
              <a:rPr lang="en-US" sz="4800" dirty="0" smtClean="0"/>
              <a:t> 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4" y="3632686"/>
            <a:ext cx="3313354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Interviews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63625"/>
            <a:ext cx="2237426" cy="29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3"/>
            <a:r>
              <a:rPr lang="en-US" sz="3600" dirty="0" smtClean="0"/>
              <a:t>Hospitality Industry</a:t>
            </a:r>
          </a:p>
          <a:p>
            <a:pPr lvl="3"/>
            <a:r>
              <a:rPr lang="en-US" sz="3600" dirty="0" smtClean="0"/>
              <a:t>Hospitality Education </a:t>
            </a:r>
            <a:endParaRPr lang="en-US" sz="3600" dirty="0"/>
          </a:p>
        </p:txBody>
      </p:sp>
      <p:pic>
        <p:nvPicPr>
          <p:cNvPr id="4" name="Picture 6" descr="http://focusratings.com/wp-content/uploads/2013/01/Focus-On-Your-Drea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539" y="2556932"/>
            <a:ext cx="4285398" cy="36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1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Paradox of a necessary evil:-</a:t>
            </a:r>
          </a:p>
          <a:p>
            <a:pPr lvl="1"/>
            <a:r>
              <a:rPr lang="en-US" sz="3600" dirty="0" smtClean="0"/>
              <a:t>Hospitality education </a:t>
            </a:r>
            <a:r>
              <a:rPr lang="en-US" sz="3600" dirty="0"/>
              <a:t>-</a:t>
            </a:r>
            <a:r>
              <a:rPr lang="en-US" sz="3600" dirty="0" smtClean="0"/>
              <a:t> recent phenomenon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lvl="1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64" y="4026090"/>
            <a:ext cx="4797968" cy="22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Paradox </a:t>
            </a:r>
            <a:r>
              <a:rPr lang="en-US" sz="4400" dirty="0"/>
              <a:t>of a necessary evil</a:t>
            </a:r>
            <a:r>
              <a:rPr lang="en-US" sz="4400" dirty="0" smtClean="0"/>
              <a:t>:-</a:t>
            </a:r>
          </a:p>
          <a:p>
            <a:pPr lvl="2"/>
            <a:r>
              <a:rPr lang="en-US" sz="3600" dirty="0" smtClean="0"/>
              <a:t>Hotel &amp; Tourism Education – outdated</a:t>
            </a:r>
          </a:p>
          <a:p>
            <a:pPr lvl="2"/>
            <a:r>
              <a:rPr lang="en-US" sz="3600" dirty="0" smtClean="0"/>
              <a:t>No capacity for training natural &amp; cultural resource tour guides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6174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Paradox of a necessary evil:-</a:t>
            </a:r>
          </a:p>
          <a:p>
            <a:pPr lvl="1"/>
            <a:r>
              <a:rPr lang="en-US" sz="3600" dirty="0" smtClean="0"/>
              <a:t>Some level of ambivalence towards hospitality education from the industry</a:t>
            </a:r>
          </a:p>
          <a:p>
            <a:pPr lvl="4"/>
            <a:r>
              <a:rPr lang="en-US" sz="3200" dirty="0" smtClean="0"/>
              <a:t>Some times good; some times bad</a:t>
            </a:r>
          </a:p>
          <a:p>
            <a:pPr lvl="4"/>
            <a:r>
              <a:rPr lang="en-US" sz="3200" dirty="0" smtClean="0"/>
              <a:t>Some times positive; some times negative </a:t>
            </a:r>
          </a:p>
          <a:p>
            <a:pPr lvl="4"/>
            <a:r>
              <a:rPr lang="en-US" sz="3200" dirty="0" smtClean="0"/>
              <a:t>Some times collaborative; some times adversarial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Paradox of a necessary evil</a:t>
            </a:r>
            <a:r>
              <a:rPr lang="en-US" sz="4400" dirty="0" smtClean="0"/>
              <a:t>:-</a:t>
            </a:r>
          </a:p>
          <a:p>
            <a:pPr lvl="1"/>
            <a:r>
              <a:rPr lang="en-US" sz="4000" dirty="0" smtClean="0"/>
              <a:t>Some training is better than no training at all</a:t>
            </a:r>
          </a:p>
          <a:p>
            <a:pPr lvl="1"/>
            <a:r>
              <a:rPr lang="en-US" sz="4000" dirty="0" smtClean="0"/>
              <a:t>Semi-trained graduate is good for in-house training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325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790</Words>
  <Application>Microsoft Office PowerPoint</Application>
  <PresentationFormat>Widescreen</PresentationFormat>
  <Paragraphs>95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Hospitality Industry &amp; Hospitality Education: An Epitome of Ambivalence?</vt:lpstr>
      <vt:lpstr>Sources</vt:lpstr>
      <vt:lpstr>Sources </vt:lpstr>
      <vt:lpstr>Sources </vt:lpstr>
      <vt:lpstr>PowerPoint Presentation</vt:lpstr>
      <vt:lpstr>Paradox 1</vt:lpstr>
      <vt:lpstr>Paradox 1 </vt:lpstr>
      <vt:lpstr>Paradox 1 </vt:lpstr>
      <vt:lpstr>Paradox 1 </vt:lpstr>
      <vt:lpstr>Paradox 2</vt:lpstr>
      <vt:lpstr>Paradox 2</vt:lpstr>
      <vt:lpstr>Paradox 2 </vt:lpstr>
      <vt:lpstr>Paradox 2 </vt:lpstr>
      <vt:lpstr>Paradox 3 </vt:lpstr>
      <vt:lpstr>Lesson 1</vt:lpstr>
      <vt:lpstr>Lesson 2</vt:lpstr>
      <vt:lpstr>Lesson 3</vt:lpstr>
      <vt:lpstr>We need each other!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Hospitality Industry &amp; Hospitality Education: An Epitome of Ambivalence?</dc:title>
  <dc:creator>inspurs</dc:creator>
  <cp:lastModifiedBy>inspurs</cp:lastModifiedBy>
  <cp:revision>57</cp:revision>
  <dcterms:created xsi:type="dcterms:W3CDTF">2016-11-28T18:02:26Z</dcterms:created>
  <dcterms:modified xsi:type="dcterms:W3CDTF">2016-11-29T07:09:55Z</dcterms:modified>
</cp:coreProperties>
</file>