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89" r:id="rId2"/>
    <p:sldId id="287" r:id="rId3"/>
    <p:sldId id="284" r:id="rId4"/>
    <p:sldId id="283" r:id="rId5"/>
    <p:sldId id="290" r:id="rId6"/>
    <p:sldId id="291" r:id="rId7"/>
    <p:sldId id="292" r:id="rId8"/>
    <p:sldId id="293" r:id="rId9"/>
    <p:sldId id="294" r:id="rId10"/>
    <p:sldId id="317" r:id="rId11"/>
    <p:sldId id="257" r:id="rId12"/>
    <p:sldId id="258" r:id="rId13"/>
    <p:sldId id="260" r:id="rId14"/>
    <p:sldId id="261" r:id="rId15"/>
    <p:sldId id="262" r:id="rId16"/>
    <p:sldId id="259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95" r:id="rId29"/>
    <p:sldId id="341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18" r:id="rId39"/>
    <p:sldId id="311" r:id="rId40"/>
    <p:sldId id="316" r:id="rId41"/>
    <p:sldId id="299" r:id="rId42"/>
    <p:sldId id="300" r:id="rId43"/>
    <p:sldId id="301" r:id="rId44"/>
    <p:sldId id="302" r:id="rId45"/>
    <p:sldId id="297" r:id="rId46"/>
    <p:sldId id="313" r:id="rId47"/>
    <p:sldId id="306" r:id="rId48"/>
    <p:sldId id="307" r:id="rId49"/>
    <p:sldId id="298" r:id="rId50"/>
    <p:sldId id="303" r:id="rId51"/>
    <p:sldId id="304" r:id="rId52"/>
    <p:sldId id="309" r:id="rId53"/>
    <p:sldId id="310" r:id="rId54"/>
    <p:sldId id="312" r:id="rId55"/>
    <p:sldId id="314" r:id="rId56"/>
    <p:sldId id="320" r:id="rId57"/>
    <p:sldId id="319" r:id="rId58"/>
    <p:sldId id="335" r:id="rId59"/>
    <p:sldId id="330" r:id="rId60"/>
    <p:sldId id="331" r:id="rId61"/>
    <p:sldId id="332" r:id="rId62"/>
    <p:sldId id="333" r:id="rId63"/>
    <p:sldId id="334" r:id="rId64"/>
    <p:sldId id="337" r:id="rId65"/>
    <p:sldId id="342" r:id="rId66"/>
    <p:sldId id="336" r:id="rId67"/>
    <p:sldId id="338" r:id="rId68"/>
    <p:sldId id="350" r:id="rId69"/>
    <p:sldId id="347" r:id="rId70"/>
    <p:sldId id="343" r:id="rId71"/>
    <p:sldId id="349" r:id="rId72"/>
    <p:sldId id="353" r:id="rId73"/>
    <p:sldId id="344" r:id="rId74"/>
    <p:sldId id="351" r:id="rId75"/>
    <p:sldId id="340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FF"/>
    <a:srgbClr val="FF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 autoAdjust="0"/>
    <p:restoredTop sz="94660"/>
  </p:normalViewPr>
  <p:slideViewPr>
    <p:cSldViewPr>
      <p:cViewPr varScale="1">
        <p:scale>
          <a:sx n="112" d="100"/>
          <a:sy n="112" d="100"/>
        </p:scale>
        <p:origin x="-187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FBA39-F8ED-4B6B-9512-6BDC6D97870E}" type="datetimeFigureOut">
              <a:rPr lang="en-GB" smtClean="0"/>
              <a:pPr/>
              <a:t>03/11/2014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6F4D1-15C3-4EE8-B9A1-A47074A21F9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9198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1D0BB3-3215-4A78-878F-E5B493DC1098}" type="slidenum">
              <a:rPr lang="nl-NL"/>
              <a:pPr eaLnBrk="1" hangingPunct="1"/>
              <a:t>42</a:t>
            </a:fld>
            <a:endParaRPr lang="nl-NL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31" tIns="45716" rIns="91431" bIns="45716"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31" tIns="45716" rIns="91431" bIns="45716"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BB8EF8-4D15-464C-B5DB-23BAF483FE5B}" type="slidenum">
              <a:rPr lang="nl-NL" altLang="en-US"/>
              <a:pPr/>
              <a:t>47</a:t>
            </a:fld>
            <a:endParaRPr lang="nl-NL" altLang="en-US"/>
          </a:p>
        </p:txBody>
      </p:sp>
      <p:sp>
        <p:nvSpPr>
          <p:cNvPr id="119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9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CF92A1-0DA6-4C12-9F6E-E0C42976C869}" type="slidenum">
              <a:rPr lang="nl-NL" altLang="en-US"/>
              <a:pPr/>
              <a:t>53</a:t>
            </a:fld>
            <a:endParaRPr lang="nl-NL" altLang="en-US"/>
          </a:p>
        </p:txBody>
      </p:sp>
      <p:sp>
        <p:nvSpPr>
          <p:cNvPr id="148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8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9196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73191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1257052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6624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6843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2875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38146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116632"/>
            <a:ext cx="8837396" cy="6516609"/>
            <a:chOff x="251520" y="116632"/>
            <a:chExt cx="8732280" cy="6516609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251520" y="116632"/>
              <a:ext cx="19900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3399"/>
                  </a:solidFill>
                  <a:latin typeface="Arial Black" pitchFamily="34" charset="0"/>
                </a:rPr>
                <a:t>HOSPITALITY </a:t>
              </a:r>
            </a:p>
            <a:p>
              <a:r>
                <a:rPr lang="en-GB" b="1" dirty="0" smtClean="0">
                  <a:latin typeface="Arial Black" pitchFamily="34" charset="0"/>
                </a:rPr>
                <a:t> EXPERIENCE</a:t>
              </a:r>
              <a:endParaRPr lang="en-GB" b="1" dirty="0">
                <a:latin typeface="Arial Black" pitchFamily="34" charset="0"/>
              </a:endParaRPr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385200" y="368545"/>
              <a:ext cx="0" cy="6264696"/>
            </a:xfrm>
            <a:prstGeom prst="line">
              <a:avLst/>
            </a:prstGeom>
            <a:ln w="50800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>
              <a:off x="8964488" y="116632"/>
              <a:ext cx="0" cy="6516608"/>
            </a:xfrm>
            <a:prstGeom prst="line">
              <a:avLst/>
            </a:prstGeom>
            <a:ln w="50800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rot="16200000">
              <a:off x="4672800" y="2322240"/>
              <a:ext cx="0" cy="8622000"/>
            </a:xfrm>
            <a:prstGeom prst="line">
              <a:avLst/>
            </a:prstGeom>
            <a:ln w="50800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02154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26" Type="http://schemas.openxmlformats.org/officeDocument/2006/relationships/image" Target="../media/image47.jpeg"/><Relationship Id="rId3" Type="http://schemas.openxmlformats.org/officeDocument/2006/relationships/image" Target="../media/image15.png"/><Relationship Id="rId21" Type="http://schemas.openxmlformats.org/officeDocument/2006/relationships/image" Target="../media/image42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5" Type="http://schemas.openxmlformats.org/officeDocument/2006/relationships/image" Target="../media/image46.jpeg"/><Relationship Id="rId2" Type="http://schemas.openxmlformats.org/officeDocument/2006/relationships/image" Target="../media/image25.jpe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24" Type="http://schemas.openxmlformats.org/officeDocument/2006/relationships/image" Target="../media/image45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23" Type="http://schemas.openxmlformats.org/officeDocument/2006/relationships/image" Target="../media/image44.jpeg"/><Relationship Id="rId10" Type="http://schemas.openxmlformats.org/officeDocument/2006/relationships/image" Target="../media/image31.jpeg"/><Relationship Id="rId19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Relationship Id="rId22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ideo" Target="../media/media1.wmv"/><Relationship Id="rId6" Type="http://schemas.openxmlformats.org/officeDocument/2006/relationships/image" Target="../media/image58.png"/><Relationship Id="rId5" Type="http://schemas.microsoft.com/office/2007/relationships/media" Target="../media/media1.wmv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jpeg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4224" y="2918681"/>
            <a:ext cx="8892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3399"/>
                </a:solidFill>
              </a:rPr>
              <a:t>Designing hospitality experiences</a:t>
            </a:r>
            <a:endParaRPr lang="en-GB" sz="4400" b="1" dirty="0">
              <a:solidFill>
                <a:srgbClr val="FF339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4224" y="4334563"/>
            <a:ext cx="648203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 smtClean="0"/>
              <a:t>November 4, 2014 </a:t>
            </a:r>
          </a:p>
          <a:p>
            <a:pPr lvl="0"/>
            <a:r>
              <a:rPr lang="en-US" sz="2800" dirty="0" smtClean="0"/>
              <a:t>Frans Melissen, Bert Smit, Geoff Marée</a:t>
            </a:r>
            <a:endParaRPr lang="en-GB" sz="2700" dirty="0"/>
          </a:p>
        </p:txBody>
      </p:sp>
      <p:pic>
        <p:nvPicPr>
          <p:cNvPr id="6" name="Picture 6" descr="Euhofa 2014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6632"/>
            <a:ext cx="2505075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emerce.nl/content/uploads/2013/11/eng_logofc_uas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6995" y="5661248"/>
            <a:ext cx="1391469" cy="81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53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2276872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3399"/>
                </a:solidFill>
              </a:rPr>
              <a:t>The </a:t>
            </a:r>
            <a:r>
              <a:rPr lang="en-US" sz="4400" b="1" dirty="0" smtClean="0">
                <a:solidFill>
                  <a:srgbClr val="FF3399"/>
                </a:solidFill>
              </a:rPr>
              <a:t>structure</a:t>
            </a:r>
          </a:p>
          <a:p>
            <a:r>
              <a:rPr lang="en-US" sz="4400" dirty="0" smtClean="0">
                <a:solidFill>
                  <a:srgbClr val="FF3399"/>
                </a:solidFill>
              </a:rPr>
              <a:t>of </a:t>
            </a:r>
            <a:r>
              <a:rPr lang="en-US" sz="4400" dirty="0">
                <a:solidFill>
                  <a:srgbClr val="FF3399"/>
                </a:solidFill>
              </a:rPr>
              <a:t>the design process</a:t>
            </a:r>
          </a:p>
        </p:txBody>
      </p:sp>
    </p:spTree>
    <p:extLst>
      <p:ext uri="{BB962C8B-B14F-4D97-AF65-F5344CB8AC3E}">
        <p14:creationId xmlns:p14="http://schemas.microsoft.com/office/powerpoint/2010/main" xmlns="" val="3256568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 smtClean="0"/>
              <a:t>Structure of the Design 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Designing Hospitality Experiences starts with...</a:t>
            </a:r>
          </a:p>
          <a:p>
            <a:pPr lvl="1"/>
            <a:r>
              <a:rPr lang="en-US" dirty="0" smtClean="0"/>
              <a:t>... the guest(s) you want to attract!</a:t>
            </a:r>
          </a:p>
          <a:p>
            <a:pPr lvl="1"/>
            <a:r>
              <a:rPr lang="en-US" dirty="0" smtClean="0"/>
              <a:t>... their needs and wishes! </a:t>
            </a:r>
          </a:p>
          <a:p>
            <a:pPr lvl="1"/>
            <a:endParaRPr lang="en-US" dirty="0"/>
          </a:p>
          <a:p>
            <a:r>
              <a:rPr lang="en-US" dirty="0" smtClean="0"/>
              <a:t>The Design Process cannot start without clarity about </a:t>
            </a:r>
            <a:r>
              <a:rPr lang="en-US" u="sng" dirty="0" smtClean="0"/>
              <a:t>who</a:t>
            </a:r>
            <a:r>
              <a:rPr lang="en-US" dirty="0" smtClean="0"/>
              <a:t> you want to </a:t>
            </a:r>
            <a:r>
              <a:rPr lang="en-US" u="sng" dirty="0" smtClean="0"/>
              <a:t>experience</a:t>
            </a:r>
            <a:r>
              <a:rPr lang="en-US" dirty="0" smtClean="0"/>
              <a:t> the hospitality experience(s) you are designing!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418895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 smtClean="0"/>
              <a:t>Structure of the Design 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 your target group(s) and how they will experience your offer...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Oval 3"/>
          <p:cNvSpPr/>
          <p:nvPr/>
        </p:nvSpPr>
        <p:spPr>
          <a:xfrm>
            <a:off x="5026360" y="2435448"/>
            <a:ext cx="3002024" cy="2865760"/>
          </a:xfrm>
          <a:prstGeom prst="ellipse">
            <a:avLst/>
          </a:prstGeom>
          <a:solidFill>
            <a:srgbClr val="00A1DA"/>
          </a:solidFill>
          <a:ln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Personal context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 rot="21177809">
            <a:off x="4213500" y="2759572"/>
            <a:ext cx="45960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experiences </a:t>
            </a:r>
            <a:r>
              <a:rPr lang="en-US" sz="2400" dirty="0"/>
              <a:t>are context dependent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899592" y="4370328"/>
            <a:ext cx="59766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Personal context</a:t>
            </a:r>
          </a:p>
          <a:p>
            <a:endParaRPr lang="en-US" sz="2400" b="1" dirty="0"/>
          </a:p>
          <a:p>
            <a:r>
              <a:rPr lang="en-US" sz="2400" dirty="0"/>
              <a:t>Why are </a:t>
            </a:r>
            <a:r>
              <a:rPr lang="en-US" sz="2400" dirty="0" smtClean="0"/>
              <a:t>they </a:t>
            </a:r>
            <a:r>
              <a:rPr lang="en-US" sz="2400" dirty="0"/>
              <a:t>there?</a:t>
            </a:r>
          </a:p>
          <a:p>
            <a:r>
              <a:rPr lang="en-US" sz="2400" dirty="0"/>
              <a:t>What goals do </a:t>
            </a:r>
            <a:r>
              <a:rPr lang="en-US" sz="2400" dirty="0" smtClean="0"/>
              <a:t>they </a:t>
            </a:r>
            <a:r>
              <a:rPr lang="en-US" sz="2400" dirty="0"/>
              <a:t>have?</a:t>
            </a:r>
          </a:p>
          <a:p>
            <a:r>
              <a:rPr lang="en-US" sz="2400" dirty="0"/>
              <a:t>What is the purpose of </a:t>
            </a:r>
            <a:r>
              <a:rPr lang="en-US" sz="2400" dirty="0" smtClean="0"/>
              <a:t>your service </a:t>
            </a:r>
            <a:r>
              <a:rPr lang="en-US" sz="2400" dirty="0"/>
              <a:t>for </a:t>
            </a:r>
            <a:r>
              <a:rPr lang="en-US" sz="2400" dirty="0" smtClean="0"/>
              <a:t>them?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20626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 smtClean="0"/>
              <a:t>Structure of the Design 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 your target group(s) and how they will experience your offer...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5508104" y="4365104"/>
            <a:ext cx="30963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/>
              <a:t>Social context</a:t>
            </a:r>
          </a:p>
          <a:p>
            <a:pPr algn="r"/>
            <a:endParaRPr lang="en-US" sz="2400" b="1" dirty="0"/>
          </a:p>
          <a:p>
            <a:pPr algn="r"/>
            <a:r>
              <a:rPr lang="en-US" sz="2400" dirty="0" smtClean="0"/>
              <a:t>Who is with them?</a:t>
            </a:r>
          </a:p>
          <a:p>
            <a:pPr algn="r"/>
            <a:r>
              <a:rPr lang="en-US" sz="2400" dirty="0" smtClean="0"/>
              <a:t>Who is serving them?</a:t>
            </a:r>
          </a:p>
          <a:p>
            <a:pPr algn="r"/>
            <a:r>
              <a:rPr lang="en-US" sz="2400" dirty="0" smtClean="0"/>
              <a:t>Who else is there?</a:t>
            </a:r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838918" y="2996952"/>
            <a:ext cx="3204356" cy="2952328"/>
          </a:xfrm>
          <a:prstGeom prst="ellipse">
            <a:avLst/>
          </a:prstGeom>
          <a:solidFill>
            <a:srgbClr val="6332AC">
              <a:alpha val="96078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Social</a:t>
            </a:r>
          </a:p>
          <a:p>
            <a:pPr algn="ctr"/>
            <a:r>
              <a:rPr lang="en-US" sz="3200" dirty="0" smtClean="0"/>
              <a:t>context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 rot="21177809">
            <a:off x="397076" y="3272787"/>
            <a:ext cx="45960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experiences </a:t>
            </a:r>
            <a:r>
              <a:rPr lang="en-US" sz="2400" dirty="0"/>
              <a:t>are context dependent</a:t>
            </a:r>
          </a:p>
        </p:txBody>
      </p:sp>
    </p:spTree>
    <p:extLst>
      <p:ext uri="{BB962C8B-B14F-4D97-AF65-F5344CB8AC3E}">
        <p14:creationId xmlns:p14="http://schemas.microsoft.com/office/powerpoint/2010/main" xmlns="" val="186548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 smtClean="0"/>
              <a:t>Structure of the Design 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 your target group(s) and how they will experience your offer...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683568" y="473966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/>
              <a:t>Physical context</a:t>
            </a:r>
          </a:p>
          <a:p>
            <a:endParaRPr lang="en-US" sz="2400" b="1" dirty="0"/>
          </a:p>
          <a:p>
            <a:r>
              <a:rPr lang="en-US" sz="2400" dirty="0" smtClean="0"/>
              <a:t>Objects, layout, appearance, house/brand style</a:t>
            </a:r>
            <a:endParaRPr lang="en-US" sz="2400" dirty="0"/>
          </a:p>
        </p:txBody>
      </p:sp>
      <p:sp>
        <p:nvSpPr>
          <p:cNvPr id="11" name="Oval 10"/>
          <p:cNvSpPr/>
          <p:nvPr/>
        </p:nvSpPr>
        <p:spPr>
          <a:xfrm>
            <a:off x="5580112" y="3044552"/>
            <a:ext cx="3096344" cy="312075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Physical context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 rot="21177809">
            <a:off x="4366946" y="3647488"/>
            <a:ext cx="45960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experiences </a:t>
            </a:r>
            <a:r>
              <a:rPr lang="en-US" sz="2400" dirty="0"/>
              <a:t>are context dependent</a:t>
            </a:r>
          </a:p>
        </p:txBody>
      </p:sp>
    </p:spTree>
    <p:extLst>
      <p:ext uri="{BB962C8B-B14F-4D97-AF65-F5344CB8AC3E}">
        <p14:creationId xmlns:p14="http://schemas.microsoft.com/office/powerpoint/2010/main" xmlns="" val="134619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 smtClean="0"/>
              <a:t>Structure of the Design Process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5542186" cy="521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5148064" y="1556792"/>
            <a:ext cx="3528392" cy="2391594"/>
          </a:xfrm>
          <a:prstGeom prst="wedgeEllipseCallout">
            <a:avLst>
              <a:gd name="adj1" fmla="val -56210"/>
              <a:gd name="adj2" fmla="val 41259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combination of the personal, social and physical context create a specific experience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53979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 smtClean="0"/>
              <a:t>Structure of the Design 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a hospitality company you decide which type(s) of experiences you want to offer to which type(s) of guests!</a:t>
            </a:r>
          </a:p>
          <a:p>
            <a:r>
              <a:rPr lang="en-US" dirty="0" smtClean="0"/>
              <a:t>This choice is the </a:t>
            </a:r>
            <a:r>
              <a:rPr lang="en-US" u="sng" dirty="0" smtClean="0"/>
              <a:t>first step</a:t>
            </a:r>
            <a:r>
              <a:rPr lang="en-US" dirty="0" smtClean="0"/>
              <a:t> in the design process: deciding on your </a:t>
            </a:r>
            <a:r>
              <a:rPr lang="en-US" u="sng" dirty="0" smtClean="0"/>
              <a:t>value proposition</a:t>
            </a:r>
            <a:r>
              <a:rPr lang="en-US" dirty="0" smtClean="0"/>
              <a:t>!</a:t>
            </a:r>
          </a:p>
          <a:p>
            <a:r>
              <a:rPr lang="en-US" dirty="0" smtClean="0"/>
              <a:t>This value proposition describes the overall hospitality experience that you are offering to guests based on your values/brand.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19286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 smtClean="0"/>
              <a:t>Structure of the Design 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hospitality experience consists of multiple interactive experiences to create a specific </a:t>
            </a:r>
            <a:r>
              <a:rPr lang="en-US" u="sng" dirty="0" smtClean="0"/>
              <a:t>customer journey</a:t>
            </a:r>
            <a:r>
              <a:rPr lang="en-US" dirty="0" smtClean="0"/>
              <a:t>: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894211" y="4756408"/>
            <a:ext cx="746596" cy="288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mtClean="0"/>
              <a:t>time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71600" y="5013176"/>
            <a:ext cx="705678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788024" y="4398019"/>
            <a:ext cx="1368152" cy="14072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4283968" y="5799733"/>
            <a:ext cx="4356839" cy="653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Interactive experience = </a:t>
            </a:r>
            <a:r>
              <a:rPr lang="en-US" dirty="0" err="1" smtClean="0"/>
              <a:t>Touchpoint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799190" y="3597301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1879310" y="3597301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2909002" y="3558208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4053747" y="3616132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5237475" y="3597301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6343806" y="3574727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7452320" y="3597301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6153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 smtClean="0"/>
              <a:t>Structure of the Design 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Mapping all the interactive experiences or touch points that need to be created is the </a:t>
            </a:r>
            <a:r>
              <a:rPr lang="en-US" u="sng" dirty="0" smtClean="0"/>
              <a:t>second step</a:t>
            </a:r>
            <a:r>
              <a:rPr lang="en-US" dirty="0" smtClean="0"/>
              <a:t> in the design process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894211" y="4756408"/>
            <a:ext cx="746596" cy="288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mtClean="0"/>
              <a:t>time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71600" y="5013176"/>
            <a:ext cx="705678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799190" y="3597301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1879310" y="3597301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2909002" y="3558208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4053747" y="3616132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5237475" y="3597301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6343806" y="3574727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7452320" y="3597301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817783" y="5013176"/>
            <a:ext cx="1507772" cy="830858"/>
          </a:xfrm>
          <a:prstGeom prst="wedgeEllipseCallout">
            <a:avLst>
              <a:gd name="adj1" fmla="val 41513"/>
              <a:gd name="adj2" fmla="val -109435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Check-in</a:t>
            </a:r>
            <a:endParaRPr lang="en-GB" dirty="0"/>
          </a:p>
        </p:txBody>
      </p:sp>
      <p:sp>
        <p:nvSpPr>
          <p:cNvPr id="20" name="Oval Callout 19"/>
          <p:cNvSpPr/>
          <p:nvPr/>
        </p:nvSpPr>
        <p:spPr>
          <a:xfrm>
            <a:off x="2992220" y="5013176"/>
            <a:ext cx="1507772" cy="830858"/>
          </a:xfrm>
          <a:prstGeom prst="wedgeEllipseCallout">
            <a:avLst>
              <a:gd name="adj1" fmla="val 41513"/>
              <a:gd name="adj2" fmla="val -109435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Relaxing in hotel room</a:t>
            </a:r>
            <a:endParaRPr lang="en-GB" dirty="0"/>
          </a:p>
        </p:txBody>
      </p:sp>
      <p:sp>
        <p:nvSpPr>
          <p:cNvPr id="21" name="Oval Callout 20"/>
          <p:cNvSpPr/>
          <p:nvPr/>
        </p:nvSpPr>
        <p:spPr>
          <a:xfrm>
            <a:off x="5296476" y="5013176"/>
            <a:ext cx="1507772" cy="830858"/>
          </a:xfrm>
          <a:prstGeom prst="wedgeEllipseCallout">
            <a:avLst>
              <a:gd name="adj1" fmla="val 41513"/>
              <a:gd name="adj2" fmla="val -109435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Guest having breakfast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85864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 smtClean="0"/>
              <a:t>Structure of the Design 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u="sng" dirty="0" smtClean="0"/>
              <a:t>third step</a:t>
            </a:r>
            <a:r>
              <a:rPr lang="en-US" dirty="0" smtClean="0"/>
              <a:t> in the design process zooms in on the individual </a:t>
            </a:r>
            <a:r>
              <a:rPr lang="en-US" dirty="0" err="1" smtClean="0"/>
              <a:t>touchpoints</a:t>
            </a:r>
            <a:r>
              <a:rPr lang="en-US" dirty="0" smtClean="0"/>
              <a:t>: what are the possibilities for shaping them!</a:t>
            </a:r>
            <a:endParaRPr lang="en-GB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2887422" y="3381770"/>
            <a:ext cx="3340762" cy="314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val Callout 24"/>
          <p:cNvSpPr/>
          <p:nvPr/>
        </p:nvSpPr>
        <p:spPr>
          <a:xfrm>
            <a:off x="249425" y="3145791"/>
            <a:ext cx="3602495" cy="1532123"/>
          </a:xfrm>
          <a:prstGeom prst="wedgeEllipseCallout">
            <a:avLst>
              <a:gd name="adj1" fmla="val 38395"/>
              <a:gd name="adj2" fmla="val 8104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Creating specific social contexts through interaction with our staff (and other guests)</a:t>
            </a:r>
            <a:endParaRPr lang="en-GB" dirty="0"/>
          </a:p>
        </p:txBody>
      </p:sp>
      <p:sp>
        <p:nvSpPr>
          <p:cNvPr id="26" name="Oval Callout 25"/>
          <p:cNvSpPr/>
          <p:nvPr/>
        </p:nvSpPr>
        <p:spPr>
          <a:xfrm>
            <a:off x="5289985" y="3165746"/>
            <a:ext cx="3602495" cy="1532123"/>
          </a:xfrm>
          <a:prstGeom prst="wedgeEllipseCallout">
            <a:avLst>
              <a:gd name="adj1" fmla="val -38558"/>
              <a:gd name="adj2" fmla="val 7915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Creating specific </a:t>
            </a:r>
          </a:p>
          <a:p>
            <a:pPr algn="ctr"/>
            <a:r>
              <a:rPr lang="en-US" dirty="0" smtClean="0"/>
              <a:t>physical contexts</a:t>
            </a:r>
          </a:p>
          <a:p>
            <a:pPr algn="ctr"/>
            <a:r>
              <a:rPr lang="en-US" dirty="0" smtClean="0"/>
              <a:t>(lobby, hotel room, restaurant, etc.)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03782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Meet: </a:t>
            </a:r>
            <a:r>
              <a:rPr lang="en-GB" dirty="0" err="1" smtClean="0"/>
              <a:t>Frans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43 years, from </a:t>
            </a:r>
            <a:r>
              <a:rPr lang="en-GB" dirty="0" err="1" smtClean="0"/>
              <a:t>Etten-Leur</a:t>
            </a:r>
            <a:endParaRPr lang="en-GB" dirty="0" smtClean="0"/>
          </a:p>
          <a:p>
            <a:r>
              <a:rPr lang="en-US" dirty="0" smtClean="0"/>
              <a:t>Wife, no kids(!</a:t>
            </a:r>
            <a:r>
              <a:rPr lang="en-US" dirty="0"/>
              <a:t>)</a:t>
            </a:r>
            <a:endParaRPr lang="en-GB" dirty="0" smtClean="0"/>
          </a:p>
          <a:p>
            <a:r>
              <a:rPr lang="en-GB" dirty="0" smtClean="0"/>
              <a:t>Professor Sustainable Business Models</a:t>
            </a:r>
          </a:p>
          <a:p>
            <a:r>
              <a:rPr lang="en-GB" dirty="0" smtClean="0"/>
              <a:t>Travels for business and leisure, loves zoos, enjoys dining out and movies</a:t>
            </a:r>
          </a:p>
          <a:p>
            <a:r>
              <a:rPr lang="en-GB" dirty="0" smtClean="0"/>
              <a:t>Plays golf</a:t>
            </a:r>
          </a:p>
          <a:p>
            <a:r>
              <a:rPr lang="en-US" dirty="0" smtClean="0"/>
              <a:t>Doesn’t like crowds, does like to see new things, new cities, small villages, nature</a:t>
            </a:r>
            <a:endParaRPr lang="en-GB" dirty="0" smtClean="0"/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“a hotel room needs to have a really comfortable bed and a practical bathroom (separate!)”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260648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693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 smtClean="0"/>
              <a:t>Structure of the Design 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u="sng" dirty="0" smtClean="0"/>
              <a:t>fourth step</a:t>
            </a:r>
            <a:r>
              <a:rPr lang="en-US" dirty="0" smtClean="0"/>
              <a:t> in the design process provides an overview of all possibilities for all </a:t>
            </a:r>
            <a:r>
              <a:rPr lang="en-US" dirty="0" err="1" smtClean="0"/>
              <a:t>touchpoints</a:t>
            </a:r>
            <a:r>
              <a:rPr lang="en-US" dirty="0" smtClean="0"/>
              <a:t>!</a:t>
            </a:r>
            <a:endParaRPr lang="en-GB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2887422" y="3381770"/>
            <a:ext cx="3340762" cy="314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val Callout 24"/>
          <p:cNvSpPr/>
          <p:nvPr/>
        </p:nvSpPr>
        <p:spPr>
          <a:xfrm>
            <a:off x="249425" y="3145791"/>
            <a:ext cx="3602495" cy="1532123"/>
          </a:xfrm>
          <a:prstGeom prst="wedgeEllipseCallout">
            <a:avLst>
              <a:gd name="adj1" fmla="val 38395"/>
              <a:gd name="adj2" fmla="val 8104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Callout 25"/>
          <p:cNvSpPr/>
          <p:nvPr/>
        </p:nvSpPr>
        <p:spPr>
          <a:xfrm>
            <a:off x="5289985" y="3165746"/>
            <a:ext cx="3602495" cy="1532123"/>
          </a:xfrm>
          <a:prstGeom prst="wedgeEllipseCallout">
            <a:avLst>
              <a:gd name="adj1" fmla="val -38558"/>
              <a:gd name="adj2" fmla="val 7915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467544" y="3573016"/>
            <a:ext cx="100811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1619672" y="3573016"/>
            <a:ext cx="100811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2771800" y="3573016"/>
            <a:ext cx="864096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5508104" y="3573016"/>
            <a:ext cx="100811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6660232" y="3573016"/>
            <a:ext cx="100811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GB" dirty="0"/>
          </a:p>
        </p:txBody>
      </p:sp>
      <p:sp>
        <p:nvSpPr>
          <p:cNvPr id="12" name="Oval 11"/>
          <p:cNvSpPr/>
          <p:nvPr/>
        </p:nvSpPr>
        <p:spPr>
          <a:xfrm>
            <a:off x="7812360" y="3573016"/>
            <a:ext cx="864096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5373216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Check-in process</a:t>
            </a:r>
            <a:endParaRPr lang="en-GB" sz="2400" dirty="0"/>
          </a:p>
        </p:txBody>
      </p:sp>
      <p:sp>
        <p:nvSpPr>
          <p:cNvPr id="14" name="Oval Callout 13"/>
          <p:cNvSpPr/>
          <p:nvPr/>
        </p:nvSpPr>
        <p:spPr>
          <a:xfrm>
            <a:off x="251520" y="4463139"/>
            <a:ext cx="1648847" cy="766061"/>
          </a:xfrm>
          <a:prstGeom prst="wedgeEllipseCallout">
            <a:avLst>
              <a:gd name="adj1" fmla="val -6499"/>
              <a:gd name="adj2" fmla="val -100841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Fully staffed</a:t>
            </a:r>
            <a:endParaRPr lang="en-GB" dirty="0"/>
          </a:p>
        </p:txBody>
      </p:sp>
      <p:sp>
        <p:nvSpPr>
          <p:cNvPr id="15" name="Oval Callout 14"/>
          <p:cNvSpPr/>
          <p:nvPr/>
        </p:nvSpPr>
        <p:spPr>
          <a:xfrm>
            <a:off x="1555001" y="4437112"/>
            <a:ext cx="1720855" cy="766061"/>
          </a:xfrm>
          <a:prstGeom prst="wedgeEllipseCallout">
            <a:avLst>
              <a:gd name="adj1" fmla="val -6499"/>
              <a:gd name="adj2" fmla="val -100841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Fully</a:t>
            </a:r>
          </a:p>
          <a:p>
            <a:pPr algn="ctr"/>
            <a:r>
              <a:rPr lang="en-US" dirty="0" smtClean="0"/>
              <a:t>automated</a:t>
            </a:r>
            <a:endParaRPr lang="en-GB" dirty="0"/>
          </a:p>
        </p:txBody>
      </p:sp>
      <p:sp>
        <p:nvSpPr>
          <p:cNvPr id="16" name="Oval Callout 15"/>
          <p:cNvSpPr/>
          <p:nvPr/>
        </p:nvSpPr>
        <p:spPr>
          <a:xfrm>
            <a:off x="6595561" y="4437112"/>
            <a:ext cx="1648847" cy="766061"/>
          </a:xfrm>
          <a:prstGeom prst="wedgeEllipseCallout">
            <a:avLst>
              <a:gd name="adj1" fmla="val -6499"/>
              <a:gd name="adj2" fmla="val -100841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Modern</a:t>
            </a:r>
            <a:endParaRPr lang="en-GB" dirty="0"/>
          </a:p>
        </p:txBody>
      </p:sp>
      <p:sp>
        <p:nvSpPr>
          <p:cNvPr id="17" name="Oval Callout 16"/>
          <p:cNvSpPr/>
          <p:nvPr/>
        </p:nvSpPr>
        <p:spPr>
          <a:xfrm>
            <a:off x="5371425" y="4463139"/>
            <a:ext cx="1648847" cy="766061"/>
          </a:xfrm>
          <a:prstGeom prst="wedgeEllipseCallout">
            <a:avLst>
              <a:gd name="adj1" fmla="val -6499"/>
              <a:gd name="adj2" fmla="val -100841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Elegant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98115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267744" y="260648"/>
            <a:ext cx="6264696" cy="1532123"/>
            <a:chOff x="249424" y="3145790"/>
            <a:chExt cx="8643050" cy="3379552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46" t="9851" r="7477" b="8976"/>
            <a:stretch/>
          </p:blipFill>
          <p:spPr bwMode="auto">
            <a:xfrm>
              <a:off x="2887419" y="3381768"/>
              <a:ext cx="3340760" cy="3143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Callout 4"/>
            <p:cNvSpPr/>
            <p:nvPr/>
          </p:nvSpPr>
          <p:spPr>
            <a:xfrm>
              <a:off x="249424" y="3145790"/>
              <a:ext cx="3602493" cy="1532122"/>
            </a:xfrm>
            <a:prstGeom prst="wedgeEllipseCallout">
              <a:avLst>
                <a:gd name="adj1" fmla="val 38395"/>
                <a:gd name="adj2" fmla="val 81047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Oval Callout 5"/>
            <p:cNvSpPr/>
            <p:nvPr/>
          </p:nvSpPr>
          <p:spPr>
            <a:xfrm>
              <a:off x="5289981" y="3165746"/>
              <a:ext cx="3602493" cy="1532122"/>
            </a:xfrm>
            <a:prstGeom prst="wedgeEllipseCallout">
              <a:avLst>
                <a:gd name="adj1" fmla="val -38558"/>
                <a:gd name="adj2" fmla="val 7915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467543" y="3573016"/>
              <a:ext cx="1008111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619670" y="3573016"/>
              <a:ext cx="1008111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771798" y="3573016"/>
              <a:ext cx="864096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5508101" y="3573016"/>
              <a:ext cx="1008111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6660229" y="3573016"/>
              <a:ext cx="1008112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7812360" y="3573016"/>
              <a:ext cx="864096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67744" y="1824869"/>
            <a:ext cx="6264696" cy="1532123"/>
            <a:chOff x="249425" y="3145791"/>
            <a:chExt cx="8643055" cy="3379553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46" t="9851" r="7477" b="8976"/>
            <a:stretch/>
          </p:blipFill>
          <p:spPr bwMode="auto">
            <a:xfrm>
              <a:off x="2887422" y="3381770"/>
              <a:ext cx="3340762" cy="3143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Oval Callout 15"/>
            <p:cNvSpPr/>
            <p:nvPr/>
          </p:nvSpPr>
          <p:spPr>
            <a:xfrm>
              <a:off x="249425" y="3145791"/>
              <a:ext cx="3602495" cy="1532123"/>
            </a:xfrm>
            <a:prstGeom prst="wedgeEllipseCallout">
              <a:avLst>
                <a:gd name="adj1" fmla="val 38395"/>
                <a:gd name="adj2" fmla="val 81047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l Callout 16"/>
            <p:cNvSpPr/>
            <p:nvPr/>
          </p:nvSpPr>
          <p:spPr>
            <a:xfrm>
              <a:off x="5289985" y="3165746"/>
              <a:ext cx="3602495" cy="1532123"/>
            </a:xfrm>
            <a:prstGeom prst="wedgeEllipseCallout">
              <a:avLst>
                <a:gd name="adj1" fmla="val -38558"/>
                <a:gd name="adj2" fmla="val 7915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467544" y="3573016"/>
              <a:ext cx="1008112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1619672" y="3573016"/>
              <a:ext cx="1008112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2771800" y="3573016"/>
              <a:ext cx="864096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5508104" y="3573016"/>
              <a:ext cx="1008112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6660232" y="3573016"/>
              <a:ext cx="1008112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7812360" y="3573016"/>
              <a:ext cx="864096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267744" y="3481053"/>
            <a:ext cx="6264696" cy="1532123"/>
            <a:chOff x="249425" y="3145791"/>
            <a:chExt cx="8643055" cy="3379553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46" t="9851" r="7477" b="8976"/>
            <a:stretch/>
          </p:blipFill>
          <p:spPr bwMode="auto">
            <a:xfrm>
              <a:off x="2887422" y="3381770"/>
              <a:ext cx="3340762" cy="3143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Oval Callout 25"/>
            <p:cNvSpPr/>
            <p:nvPr/>
          </p:nvSpPr>
          <p:spPr>
            <a:xfrm>
              <a:off x="249425" y="3145791"/>
              <a:ext cx="3602495" cy="1532123"/>
            </a:xfrm>
            <a:prstGeom prst="wedgeEllipseCallout">
              <a:avLst>
                <a:gd name="adj1" fmla="val 38395"/>
                <a:gd name="adj2" fmla="val 81047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Oval Callout 26"/>
            <p:cNvSpPr/>
            <p:nvPr/>
          </p:nvSpPr>
          <p:spPr>
            <a:xfrm>
              <a:off x="5289985" y="3165746"/>
              <a:ext cx="3602495" cy="1532123"/>
            </a:xfrm>
            <a:prstGeom prst="wedgeEllipseCallout">
              <a:avLst>
                <a:gd name="adj1" fmla="val -38558"/>
                <a:gd name="adj2" fmla="val 7915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67544" y="3573016"/>
              <a:ext cx="1008112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1619672" y="3573016"/>
              <a:ext cx="1008112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2771800" y="3573016"/>
              <a:ext cx="864096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508104" y="3573016"/>
              <a:ext cx="1008112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6660232" y="3573016"/>
              <a:ext cx="1008112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7812360" y="3573016"/>
              <a:ext cx="864096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267744" y="5065229"/>
            <a:ext cx="6264696" cy="1532123"/>
            <a:chOff x="249425" y="3145791"/>
            <a:chExt cx="8643055" cy="3379553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46" t="9851" r="7477" b="8976"/>
            <a:stretch/>
          </p:blipFill>
          <p:spPr bwMode="auto">
            <a:xfrm>
              <a:off x="2887422" y="3381770"/>
              <a:ext cx="3340762" cy="3143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Oval Callout 35"/>
            <p:cNvSpPr/>
            <p:nvPr/>
          </p:nvSpPr>
          <p:spPr>
            <a:xfrm>
              <a:off x="249425" y="3145791"/>
              <a:ext cx="3602495" cy="1532123"/>
            </a:xfrm>
            <a:prstGeom prst="wedgeEllipseCallout">
              <a:avLst>
                <a:gd name="adj1" fmla="val 38395"/>
                <a:gd name="adj2" fmla="val 81047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Oval Callout 36"/>
            <p:cNvSpPr/>
            <p:nvPr/>
          </p:nvSpPr>
          <p:spPr>
            <a:xfrm>
              <a:off x="5289985" y="3165746"/>
              <a:ext cx="3602495" cy="1532123"/>
            </a:xfrm>
            <a:prstGeom prst="wedgeEllipseCallout">
              <a:avLst>
                <a:gd name="adj1" fmla="val -38558"/>
                <a:gd name="adj2" fmla="val 7915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467544" y="3573016"/>
              <a:ext cx="1008112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1619672" y="3573016"/>
              <a:ext cx="1008112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2771800" y="3573016"/>
              <a:ext cx="864096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5508104" y="3573016"/>
              <a:ext cx="1008112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6660232" y="3573016"/>
              <a:ext cx="1008112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7812360" y="3573016"/>
              <a:ext cx="864096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827584" y="1052736"/>
            <a:ext cx="1603068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Check-in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Hotel room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Restaurant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Gym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140150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 smtClean="0"/>
              <a:t>Structure of the Design 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u="sng" dirty="0" smtClean="0"/>
              <a:t>fifth step</a:t>
            </a:r>
            <a:r>
              <a:rPr lang="en-US" dirty="0" smtClean="0"/>
              <a:t> in the design process generates design alternatives by selecting options per </a:t>
            </a:r>
            <a:r>
              <a:rPr lang="en-US" dirty="0" err="1" smtClean="0"/>
              <a:t>touchpoint</a:t>
            </a:r>
            <a:r>
              <a:rPr lang="en-US" dirty="0" smtClean="0"/>
              <a:t>!</a:t>
            </a:r>
            <a:endParaRPr lang="en-GB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2887422" y="3381770"/>
            <a:ext cx="3340762" cy="314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val Callout 24"/>
          <p:cNvSpPr/>
          <p:nvPr/>
        </p:nvSpPr>
        <p:spPr>
          <a:xfrm>
            <a:off x="249425" y="3145791"/>
            <a:ext cx="3602495" cy="1532123"/>
          </a:xfrm>
          <a:prstGeom prst="wedgeEllipseCallout">
            <a:avLst>
              <a:gd name="adj1" fmla="val 38395"/>
              <a:gd name="adj2" fmla="val 8104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Callout 25"/>
          <p:cNvSpPr/>
          <p:nvPr/>
        </p:nvSpPr>
        <p:spPr>
          <a:xfrm>
            <a:off x="5289985" y="3165746"/>
            <a:ext cx="3602495" cy="1532123"/>
          </a:xfrm>
          <a:prstGeom prst="wedgeEllipseCallout">
            <a:avLst>
              <a:gd name="adj1" fmla="val -38558"/>
              <a:gd name="adj2" fmla="val 7915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467544" y="3573016"/>
            <a:ext cx="100811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1619672" y="3573016"/>
            <a:ext cx="1008112" cy="6480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2771800" y="3573016"/>
            <a:ext cx="864096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5508104" y="3573016"/>
            <a:ext cx="100811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6660232" y="3573016"/>
            <a:ext cx="1008112" cy="6480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GB" dirty="0"/>
          </a:p>
        </p:txBody>
      </p:sp>
      <p:sp>
        <p:nvSpPr>
          <p:cNvPr id="12" name="Oval 11"/>
          <p:cNvSpPr/>
          <p:nvPr/>
        </p:nvSpPr>
        <p:spPr>
          <a:xfrm>
            <a:off x="7812360" y="3573016"/>
            <a:ext cx="864096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5373216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Check-in process</a:t>
            </a:r>
            <a:endParaRPr lang="en-GB" sz="2400" dirty="0"/>
          </a:p>
        </p:txBody>
      </p:sp>
      <p:sp>
        <p:nvSpPr>
          <p:cNvPr id="14" name="Oval Callout 13"/>
          <p:cNvSpPr/>
          <p:nvPr/>
        </p:nvSpPr>
        <p:spPr>
          <a:xfrm>
            <a:off x="251520" y="4463139"/>
            <a:ext cx="1648847" cy="766061"/>
          </a:xfrm>
          <a:prstGeom prst="wedgeEllipseCallout">
            <a:avLst>
              <a:gd name="adj1" fmla="val -6499"/>
              <a:gd name="adj2" fmla="val -100841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Fully staffed</a:t>
            </a:r>
            <a:endParaRPr lang="en-GB" dirty="0"/>
          </a:p>
        </p:txBody>
      </p:sp>
      <p:sp>
        <p:nvSpPr>
          <p:cNvPr id="15" name="Oval Callout 14"/>
          <p:cNvSpPr/>
          <p:nvPr/>
        </p:nvSpPr>
        <p:spPr>
          <a:xfrm>
            <a:off x="1555001" y="4437112"/>
            <a:ext cx="1720855" cy="766061"/>
          </a:xfrm>
          <a:prstGeom prst="wedgeEllipseCallout">
            <a:avLst>
              <a:gd name="adj1" fmla="val -6499"/>
              <a:gd name="adj2" fmla="val -100841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Fully</a:t>
            </a:r>
          </a:p>
          <a:p>
            <a:pPr algn="ctr"/>
            <a:r>
              <a:rPr lang="en-US" dirty="0" smtClean="0"/>
              <a:t>automated</a:t>
            </a:r>
            <a:endParaRPr lang="en-GB" dirty="0"/>
          </a:p>
        </p:txBody>
      </p:sp>
      <p:sp>
        <p:nvSpPr>
          <p:cNvPr id="16" name="Oval Callout 15"/>
          <p:cNvSpPr/>
          <p:nvPr/>
        </p:nvSpPr>
        <p:spPr>
          <a:xfrm>
            <a:off x="6595561" y="4437112"/>
            <a:ext cx="1648847" cy="766061"/>
          </a:xfrm>
          <a:prstGeom prst="wedgeEllipseCallout">
            <a:avLst>
              <a:gd name="adj1" fmla="val -6499"/>
              <a:gd name="adj2" fmla="val -100841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Modern</a:t>
            </a:r>
            <a:endParaRPr lang="en-GB" dirty="0"/>
          </a:p>
        </p:txBody>
      </p:sp>
      <p:sp>
        <p:nvSpPr>
          <p:cNvPr id="17" name="Oval Callout 16"/>
          <p:cNvSpPr/>
          <p:nvPr/>
        </p:nvSpPr>
        <p:spPr>
          <a:xfrm>
            <a:off x="5371425" y="4463139"/>
            <a:ext cx="1648847" cy="766061"/>
          </a:xfrm>
          <a:prstGeom prst="wedgeEllipseCallout">
            <a:avLst>
              <a:gd name="adj1" fmla="val -6499"/>
              <a:gd name="adj2" fmla="val -100841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Elegant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7494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67744" y="260648"/>
            <a:ext cx="6264696" cy="6336704"/>
            <a:chOff x="2267744" y="260648"/>
            <a:chExt cx="6264696" cy="633670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46" t="9851" r="7477" b="8976"/>
            <a:stretch/>
          </p:blipFill>
          <p:spPr bwMode="auto">
            <a:xfrm>
              <a:off x="4179828" y="367629"/>
              <a:ext cx="2421465" cy="1425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Callout 4"/>
            <p:cNvSpPr/>
            <p:nvPr/>
          </p:nvSpPr>
          <p:spPr>
            <a:xfrm>
              <a:off x="2267744" y="260648"/>
              <a:ext cx="2611176" cy="694589"/>
            </a:xfrm>
            <a:prstGeom prst="wedgeEllipseCallout">
              <a:avLst>
                <a:gd name="adj1" fmla="val 38395"/>
                <a:gd name="adj2" fmla="val 81047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Oval Callout 5"/>
            <p:cNvSpPr/>
            <p:nvPr/>
          </p:nvSpPr>
          <p:spPr>
            <a:xfrm>
              <a:off x="5921264" y="269695"/>
              <a:ext cx="2611176" cy="694589"/>
            </a:xfrm>
            <a:prstGeom prst="wedgeEllipseCallout">
              <a:avLst>
                <a:gd name="adj1" fmla="val -38558"/>
                <a:gd name="adj2" fmla="val 7915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2425842" y="454331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3260932" y="454331"/>
              <a:ext cx="730704" cy="29380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4096023" y="454331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6079363" y="454331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6914454" y="454331"/>
              <a:ext cx="730704" cy="29380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7749547" y="454331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46" t="9851" r="7477" b="8976"/>
            <a:stretch/>
          </p:blipFill>
          <p:spPr bwMode="auto">
            <a:xfrm>
              <a:off x="4179828" y="1931850"/>
              <a:ext cx="2421465" cy="1425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Oval Callout 15"/>
            <p:cNvSpPr/>
            <p:nvPr/>
          </p:nvSpPr>
          <p:spPr>
            <a:xfrm>
              <a:off x="2267744" y="1824869"/>
              <a:ext cx="2611176" cy="694589"/>
            </a:xfrm>
            <a:prstGeom prst="wedgeEllipseCallout">
              <a:avLst>
                <a:gd name="adj1" fmla="val 38395"/>
                <a:gd name="adj2" fmla="val 81047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l Callout 16"/>
            <p:cNvSpPr/>
            <p:nvPr/>
          </p:nvSpPr>
          <p:spPr>
            <a:xfrm>
              <a:off x="5921264" y="1833916"/>
              <a:ext cx="2611176" cy="694589"/>
            </a:xfrm>
            <a:prstGeom prst="wedgeEllipseCallout">
              <a:avLst>
                <a:gd name="adj1" fmla="val -38558"/>
                <a:gd name="adj2" fmla="val 7915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2425842" y="201855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3260932" y="201855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4096023" y="2018552"/>
              <a:ext cx="626318" cy="29380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6079362" y="2018552"/>
              <a:ext cx="730704" cy="29380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6914452" y="201855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7749543" y="2018552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46" t="9851" r="7477" b="8976"/>
            <a:stretch/>
          </p:blipFill>
          <p:spPr bwMode="auto">
            <a:xfrm>
              <a:off x="4179828" y="3588034"/>
              <a:ext cx="2421465" cy="1425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Oval Callout 25"/>
            <p:cNvSpPr/>
            <p:nvPr/>
          </p:nvSpPr>
          <p:spPr>
            <a:xfrm>
              <a:off x="2267744" y="3481053"/>
              <a:ext cx="2611176" cy="694589"/>
            </a:xfrm>
            <a:prstGeom prst="wedgeEllipseCallout">
              <a:avLst>
                <a:gd name="adj1" fmla="val 38395"/>
                <a:gd name="adj2" fmla="val 81047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Oval Callout 26"/>
            <p:cNvSpPr/>
            <p:nvPr/>
          </p:nvSpPr>
          <p:spPr>
            <a:xfrm>
              <a:off x="5921264" y="3490100"/>
              <a:ext cx="2611176" cy="694589"/>
            </a:xfrm>
            <a:prstGeom prst="wedgeEllipseCallout">
              <a:avLst>
                <a:gd name="adj1" fmla="val -38558"/>
                <a:gd name="adj2" fmla="val 7915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2425842" y="3674736"/>
              <a:ext cx="730704" cy="29380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3260932" y="3674736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4096023" y="3674736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6079362" y="3674736"/>
              <a:ext cx="730704" cy="29380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6914452" y="3674736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7749543" y="3674736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46" t="9851" r="7477" b="8976"/>
            <a:stretch/>
          </p:blipFill>
          <p:spPr bwMode="auto">
            <a:xfrm>
              <a:off x="4179828" y="5172210"/>
              <a:ext cx="2421465" cy="1425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Oval Callout 35"/>
            <p:cNvSpPr/>
            <p:nvPr/>
          </p:nvSpPr>
          <p:spPr>
            <a:xfrm>
              <a:off x="2267744" y="5065229"/>
              <a:ext cx="2611176" cy="694589"/>
            </a:xfrm>
            <a:prstGeom prst="wedgeEllipseCallout">
              <a:avLst>
                <a:gd name="adj1" fmla="val 38395"/>
                <a:gd name="adj2" fmla="val 81047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Oval Callout 36"/>
            <p:cNvSpPr/>
            <p:nvPr/>
          </p:nvSpPr>
          <p:spPr>
            <a:xfrm>
              <a:off x="5921264" y="5074276"/>
              <a:ext cx="2611176" cy="694589"/>
            </a:xfrm>
            <a:prstGeom prst="wedgeEllipseCallout">
              <a:avLst>
                <a:gd name="adj1" fmla="val -38558"/>
                <a:gd name="adj2" fmla="val 7915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2425842" y="525891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3260932" y="525891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4096023" y="5258912"/>
              <a:ext cx="626318" cy="29380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6079362" y="525891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6914452" y="525891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7749543" y="5258912"/>
              <a:ext cx="626318" cy="29380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827584" y="1052736"/>
            <a:ext cx="1603068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Check-in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Hotel room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Restaurant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Gym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242674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67744" y="260648"/>
            <a:ext cx="6264696" cy="6336704"/>
            <a:chOff x="2267744" y="260648"/>
            <a:chExt cx="6264696" cy="633670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46" t="9851" r="7477" b="8976"/>
            <a:stretch/>
          </p:blipFill>
          <p:spPr bwMode="auto">
            <a:xfrm>
              <a:off x="4179828" y="367629"/>
              <a:ext cx="2421465" cy="1425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Callout 4"/>
            <p:cNvSpPr/>
            <p:nvPr/>
          </p:nvSpPr>
          <p:spPr>
            <a:xfrm>
              <a:off x="2267744" y="260648"/>
              <a:ext cx="2611176" cy="694589"/>
            </a:xfrm>
            <a:prstGeom prst="wedgeEllipseCallout">
              <a:avLst>
                <a:gd name="adj1" fmla="val 38395"/>
                <a:gd name="adj2" fmla="val 81047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Oval Callout 5"/>
            <p:cNvSpPr/>
            <p:nvPr/>
          </p:nvSpPr>
          <p:spPr>
            <a:xfrm>
              <a:off x="5921264" y="269695"/>
              <a:ext cx="2611176" cy="694589"/>
            </a:xfrm>
            <a:prstGeom prst="wedgeEllipseCallout">
              <a:avLst>
                <a:gd name="adj1" fmla="val -38558"/>
                <a:gd name="adj2" fmla="val 7915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2425842" y="454331"/>
              <a:ext cx="730704" cy="29380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3260932" y="454331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4096023" y="454331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6079363" y="454331"/>
              <a:ext cx="730704" cy="29380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6914454" y="454331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7749547" y="454331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46" t="9851" r="7477" b="8976"/>
            <a:stretch/>
          </p:blipFill>
          <p:spPr bwMode="auto">
            <a:xfrm>
              <a:off x="4179828" y="1931850"/>
              <a:ext cx="2421465" cy="1425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Oval Callout 15"/>
            <p:cNvSpPr/>
            <p:nvPr/>
          </p:nvSpPr>
          <p:spPr>
            <a:xfrm>
              <a:off x="2267744" y="1824869"/>
              <a:ext cx="2611176" cy="694589"/>
            </a:xfrm>
            <a:prstGeom prst="wedgeEllipseCallout">
              <a:avLst>
                <a:gd name="adj1" fmla="val 38395"/>
                <a:gd name="adj2" fmla="val 81047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l Callout 16"/>
            <p:cNvSpPr/>
            <p:nvPr/>
          </p:nvSpPr>
          <p:spPr>
            <a:xfrm>
              <a:off x="5921264" y="1833916"/>
              <a:ext cx="2611176" cy="694589"/>
            </a:xfrm>
            <a:prstGeom prst="wedgeEllipseCallout">
              <a:avLst>
                <a:gd name="adj1" fmla="val -38558"/>
                <a:gd name="adj2" fmla="val 7915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2425842" y="201855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3260932" y="2018552"/>
              <a:ext cx="730704" cy="29380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4096023" y="2018552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6079362" y="201855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6914452" y="201855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7749543" y="2018552"/>
              <a:ext cx="626318" cy="29380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46" t="9851" r="7477" b="8976"/>
            <a:stretch/>
          </p:blipFill>
          <p:spPr bwMode="auto">
            <a:xfrm>
              <a:off x="4179828" y="3588034"/>
              <a:ext cx="2421465" cy="1425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Oval Callout 25"/>
            <p:cNvSpPr/>
            <p:nvPr/>
          </p:nvSpPr>
          <p:spPr>
            <a:xfrm>
              <a:off x="2267744" y="3481053"/>
              <a:ext cx="2611176" cy="694589"/>
            </a:xfrm>
            <a:prstGeom prst="wedgeEllipseCallout">
              <a:avLst>
                <a:gd name="adj1" fmla="val 38395"/>
                <a:gd name="adj2" fmla="val 81047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Oval Callout 26"/>
            <p:cNvSpPr/>
            <p:nvPr/>
          </p:nvSpPr>
          <p:spPr>
            <a:xfrm>
              <a:off x="5921264" y="3490100"/>
              <a:ext cx="2611176" cy="694589"/>
            </a:xfrm>
            <a:prstGeom prst="wedgeEllipseCallout">
              <a:avLst>
                <a:gd name="adj1" fmla="val -38558"/>
                <a:gd name="adj2" fmla="val 7915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2425842" y="3674736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3260932" y="3674736"/>
              <a:ext cx="730704" cy="29380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4096023" y="3674736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6079362" y="3674736"/>
              <a:ext cx="730704" cy="29380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6914452" y="3674736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7749543" y="3674736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46" t="9851" r="7477" b="8976"/>
            <a:stretch/>
          </p:blipFill>
          <p:spPr bwMode="auto">
            <a:xfrm>
              <a:off x="4179828" y="5172210"/>
              <a:ext cx="2421465" cy="1425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Oval Callout 35"/>
            <p:cNvSpPr/>
            <p:nvPr/>
          </p:nvSpPr>
          <p:spPr>
            <a:xfrm>
              <a:off x="2267744" y="5065229"/>
              <a:ext cx="2611176" cy="694589"/>
            </a:xfrm>
            <a:prstGeom prst="wedgeEllipseCallout">
              <a:avLst>
                <a:gd name="adj1" fmla="val 38395"/>
                <a:gd name="adj2" fmla="val 81047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Oval Callout 36"/>
            <p:cNvSpPr/>
            <p:nvPr/>
          </p:nvSpPr>
          <p:spPr>
            <a:xfrm>
              <a:off x="5921264" y="5074276"/>
              <a:ext cx="2611176" cy="694589"/>
            </a:xfrm>
            <a:prstGeom prst="wedgeEllipseCallout">
              <a:avLst>
                <a:gd name="adj1" fmla="val -38558"/>
                <a:gd name="adj2" fmla="val 7915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2425842" y="525891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3260932" y="5258912"/>
              <a:ext cx="730704" cy="29380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4096023" y="5258912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6079362" y="5258912"/>
              <a:ext cx="730704" cy="29380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6914452" y="525891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7749543" y="5258912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827584" y="1052736"/>
            <a:ext cx="1603068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Check-in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Hotel room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Restaurant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Gym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355168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 smtClean="0"/>
              <a:t>Structure of the Design 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u="sng" dirty="0" smtClean="0"/>
              <a:t>sixth step</a:t>
            </a:r>
            <a:r>
              <a:rPr lang="en-US" dirty="0" smtClean="0"/>
              <a:t> in the design process a choice is made for the best design alternative!</a:t>
            </a:r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4553198" y="3068960"/>
            <a:ext cx="4123258" cy="3528392"/>
            <a:chOff x="2267744" y="260648"/>
            <a:chExt cx="6264696" cy="6336704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46" t="9851" r="7477" b="8976"/>
            <a:stretch/>
          </p:blipFill>
          <p:spPr bwMode="auto">
            <a:xfrm>
              <a:off x="4179828" y="367629"/>
              <a:ext cx="2421465" cy="1425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Oval Callout 19"/>
            <p:cNvSpPr/>
            <p:nvPr/>
          </p:nvSpPr>
          <p:spPr>
            <a:xfrm>
              <a:off x="2267744" y="260648"/>
              <a:ext cx="2611176" cy="694589"/>
            </a:xfrm>
            <a:prstGeom prst="wedgeEllipseCallout">
              <a:avLst>
                <a:gd name="adj1" fmla="val 38395"/>
                <a:gd name="adj2" fmla="val 81047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val Callout 20"/>
            <p:cNvSpPr/>
            <p:nvPr/>
          </p:nvSpPr>
          <p:spPr>
            <a:xfrm>
              <a:off x="5921264" y="269695"/>
              <a:ext cx="2611176" cy="694589"/>
            </a:xfrm>
            <a:prstGeom prst="wedgeEllipseCallout">
              <a:avLst>
                <a:gd name="adj1" fmla="val -38558"/>
                <a:gd name="adj2" fmla="val 7915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2425842" y="454331"/>
              <a:ext cx="730704" cy="29380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3260932" y="454331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4096023" y="454331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6079363" y="454331"/>
              <a:ext cx="730704" cy="29380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6914454" y="454331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7749547" y="454331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46" t="9851" r="7477" b="8976"/>
            <a:stretch/>
          </p:blipFill>
          <p:spPr bwMode="auto">
            <a:xfrm>
              <a:off x="4179828" y="1931850"/>
              <a:ext cx="2421465" cy="1425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Oval Callout 31"/>
            <p:cNvSpPr/>
            <p:nvPr/>
          </p:nvSpPr>
          <p:spPr>
            <a:xfrm>
              <a:off x="2267744" y="1824869"/>
              <a:ext cx="2611176" cy="694589"/>
            </a:xfrm>
            <a:prstGeom prst="wedgeEllipseCallout">
              <a:avLst>
                <a:gd name="adj1" fmla="val 38395"/>
                <a:gd name="adj2" fmla="val 81047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Oval Callout 32"/>
            <p:cNvSpPr/>
            <p:nvPr/>
          </p:nvSpPr>
          <p:spPr>
            <a:xfrm>
              <a:off x="5921264" y="1833916"/>
              <a:ext cx="2611176" cy="694589"/>
            </a:xfrm>
            <a:prstGeom prst="wedgeEllipseCallout">
              <a:avLst>
                <a:gd name="adj1" fmla="val -38558"/>
                <a:gd name="adj2" fmla="val 7915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2425842" y="201855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3260932" y="2018552"/>
              <a:ext cx="730704" cy="29380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4096023" y="2018552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6079362" y="201855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6914452" y="201855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7749543" y="2018552"/>
              <a:ext cx="626318" cy="29380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pic>
          <p:nvPicPr>
            <p:cNvPr id="40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46" t="9851" r="7477" b="8976"/>
            <a:stretch/>
          </p:blipFill>
          <p:spPr bwMode="auto">
            <a:xfrm>
              <a:off x="4179828" y="3588034"/>
              <a:ext cx="2421465" cy="1425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Oval Callout 40"/>
            <p:cNvSpPr/>
            <p:nvPr/>
          </p:nvSpPr>
          <p:spPr>
            <a:xfrm>
              <a:off x="2267744" y="3481053"/>
              <a:ext cx="2611176" cy="694589"/>
            </a:xfrm>
            <a:prstGeom prst="wedgeEllipseCallout">
              <a:avLst>
                <a:gd name="adj1" fmla="val 38395"/>
                <a:gd name="adj2" fmla="val 81047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val Callout 41"/>
            <p:cNvSpPr/>
            <p:nvPr/>
          </p:nvSpPr>
          <p:spPr>
            <a:xfrm>
              <a:off x="5921264" y="3490100"/>
              <a:ext cx="2611176" cy="694589"/>
            </a:xfrm>
            <a:prstGeom prst="wedgeEllipseCallout">
              <a:avLst>
                <a:gd name="adj1" fmla="val -38558"/>
                <a:gd name="adj2" fmla="val 7915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2425842" y="3674736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3260932" y="3674736"/>
              <a:ext cx="730704" cy="29380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4096023" y="3674736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6079362" y="3674736"/>
              <a:ext cx="730704" cy="29380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6914452" y="3674736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48" name="Oval 47"/>
            <p:cNvSpPr/>
            <p:nvPr/>
          </p:nvSpPr>
          <p:spPr>
            <a:xfrm>
              <a:off x="7749543" y="3674736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pic>
          <p:nvPicPr>
            <p:cNvPr id="49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46" t="9851" r="7477" b="8976"/>
            <a:stretch/>
          </p:blipFill>
          <p:spPr bwMode="auto">
            <a:xfrm>
              <a:off x="4179828" y="5172210"/>
              <a:ext cx="2421465" cy="1425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Oval Callout 49"/>
            <p:cNvSpPr/>
            <p:nvPr/>
          </p:nvSpPr>
          <p:spPr>
            <a:xfrm>
              <a:off x="2267744" y="5065229"/>
              <a:ext cx="2611176" cy="694589"/>
            </a:xfrm>
            <a:prstGeom prst="wedgeEllipseCallout">
              <a:avLst>
                <a:gd name="adj1" fmla="val 38395"/>
                <a:gd name="adj2" fmla="val 81047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Oval Callout 50"/>
            <p:cNvSpPr/>
            <p:nvPr/>
          </p:nvSpPr>
          <p:spPr>
            <a:xfrm>
              <a:off x="5921264" y="5074276"/>
              <a:ext cx="2611176" cy="694589"/>
            </a:xfrm>
            <a:prstGeom prst="wedgeEllipseCallout">
              <a:avLst>
                <a:gd name="adj1" fmla="val -38558"/>
                <a:gd name="adj2" fmla="val 7915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2425842" y="525891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3260932" y="5258912"/>
              <a:ext cx="730704" cy="29380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54" name="Oval 53"/>
            <p:cNvSpPr/>
            <p:nvPr/>
          </p:nvSpPr>
          <p:spPr>
            <a:xfrm>
              <a:off x="4096023" y="5258912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6079362" y="5258912"/>
              <a:ext cx="730704" cy="29380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6914452" y="525891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7749543" y="5258912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39552" y="3068960"/>
            <a:ext cx="3653520" cy="3528392"/>
            <a:chOff x="2267744" y="260648"/>
            <a:chExt cx="6264696" cy="6336704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46" t="9851" r="7477" b="8976"/>
            <a:stretch/>
          </p:blipFill>
          <p:spPr bwMode="auto">
            <a:xfrm>
              <a:off x="4179828" y="367629"/>
              <a:ext cx="2421465" cy="1425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Oval Callout 59"/>
            <p:cNvSpPr/>
            <p:nvPr/>
          </p:nvSpPr>
          <p:spPr>
            <a:xfrm>
              <a:off x="2267744" y="260648"/>
              <a:ext cx="2611176" cy="694589"/>
            </a:xfrm>
            <a:prstGeom prst="wedgeEllipseCallout">
              <a:avLst>
                <a:gd name="adj1" fmla="val 38395"/>
                <a:gd name="adj2" fmla="val 81047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Oval Callout 60"/>
            <p:cNvSpPr/>
            <p:nvPr/>
          </p:nvSpPr>
          <p:spPr>
            <a:xfrm>
              <a:off x="5921264" y="269695"/>
              <a:ext cx="2611176" cy="694589"/>
            </a:xfrm>
            <a:prstGeom prst="wedgeEllipseCallout">
              <a:avLst>
                <a:gd name="adj1" fmla="val -38558"/>
                <a:gd name="adj2" fmla="val 7915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2425842" y="454331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63" name="Oval 62"/>
            <p:cNvSpPr/>
            <p:nvPr/>
          </p:nvSpPr>
          <p:spPr>
            <a:xfrm>
              <a:off x="3260932" y="454331"/>
              <a:ext cx="730704" cy="29380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4096023" y="454331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sp>
          <p:nvSpPr>
            <p:cNvPr id="65" name="Oval 64"/>
            <p:cNvSpPr/>
            <p:nvPr/>
          </p:nvSpPr>
          <p:spPr>
            <a:xfrm>
              <a:off x="6079363" y="454331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66" name="Oval 65"/>
            <p:cNvSpPr/>
            <p:nvPr/>
          </p:nvSpPr>
          <p:spPr>
            <a:xfrm>
              <a:off x="6914454" y="454331"/>
              <a:ext cx="730704" cy="29380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7749547" y="454331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pic>
          <p:nvPicPr>
            <p:cNvPr id="68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46" t="9851" r="7477" b="8976"/>
            <a:stretch/>
          </p:blipFill>
          <p:spPr bwMode="auto">
            <a:xfrm>
              <a:off x="4179828" y="1931850"/>
              <a:ext cx="2421465" cy="1425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Oval Callout 68"/>
            <p:cNvSpPr/>
            <p:nvPr/>
          </p:nvSpPr>
          <p:spPr>
            <a:xfrm>
              <a:off x="2267744" y="1824869"/>
              <a:ext cx="2611176" cy="694589"/>
            </a:xfrm>
            <a:prstGeom prst="wedgeEllipseCallout">
              <a:avLst>
                <a:gd name="adj1" fmla="val 38395"/>
                <a:gd name="adj2" fmla="val 81047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0" name="Oval Callout 69"/>
            <p:cNvSpPr/>
            <p:nvPr/>
          </p:nvSpPr>
          <p:spPr>
            <a:xfrm>
              <a:off x="5921264" y="1833916"/>
              <a:ext cx="2611176" cy="694589"/>
            </a:xfrm>
            <a:prstGeom prst="wedgeEllipseCallout">
              <a:avLst>
                <a:gd name="adj1" fmla="val -38558"/>
                <a:gd name="adj2" fmla="val 7915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1" name="Oval 70"/>
            <p:cNvSpPr/>
            <p:nvPr/>
          </p:nvSpPr>
          <p:spPr>
            <a:xfrm>
              <a:off x="2425842" y="201855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72" name="Oval 71"/>
            <p:cNvSpPr/>
            <p:nvPr/>
          </p:nvSpPr>
          <p:spPr>
            <a:xfrm>
              <a:off x="3260932" y="201855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4096023" y="2018552"/>
              <a:ext cx="626318" cy="29380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6079362" y="2018552"/>
              <a:ext cx="730704" cy="29380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75" name="Oval 74"/>
            <p:cNvSpPr/>
            <p:nvPr/>
          </p:nvSpPr>
          <p:spPr>
            <a:xfrm>
              <a:off x="6914452" y="201855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76" name="Oval 75"/>
            <p:cNvSpPr/>
            <p:nvPr/>
          </p:nvSpPr>
          <p:spPr>
            <a:xfrm>
              <a:off x="7749543" y="2018552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pic>
          <p:nvPicPr>
            <p:cNvPr id="77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46" t="9851" r="7477" b="8976"/>
            <a:stretch/>
          </p:blipFill>
          <p:spPr bwMode="auto">
            <a:xfrm>
              <a:off x="4179828" y="3588034"/>
              <a:ext cx="2421465" cy="1425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Oval Callout 77"/>
            <p:cNvSpPr/>
            <p:nvPr/>
          </p:nvSpPr>
          <p:spPr>
            <a:xfrm>
              <a:off x="2267744" y="3481053"/>
              <a:ext cx="2611176" cy="694589"/>
            </a:xfrm>
            <a:prstGeom prst="wedgeEllipseCallout">
              <a:avLst>
                <a:gd name="adj1" fmla="val 38395"/>
                <a:gd name="adj2" fmla="val 81047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9" name="Oval Callout 78"/>
            <p:cNvSpPr/>
            <p:nvPr/>
          </p:nvSpPr>
          <p:spPr>
            <a:xfrm>
              <a:off x="5921264" y="3490100"/>
              <a:ext cx="2611176" cy="694589"/>
            </a:xfrm>
            <a:prstGeom prst="wedgeEllipseCallout">
              <a:avLst>
                <a:gd name="adj1" fmla="val -38558"/>
                <a:gd name="adj2" fmla="val 7915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0" name="Oval 79"/>
            <p:cNvSpPr/>
            <p:nvPr/>
          </p:nvSpPr>
          <p:spPr>
            <a:xfrm>
              <a:off x="2425842" y="3674736"/>
              <a:ext cx="730704" cy="29380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81" name="Oval 80"/>
            <p:cNvSpPr/>
            <p:nvPr/>
          </p:nvSpPr>
          <p:spPr>
            <a:xfrm>
              <a:off x="3260932" y="3674736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82" name="Oval 81"/>
            <p:cNvSpPr/>
            <p:nvPr/>
          </p:nvSpPr>
          <p:spPr>
            <a:xfrm>
              <a:off x="4096023" y="3674736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sp>
          <p:nvSpPr>
            <p:cNvPr id="83" name="Oval 82"/>
            <p:cNvSpPr/>
            <p:nvPr/>
          </p:nvSpPr>
          <p:spPr>
            <a:xfrm>
              <a:off x="6079362" y="3674736"/>
              <a:ext cx="730704" cy="29380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84" name="Oval 83"/>
            <p:cNvSpPr/>
            <p:nvPr/>
          </p:nvSpPr>
          <p:spPr>
            <a:xfrm>
              <a:off x="6914452" y="3674736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85" name="Oval 84"/>
            <p:cNvSpPr/>
            <p:nvPr/>
          </p:nvSpPr>
          <p:spPr>
            <a:xfrm>
              <a:off x="7749543" y="3674736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pic>
          <p:nvPicPr>
            <p:cNvPr id="8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46" t="9851" r="7477" b="8976"/>
            <a:stretch/>
          </p:blipFill>
          <p:spPr bwMode="auto">
            <a:xfrm>
              <a:off x="4179828" y="5172210"/>
              <a:ext cx="2421465" cy="1425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Oval Callout 86"/>
            <p:cNvSpPr/>
            <p:nvPr/>
          </p:nvSpPr>
          <p:spPr>
            <a:xfrm>
              <a:off x="2267744" y="5065229"/>
              <a:ext cx="2611176" cy="694589"/>
            </a:xfrm>
            <a:prstGeom prst="wedgeEllipseCallout">
              <a:avLst>
                <a:gd name="adj1" fmla="val 38395"/>
                <a:gd name="adj2" fmla="val 81047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8" name="Oval Callout 87"/>
            <p:cNvSpPr/>
            <p:nvPr/>
          </p:nvSpPr>
          <p:spPr>
            <a:xfrm>
              <a:off x="5921264" y="5074276"/>
              <a:ext cx="2611176" cy="694589"/>
            </a:xfrm>
            <a:prstGeom prst="wedgeEllipseCallout">
              <a:avLst>
                <a:gd name="adj1" fmla="val -38558"/>
                <a:gd name="adj2" fmla="val 7915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9" name="Oval 88"/>
            <p:cNvSpPr/>
            <p:nvPr/>
          </p:nvSpPr>
          <p:spPr>
            <a:xfrm>
              <a:off x="2425842" y="525891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90" name="Oval 89"/>
            <p:cNvSpPr/>
            <p:nvPr/>
          </p:nvSpPr>
          <p:spPr>
            <a:xfrm>
              <a:off x="3260932" y="525891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4096023" y="5258912"/>
              <a:ext cx="626318" cy="29380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sp>
          <p:nvSpPr>
            <p:cNvPr id="92" name="Oval 91"/>
            <p:cNvSpPr/>
            <p:nvPr/>
          </p:nvSpPr>
          <p:spPr>
            <a:xfrm>
              <a:off x="6079362" y="525891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93" name="Oval 92"/>
            <p:cNvSpPr/>
            <p:nvPr/>
          </p:nvSpPr>
          <p:spPr>
            <a:xfrm>
              <a:off x="6914452" y="5258912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94" name="Oval 93"/>
            <p:cNvSpPr/>
            <p:nvPr/>
          </p:nvSpPr>
          <p:spPr>
            <a:xfrm>
              <a:off x="7749543" y="5258912"/>
              <a:ext cx="626318" cy="29380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28193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 smtClean="0"/>
              <a:t>Structure of the Design 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seventh and </a:t>
            </a:r>
            <a:r>
              <a:rPr lang="en-US" u="sng" dirty="0" smtClean="0"/>
              <a:t>final step</a:t>
            </a:r>
            <a:r>
              <a:rPr lang="en-US" dirty="0" smtClean="0"/>
              <a:t> in the design process is to work out all details of the ultimate design!</a:t>
            </a:r>
          </a:p>
          <a:p>
            <a:r>
              <a:rPr lang="en-US" dirty="0" smtClean="0"/>
              <a:t>Using a theatre analogy: you finalize the full script, including all scenes, instructions for all ‘actors’, decor and props, that together shape the customer journey that creates the </a:t>
            </a:r>
            <a:r>
              <a:rPr lang="en-US" u="sng" dirty="0" smtClean="0"/>
              <a:t>hospitality experience</a:t>
            </a:r>
            <a:r>
              <a:rPr lang="en-US" dirty="0" smtClean="0"/>
              <a:t> you are offering.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02370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9221" y="0"/>
            <a:ext cx="6854907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2555776" y="2564904"/>
            <a:ext cx="2376264" cy="115212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design process:</a:t>
            </a:r>
          </a:p>
          <a:p>
            <a:pPr algn="ctr"/>
            <a:r>
              <a:rPr lang="en-US" dirty="0" smtClean="0"/>
              <a:t>seven steps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25623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2276872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3399"/>
                </a:solidFill>
              </a:rPr>
              <a:t>The </a:t>
            </a:r>
            <a:r>
              <a:rPr lang="en-US" sz="4400" b="1" dirty="0" smtClean="0">
                <a:solidFill>
                  <a:srgbClr val="FF3399"/>
                </a:solidFill>
              </a:rPr>
              <a:t>tools and instruments</a:t>
            </a:r>
          </a:p>
          <a:p>
            <a:r>
              <a:rPr lang="en-US" sz="4400" dirty="0" smtClean="0">
                <a:solidFill>
                  <a:srgbClr val="FF3399"/>
                </a:solidFill>
              </a:rPr>
              <a:t>of </a:t>
            </a:r>
            <a:r>
              <a:rPr lang="en-US" sz="4400" dirty="0">
                <a:solidFill>
                  <a:srgbClr val="FF3399"/>
                </a:solidFill>
              </a:rPr>
              <a:t>the design process</a:t>
            </a:r>
          </a:p>
        </p:txBody>
      </p:sp>
    </p:spTree>
    <p:extLst>
      <p:ext uri="{BB962C8B-B14F-4D97-AF65-F5344CB8AC3E}">
        <p14:creationId xmlns:p14="http://schemas.microsoft.com/office/powerpoint/2010/main" xmlns="" val="93137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250"/>
          <a:stretch/>
        </p:blipFill>
        <p:spPr bwMode="auto">
          <a:xfrm>
            <a:off x="1831767" y="668866"/>
            <a:ext cx="6854907" cy="585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/>
          <p:cNvSpPr/>
          <p:nvPr/>
        </p:nvSpPr>
        <p:spPr>
          <a:xfrm rot="586716">
            <a:off x="404106" y="1124744"/>
            <a:ext cx="2376264" cy="1152128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personas</a:t>
            </a:r>
            <a:endParaRPr lang="en-GB" dirty="0"/>
          </a:p>
        </p:txBody>
      </p:sp>
      <p:sp>
        <p:nvSpPr>
          <p:cNvPr id="4" name="Right Arrow 3"/>
          <p:cNvSpPr/>
          <p:nvPr/>
        </p:nvSpPr>
        <p:spPr>
          <a:xfrm rot="20727233">
            <a:off x="1014761" y="4140993"/>
            <a:ext cx="2376264" cy="115212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Brand pris</a:t>
            </a:r>
            <a:r>
              <a:rPr lang="en-US" dirty="0"/>
              <a:t>m</a:t>
            </a:r>
            <a:endParaRPr lang="en-GB" dirty="0"/>
          </a:p>
        </p:txBody>
      </p:sp>
      <p:sp>
        <p:nvSpPr>
          <p:cNvPr id="6" name="Right Arrow 5"/>
          <p:cNvSpPr/>
          <p:nvPr/>
        </p:nvSpPr>
        <p:spPr>
          <a:xfrm rot="1602781" flipH="1">
            <a:off x="6423938" y="4357388"/>
            <a:ext cx="1841101" cy="115212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Guest journey mapping</a:t>
            </a:r>
            <a:endParaRPr lang="en-GB" dirty="0"/>
          </a:p>
        </p:txBody>
      </p:sp>
      <p:sp>
        <p:nvSpPr>
          <p:cNvPr id="7" name="Right Arrow 6"/>
          <p:cNvSpPr/>
          <p:nvPr/>
        </p:nvSpPr>
        <p:spPr>
          <a:xfrm rot="20495347" flipH="1">
            <a:off x="6387934" y="1385996"/>
            <a:ext cx="1841101" cy="1152128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Morphological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48086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Meet: Bert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37 years, from the tiny village of </a:t>
            </a:r>
            <a:r>
              <a:rPr lang="en-GB" dirty="0" err="1" smtClean="0"/>
              <a:t>Galder</a:t>
            </a:r>
            <a:endParaRPr lang="en-GB" dirty="0" smtClean="0"/>
          </a:p>
          <a:p>
            <a:r>
              <a:rPr lang="en-GB" dirty="0" smtClean="0"/>
              <a:t>Wife and four daughters(!)</a:t>
            </a:r>
          </a:p>
          <a:p>
            <a:r>
              <a:rPr lang="en-GB" dirty="0" smtClean="0"/>
              <a:t>Researching and Lecturing Service Design</a:t>
            </a:r>
          </a:p>
          <a:p>
            <a:r>
              <a:rPr lang="en-GB" dirty="0" smtClean="0"/>
              <a:t>Stays in hotels on business trips, goes to campsites with his family during holidays, loves the creativity of city entrepreneurs and design of zoos and </a:t>
            </a:r>
            <a:r>
              <a:rPr lang="en-GB" dirty="0" err="1" smtClean="0"/>
              <a:t>themeparks</a:t>
            </a:r>
            <a:r>
              <a:rPr lang="en-GB" dirty="0" smtClean="0"/>
              <a:t> </a:t>
            </a:r>
          </a:p>
          <a:p>
            <a:r>
              <a:rPr lang="en-GB" dirty="0" smtClean="0"/>
              <a:t>Fanatic bread and pastry baker</a:t>
            </a:r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“a hotel should breathe the atmosphere of its surroundings, so that I know where I am when I wake up in the morning”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811"/>
          <a:stretch/>
        </p:blipFill>
        <p:spPr>
          <a:xfrm>
            <a:off x="6385318" y="164976"/>
            <a:ext cx="2291138" cy="175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515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9856"/>
            <a:ext cx="8229600" cy="1143000"/>
          </a:xfrm>
        </p:spPr>
        <p:txBody>
          <a:bodyPr/>
          <a:lstStyle/>
          <a:p>
            <a:r>
              <a:rPr lang="en-US" dirty="0" smtClean="0"/>
              <a:t>Using Personas as a starting point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4423716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Personas</a:t>
            </a:r>
          </a:p>
          <a:p>
            <a:r>
              <a:rPr lang="en-US" dirty="0" smtClean="0"/>
              <a:t>Trigger empathy</a:t>
            </a:r>
          </a:p>
          <a:p>
            <a:r>
              <a:rPr lang="en-US" dirty="0" smtClean="0"/>
              <a:t>Improves R&amp;D</a:t>
            </a:r>
          </a:p>
          <a:p>
            <a:r>
              <a:rPr lang="en-US" dirty="0" smtClean="0"/>
              <a:t>Improves internal communication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7704" y="2564904"/>
            <a:ext cx="5858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Inspiration driven persona : prototype</a:t>
            </a:r>
            <a:endParaRPr lang="en-US" sz="28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70" t="9342" r="7378" b="13242"/>
          <a:stretch/>
        </p:blipFill>
        <p:spPr bwMode="auto">
          <a:xfrm>
            <a:off x="7747182" y="188640"/>
            <a:ext cx="100783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7315134" y="548680"/>
            <a:ext cx="432048" cy="75476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2693" y="3209848"/>
            <a:ext cx="2735251" cy="137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People + Passi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86184"/>
            <a:ext cx="4536504" cy="24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020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Data-driven persona : archetype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The </a:t>
            </a:r>
            <a:r>
              <a:rPr lang="en-US" b="1" dirty="0"/>
              <a:t>Carefree </a:t>
            </a:r>
            <a:r>
              <a:rPr lang="en-US" b="1" dirty="0" smtClean="0"/>
              <a:t>Spirit</a:t>
            </a:r>
          </a:p>
          <a:p>
            <a:pPr marL="0" indent="0">
              <a:buNone/>
            </a:pPr>
            <a:r>
              <a:rPr lang="en-US" dirty="0" smtClean="0"/>
              <a:t>You don't like to be tied down </a:t>
            </a:r>
          </a:p>
          <a:p>
            <a:pPr marL="0" indent="0">
              <a:buNone/>
            </a:pPr>
            <a:r>
              <a:rPr lang="en-US" dirty="0" smtClean="0"/>
              <a:t>You like freedom to stay longer or head out </a:t>
            </a:r>
          </a:p>
          <a:p>
            <a:pPr marL="0" indent="0">
              <a:buNone/>
            </a:pPr>
            <a:r>
              <a:rPr lang="en-US" dirty="0" smtClean="0"/>
              <a:t>Having it all figured out before you go on vacation is not you. </a:t>
            </a:r>
          </a:p>
          <a:p>
            <a:pPr marL="0" indent="0">
              <a:buNone/>
            </a:pPr>
            <a:r>
              <a:rPr lang="en-US" dirty="0" smtClean="0"/>
              <a:t>You like to live in the moment and absorb your surroundings. </a:t>
            </a:r>
          </a:p>
          <a:p>
            <a:pPr marL="0" indent="0">
              <a:buNone/>
            </a:pPr>
            <a:r>
              <a:rPr lang="en-US" dirty="0" smtClean="0"/>
              <a:t>You travel best with one or two others that share your spirit and personality. </a:t>
            </a:r>
          </a:p>
          <a:p>
            <a:pPr marL="0" indent="0">
              <a:buNone/>
            </a:pPr>
            <a:r>
              <a:rPr lang="en-US" dirty="0" smtClean="0"/>
              <a:t>Group travel or trips with set itineraries may frustrate you.</a:t>
            </a:r>
          </a:p>
          <a:p>
            <a:endParaRPr lang="en-US" dirty="0"/>
          </a:p>
        </p:txBody>
      </p:sp>
      <p:pic>
        <p:nvPicPr>
          <p:cNvPr id="4098" name="Picture 2" descr="http://surveygizmolibrary.s3.amazonaws.com/library/202098/DLTRAVELPERSO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877272"/>
            <a:ext cx="3208512" cy="70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Persona</a:t>
            </a:r>
            <a:endParaRPr lang="en-US" dirty="0"/>
          </a:p>
        </p:txBody>
      </p:sp>
      <p:pic>
        <p:nvPicPr>
          <p:cNvPr id="5122" name="Picture 2" descr="http://seeanywhereinaday.files.wordpress.com/2014/06/roadtri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75629"/>
            <a:ext cx="3477579" cy="231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70" t="9342" r="7378" b="13242"/>
          <a:stretch/>
        </p:blipFill>
        <p:spPr bwMode="auto">
          <a:xfrm>
            <a:off x="7747182" y="188640"/>
            <a:ext cx="100783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7315134" y="548680"/>
            <a:ext cx="432048" cy="75476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4825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Concept / Brand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Who are you, what is your identity?</a:t>
            </a:r>
          </a:p>
          <a:p>
            <a:r>
              <a:rPr lang="en-US" dirty="0"/>
              <a:t>How will you be recognized by your guests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What are your values?</a:t>
            </a:r>
            <a:endParaRPr lang="en-US" dirty="0"/>
          </a:p>
          <a:p>
            <a:r>
              <a:rPr lang="en-US" dirty="0" smtClean="0"/>
              <a:t>Who do you want to be for your guest? </a:t>
            </a:r>
          </a:p>
          <a:p>
            <a:r>
              <a:rPr lang="en-US" dirty="0" smtClean="0"/>
              <a:t>Who is your ideal guest?</a:t>
            </a:r>
          </a:p>
          <a:p>
            <a:r>
              <a:rPr lang="en-US" dirty="0" smtClean="0"/>
              <a:t>What should your brand say about your guests?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70" t="9342" r="7378" b="13242"/>
          <a:stretch/>
        </p:blipFill>
        <p:spPr bwMode="auto">
          <a:xfrm>
            <a:off x="7747182" y="188640"/>
            <a:ext cx="100783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7308304" y="620688"/>
            <a:ext cx="510886" cy="144016"/>
          </a:xfrm>
          <a:prstGeom prst="straightConnector1">
            <a:avLst/>
          </a:prstGeom>
          <a:ln w="222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3968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Concept / Brand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1050"/>
            <a:ext cx="7704856" cy="497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70" t="9342" r="7378" b="13242"/>
          <a:stretch/>
        </p:blipFill>
        <p:spPr bwMode="auto">
          <a:xfrm>
            <a:off x="7747182" y="188640"/>
            <a:ext cx="100783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7308304" y="620688"/>
            <a:ext cx="510886" cy="144016"/>
          </a:xfrm>
          <a:prstGeom prst="straightConnector1">
            <a:avLst/>
          </a:prstGeom>
          <a:ln w="222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0600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data:image/png;base64,iVBORw0KGgoAAAANSUhEUgAAAT4AAACfCAMAAABX0UX9AAAAilBMVEX////+/v4AAAD7+/v29vb4+Pjw8PDs7Ozz8/Pm5uZxcXGcnJzq6up4eHg7OzvX19eRkZFgYGCioqJqamrf399+fn6IiIi3t7fAwMDR0dHg4ODKyspGRkasrKyVlZVPT0+oqKhZWVkzMzMUFBSEhIQbGxslJSU/Pz+7u7ssLCxUVFQWFhYoKCgLCwvqWbxsAAAWMElEQVR4nO1dh4KjOrIVJXLOwSSDsbHd7f//vVclgTtMz0zfsGvPW87uHds0QRxKlVQSjG3YsGHDhg0bNmzYsGHD/zSURzdgw/8mFPG/DX8LXEHyEI9ux58JwZwg8NEt+TOhKGltWlvv/ZtQWApRjX340Q35I4GdVg/78yZ9fxOc1af8zDbd9/egKKp322/S9/eAUlcmU7vR9zeAnCmc6T7sF89ZwZ8bvo06pX9iZ09SqJh7ZdOBfwUd1Ma5hLllvNxZlxGFcaPv++j67DpUXY/Sl12m3lYf3aA/BULTsRyGJN6D3TKtjfwRhCnZ5O/3UEQ3jZsoGmv71DE+nKIkeHSr/higlBU1i1765hxfPYexIBoNxnaO+eiWPTeWron0OVCazmAbZgMdw97rGyw4Rtpjm/eHgHpu7zE9auY4DTte9InFWHHdb/T9DkuOrzt6+nAJm+Fyjfq+JkrPzU1/dOueHorE1DdqVRyjPupfC11kTJ2mfnTjnh9Lbj6/+ZxbpQdB4Sz+8t5gW9T2OyB7bqyzrGniY7WrLdZOtK1tWW7JHR7cwOeGQhnmiXswQzTMVsrahOhzoM5SscMmgb8C0udOg8X3TRSOOeRVnohUQX67WExLg03//RKo5oLDNWWG5x+TIRluCdLHdmETBZxZ9mF6dAOfGyhpgd0EPIK8STDuqJ2EGWhIStJ5VhTFj27gM0Pk9AJoAnVfHyLbn295HhWvh1ij5KliZC/Rlrf6CRSZU2ZVcqzD1tp7MA0JIJKd2F57hR9ZyN6WNv0paHwDhsvhzFhQzn3iD753tUS5hjFCtvjVj27lc4JoMSw3A2fI8asadNA6jQUZMqZxxdpPHP++Je1/AuygTll34F2OWVMYKIAp60amVyIQRq3okUxu9H0NYTbGwkgOMDWN3buUIg1HtpZZWd6AmnEbNv8JOGdFZreM1ReY85MHXuWy6UK2FgkzQnhF96UuNvq+BrJSQ98ydx7yF4iiq31rz94o6LLal1tICasq3uj7AoowqqxtOtb29nHyAexmuvhIH2O6M0JC8ZrOqnzLGnwNrqB4FR1TXc/zr/EIN38w8wsz4yPVqVFAtz/laJP1jcAvoGhtW7cdBRhln0N49sFvvbG+AuRoh1XUjdYIuVU4W9rlCyi8deASSjMbhiYrX08UdYC3K+FU9jpu52EDdrgNevwIReG50fqTGOdVTI7hRx5kNxhKzirf9kaVum97cvRuqzj4CqatM8deQl/G2g6lLAH6yVTmSH85HKpdrm3m40coRF8Bds1lPYYwxhGISjVpl1ka3rLp5aRu7P0AhZkJGojzCHYg2SItKKSP6SUxqHcHiA2MiatN+r6A3rj4L9/fIEv5MuqG0qdUcfDSMMMByMRQr1dvrvMXMHxXiFWQwDHfsVX6zBni4nVqoDmLzAEnJ3Dj7wcYvhiMRGLKCCXNoq9In7K36xh9wD0JncL3abRP8s13+QHGSQxGkmCp7RFdQJMJ3cfRgUZ3OR/IiPCTP8cObENun6Aw6yaq+NDtQ82HFgJeHSsBXvRAQZsGIXkwQdlDzM5bvd8nSPqUe3qP1QnAeAIkzy9UMikqI7e5M2bn0W19Sliwl7Wly3CGVsigLZpLJPPMaZAtBC84Tts0yx+gMH2Ea2m+1TBzpuYHSFJtuFnsQN6ewjTHg8OWMv0CnO1CFLVSuY/lcqY1gF/dwmVJQ2bZyl4hqbZJ0l9AFBKgweir5ScJWwNLVRCZk50HMNTrvht+hFL6cLMDvgzoCulTNIWTLXZOcMyCjbufAxkz4xcArxYODNGXssILKFuAdiRLw2O59dufQohcmgMc7Ip+Cfp2fuM6R3L+OEujZMu3/BRczompG/RXHLQV5ivSx4IeJe/YyoBkt9UI/Ra8xTjtlgXmBXZGPKI0hnV3Vrbyqu9ihz0YLtMJ8p4854rFMLubv/JNoKVNRXkaYT6j2a0jZyvu+y6E2W1nIu+Yu0xLelN9K07bSPwNFPF/o7tBQnkE1z8vm5iqylGQR7fw2UGipr9CIZKkOpeyp+fXa6aKeskNvwaxdRL0kT/DhfRNiTc108be70HC5t6k9C1gZlLOUXdNt877WxBdxmGhb7EWSF/UB9dgo+/3QM4qDD74+4nSnte2kc23yVm/BXbVrjmdRs9a15BE+nZeYifG5j7/HmguDIJ7L2kRJsQw+GY5voOVI+W+gtCiA7cVSTZs2LBhw4YNfxubG/FvY2P0G/iJ//rPYipxNOf/AylRjKLU9D0C+sf8h/QxrQyzKaYRSutfa+ozgqbgHk+ijOxwOp1eD2JkZ/8P5ab0wQ5tH5I9tP9WS58TCuOum47I2aS7rmtZNLzY/QP68MAAfJczboZ4qv/v9InBGx9vNFy2tETfWiS6zm9RlGXK6VJadk8GLLNf3s7HmDmcli4bL/Qta2won0aI3qkIRVl/vstMs/dJh2WeyL0NS0seq16XFLCkb2mVR9L3dhvs7Xbebu3eeAn+/owBeMtornpF+j4c+v5239f43U+kfIb4K18P5vc9OA2ePEeZ4Dv6aDkHyD/c5SeJ+eoE73dA8b3PeG4FfT+/sPLDFxpQosfx1UH8fq7noG3FSh9juortGj2qgK/z5tTklUh1urHjxHHsxC7je0d8sTragtuduAjeJmng4R2IyUVCEA8t41q77on7Ou193wLct8NqbxyjNs11SY1Whf2lmWqR5zf34upnMSGTzhHrNGXYGy9JsXNc9mi80WfTAv0e6j49O0x1WtsvuUmD3GGINvkYhkifkzdjHrq7KbsBXMM8O8KrzVdFhv/GVIkmSFK02sIbjfOIzp/nOZXau6us2RAvsq2w8zGvgvg4giGUKQ9vWZnW08mj8+hdSA0UM+HivD+FnY6CfcqDIDyOcirJQyHoox6nHsnoahpT+8VmOhDJ5YIb5GrZ3fHEh+GTi8OYhcxm77p4LQozkvKdWJxxi/gSjK/pUoGwu8BVX/Tt7uTIvxJ9Cs2lkYZsD40lqnozqvbwDfq6j5h4Dc1eHHF43f3nePkmzNXy1sJnwac/wSh7kX5YNBnS1y+7d7b4sPComHzkAWB22V36rFHWBY12qS6CVhB9Qsz2h3TJ3aOFP6414mcIxHUdQZ8SwkX+NkZIxB62QwJMazixWNCX4540YhI+jfRpu2KWRpduNxJ2jmnYbFHL/VP6FCVDwVhf6EQ366yFVZAsHsxCH4q1e0oXZyhZFAYdF0IpmE+B5hTWB+h1MiKKZgOIWdR2bL0CtWSlLxGtwn2PT0Lf8XK7e8y+6MvC4UBuElJAP5c+jkRQNxQbhezad/4audZwITtvXjBlp0lf0Tzi4fPie+xhbC0yE7VGClhcUlyeJjqQCNsO7gPEqqCPI32+OEKrHj+3UNCX1MVVeMwUNiyWBIH0XUi9fE3fHj+NI8DHlZV4e1z5k8pgoa/fLzuQgbEpKLFk7xXq0t5bsiwGD06EJ0lzkADo6kgfOpH0UIk+Tuad9Gv7FCH1qvtQ6Qj6io/03aiffE2fV5b7+RiVn1w/xuuwF/HzQV/pM9OczNGiIc3mvKPyZ0mf0S+d3UXjYMFH+vDkRB8G50DPiaSPKfqrPMJ7AgLvjksg6Ws/0Uc38DV9/nUUU8Q/BW703a2z1dsQ9FF1+J0+1FkaidNgyt5bL+I6qGiGP9FXMEGfIrrvbMSREOjyRR5hP0nnpRX3tJOg77wEIfT919K3x850g8h4m8dG4EvcsPNBFAjJzhtE72IQO2eCjmqJrY2uEWw47GfSx6VOnSR9aOBDaeHL/wpFv8I9aGOhUGL1WwhMpoOMpaRP3vsH08EY2mb7firiqlyjf1YeJGNS9+ljy5bUgHkKFG7dhC+ySKRZTyMZfKZ/oo9Mqy39QvLd+2SNIw0MVe427oFY6ePLzWkvi85XhOUle/cmfcpny0tCZKynwlOMp3sSW5/J71gdF0br5tY1+cElXAexsOlFv+dRaIE/6NHO9it9wvLOdG5JHxMuUbJmcOgIWzzU56BP3Ah1u4wEStTxKN6Sv4reRR0fpa9a9JOAQnJ6X2fEbIRtXekLMBCJSFq4HZu6rrawuHVUc48ODwpebwqSBlpnCGnOxXNc6VPURNKH7mjBxBqy6bF/+KDA+4SVXCXzBbmSsTuKgrAMSKMvdkaPX65dvdJngPyUfyX6Jm25oeDYK4sbvkQd2oE6sOsLZ3eHfW8SIU0v5Z6/DhSQXaTIceG0p+/ok3oRv6mNLV//a1ymB0qfFLi747LWQaHtfdmJn6lU/rQeLoCMzLSj3PKevvBdymCWFpbYskGu2LL4fSI8I/rOjVQS+ExGileu6JCIx7ZamkMtSElvi+NoO2x1sEXnRastFzOpH7qmhEh1KuYsUwbrnBWOvUuqHx5BJ62AGi1OgpbNujhs1X3mRZhtmTPFf8mEynxDJ4M6RaYMiMf6Iv7UxOIqwkMionp4Jf/NjAZN7N9BI07ggSfDZpI+8RczQvo4+dANudPmkDzUcaEnDrcD4QaNTK4ISttXP9yHl7Fds6imfYSbnWenwSWSgig6vdyaZDJZiR6dHa7Hsvm1SGAMu2mZBKjlSX87gJ0kyQi3W6l5yW0gT7uIBrxqE51Z3yTgxd0YuUtCuvDHPO6ai6DfyJKxSShzRtelaJyp/TDc8ji/JI99fRTSElRVIFAFi/gJMXSLMOzO7tINSbMHbReGcWWKX3pNR+GhSHXahk7J1857rphaO7adtTtxIJcXqAj4qeNv/IHKzVq2u6y0tLoLu9K8p+iNM16rsISC08SxwZKmL8REh1I36Yj6sWuxfXaZlK82Kx9GbeS3Hxv9Nnr0MYD7vOcXt/t+/OOHS30cHFG+aPSD8K81Qvn0ueFr/CV+vrGz8uFjw4YNGzZs+F+CMH/c/O8tqfxWoWHqpvlnW1/pkZbJNXKWQS5ZeVHl1a/yQeIwXvyFoWraf01MiM8AA5Rpsu24zP/gJRHpBWvXKJ9mOJRIoJWFuEW359ZTf+GXUTxX+lPzFy60lmNRfo9ZxdUTaxKzejw4f64HiDQUXqCIt5JA1E0+JUbSPjLq/NcxkprPlWX/YofP4G/OsrlPHEOhpez17FKk45/7KgCFlbkoZ8IAPcwbMQBTU9J3+GXnZXpyddlU/ZVLVV4uo+Zd5KCmNTKFWc0lpQG+P7b3KgrloahaB7tQfTzjpvIWmSzP+YcInr4vuRX6UP3ZYHvnu31OZFlvy3hl2qR0vsBj5oXYw8dV/PYMb+d5JqDwdbKoJS9YfWtFpYmvsy7S3gsfNjut9Le8h9X4OxZ7385YUkLZl5XnihvJMiD7bPQyKZ1/e9CRMtXVU63cHos0Od8nWn20ucaqgx8onad/eNQKK26ztWSlFeY2J8P0HP7dpZXwRO5F1usy1p3lIMBgJjRexFn10ny31FFRNA+yZ6IvIPWv2L22exn1orZGlIgkUz+Of1NqOrjbTq25VeZQ3D2R3wKNxbAUIeH905Nh+qU+w0COjz7Dd4uliHxI9Geij3VZkfsdt3wI6lgfoaijgjHlnqQkVHCplw0oSDMU5bW6O3BrVlpCWYdvlxdPyByyLypK6atKFaksnbszwJBf6/Z1sN5OcR+zeneu9RqEfK3afBJQLr6uLXo9SbzzDA/6PA+WN6wxWdqu77sZ+vPCKI0dZXlmGrkuj1/v/Y4fquTRTIMc48QfWuIyXo456sI476LX/Gzej5Zf4j1bT3N/jGKmV+DktCJ+2j6+vGXB/fmG0FSDncAcp8xQl1GPipYSplEaaF0kS1To8QkuUc14Btb9HIJsdf21br5/1xJZgSQ3lFF2jSo+QM403Tlq75ohln6uwJMrb6CNDt5pYIWqT/vAtebTE1RXLRDBV1oktxd7tmN4CVjtZWLts8Drh4gcu11Ed6+VSZIYpHxuHn5okSdeBSPPwbTaS7yi8DDy01pvv59y8VIxo0iycDdBpr31beamLmcxDMSP32tW2xokeNY+SijiOR93ouNrZTREnkVjUHabRnskHo4BqeH9w5Wfsmgm8bin3LlBVzc7KoXqcpfVHc0MuuxiGkPXBkD/LsXO7TY1jdyeSXntGhr/XzQcq1C+NNeHl1pUufWFEVH0UszgGJ0PtvqmEuWtl7eXSpbC1FFbUHx4fr1U1c1kPO+FEOo2JG5GLk0JL4UPDqtPp1pULrgPL894K8xQnCzVbBjca9lCp3R02+c99+BqaVRIjN9yRkO6JZtmNThJH82NqrFifNFLZ1HLVsAciMKC3EAOz0zLsa8xNoMn12NfFRwTRfktRS6QVxOKMkp1B5HhNvi0siKkgg3rCjY3/HHHquOp9fxWSU+AV2RVHve68uD1dKTc0a23Hf4HFyvI+fxqBh0pvTnI4Zgybl85CgDKTn2EVg+Ro4jqQmlFXIs1yfIUSN7QVqfk21CN20QlGReVZTDo1NkjlZlvA7l04+jxkfMWQ2+6tKZ4xDuYjZ0fcXVq8WB0ZK6Q4GHzxIIZLtNQq8UoyjzKRHepsuOx/VcEGnwpzyiETsGPVjRL87oWTrjFSpLsABHSe4Chi0I1bSCiA1rPYhYMLM1I/gpRqpiOFPEVQqxKOKXaJHyMkPy0nV3RpTRz6cM2THht4/ginBB9rvEBZFlUsiA5kw+QqjZVrLH6miWiTD/NIlEAwrvcRHoLFrQPXQyV7FoblWJRqfpwobIbls/SIY2TnUwdeIWGGl5X4htkZaWz8gpUIcW7zCBe9qVNC4Hr1wPKnj7QITHKoaiUKpmH+oAeSWMge7UwpWEv0hA8FAX0aGJF/Q/zbMs/tHWqsQKVK70hHhWtT0YiSXdXyMmkqwM5jlrXmXilW71Pqgf3XqbhcxWiBL3UxZOY0aM6GL7Rk3aTkpljo6lZLqpI3S6fqKzJSqhccg9Heu+QqI46U4oLRcJIZMEfkm/YzQ3/uicJLAfpaAQ3UWNmZpCL8CUQM1vUaVBjUS7lZqRBgxESeyY9EGBQ4skCMDFvhwc9Ho8eU5M4D66MpHmdl0uhmbV3CXXZpdpM1fSzTd3j5qqlfSaLUZdeXUKgWXvvzDJPsxyv6xj6Ik1nyaKiatbNfeJnensFstFMh7y069hj6TScAiuc5BwPZo2XkuvldS5k8Gf2Z67WCbrR4aCZgeMFnqkXx1NW88hGZ90OmCMnFynMTtwqzPMSJRnmbvfo1As9vSrz7MR2dktwofDOTpKOtKAbJZ5D3lfae7GF3TPx8gJJqHF7q5tT5l9bnS2xiTkliWO0Vy8+hzJe6KMc1VVk22XaeNlZW73D0rbxgu19bmBF1y/Qby6vtheW+Njs3u9IJMvGwwsxvXOW4vO4z7oK/SPvIN59/nD6yGgoqqkq8rusiVdNbXGkVVVOo9U08VPTNPkWDrFqPzc1voZw9A/tLP5ZNnJBGDdp8o/K2dsYB9fkBZcXedBBMujT6CW0+Ns0uczmc/W+j3i22AL6aaYmX9r+UP7e6Q7l04a1Ye/X3nu/6z2G+rzt7hPft3+8xZ/e76e9PtZZLXkKdi+6+lyM9bz4j7Xx84l/c6E/hbC/2MR/644+ZKn+0xd7Ivw/vKUNGzZs2LBhw4YNGzZs2PAM+D+9y04M6D8Fj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png;base64,iVBORw0KGgoAAAANSUhEUgAAAT4AAACfCAMAAABX0UX9AAAAilBMVEX////+/v4AAAD7+/v29vb4+Pjw8PDs7Ozz8/Pm5uZxcXGcnJzq6up4eHg7OzvX19eRkZFgYGCioqJqamrf399+fn6IiIi3t7fAwMDR0dHg4ODKyspGRkasrKyVlZVPT0+oqKhZWVkzMzMUFBSEhIQbGxslJSU/Pz+7u7ssLCxUVFQWFhYoKCgLCwvqWbxsAAAWMElEQVR4nO1dh4KjOrIVJXLOwSSDsbHd7f//vVclgTtMz0zfsGvPW87uHds0QRxKlVQSjG3YsGHDhg0bNmzYsGHD/zSURzdgw/8mFPG/DX8LXEHyEI9ux58JwZwg8NEt+TOhKGltWlvv/ZtQWApRjX340Q35I4GdVg/78yZ9fxOc1af8zDbd9/egKKp322/S9/eAUlcmU7vR9zeAnCmc6T7sF89ZwZ8bvo06pX9iZ09SqJh7ZdOBfwUd1Ma5hLllvNxZlxGFcaPv++j67DpUXY/Sl12m3lYf3aA/BULTsRyGJN6D3TKtjfwRhCnZ5O/3UEQ3jZsoGmv71DE+nKIkeHSr/higlBU1i1765hxfPYexIBoNxnaO+eiWPTeWron0OVCazmAbZgMdw97rGyw4Rtpjm/eHgHpu7zE9auY4DTte9InFWHHdb/T9DkuOrzt6+nAJm+Fyjfq+JkrPzU1/dOueHorE1DdqVRyjPupfC11kTJ2mfnTjnh9Lbj6/+ZxbpQdB4Sz+8t5gW9T2OyB7bqyzrGniY7WrLdZOtK1tWW7JHR7cwOeGQhnmiXswQzTMVsrahOhzoM5SscMmgb8C0udOg8X3TRSOOeRVnohUQX67WExLg03//RKo5oLDNWWG5x+TIRluCdLHdmETBZxZ9mF6dAOfGyhpgd0EPIK8STDuqJ2EGWhIStJ5VhTFj27gM0Pk9AJoAnVfHyLbn295HhWvh1ij5KliZC/Rlrf6CRSZU2ZVcqzD1tp7MA0JIJKd2F57hR9ZyN6WNv0paHwDhsvhzFhQzn3iD753tUS5hjFCtvjVj27lc4JoMSw3A2fI8asadNA6jQUZMqZxxdpPHP++Je1/AuygTll34F2OWVMYKIAp60amVyIQRq3okUxu9H0NYTbGwkgOMDWN3buUIg1HtpZZWd6AmnEbNv8JOGdFZreM1ReY85MHXuWy6UK2FgkzQnhF96UuNvq+BrJSQ98ydx7yF4iiq31rz94o6LLal1tICasq3uj7AoowqqxtOtb29nHyAexmuvhIH2O6M0JC8ZrOqnzLGnwNrqB4FR1TXc/zr/EIN38w8wsz4yPVqVFAtz/laJP1jcAvoGhtW7cdBRhln0N49sFvvbG+AuRoh1XUjdYIuVU4W9rlCyi8deASSjMbhiYrX08UdYC3K+FU9jpu52EDdrgNevwIReG50fqTGOdVTI7hRx5kNxhKzirf9kaVum97cvRuqzj4CqatM8deQl/G2g6lLAH6yVTmSH85HKpdrm3m40coRF8Bds1lPYYwxhGISjVpl1ka3rLp5aRu7P0AhZkJGojzCHYg2SItKKSP6SUxqHcHiA2MiatN+r6A3rj4L9/fIEv5MuqG0qdUcfDSMMMByMRQr1dvrvMXMHxXiFWQwDHfsVX6zBni4nVqoDmLzAEnJ3Dj7wcYvhiMRGLKCCXNoq9In7K36xh9wD0JncL3abRP8s13+QHGSQxGkmCp7RFdQJMJ3cfRgUZ3OR/IiPCTP8cObENun6Aw6yaq+NDtQ82HFgJeHSsBXvRAQZsGIXkwQdlDzM5bvd8nSPqUe3qP1QnAeAIkzy9UMikqI7e5M2bn0W19Sliwl7Wly3CGVsigLZpLJPPMaZAtBC84Tts0yx+gMH2Ea2m+1TBzpuYHSFJtuFnsQN6ewjTHg8OWMv0CnO1CFLVSuY/lcqY1gF/dwmVJQ2bZyl4hqbZJ0l9AFBKgweir5ScJWwNLVRCZk50HMNTrvht+hFL6cLMDvgzoCulTNIWTLXZOcMyCjbufAxkz4xcArxYODNGXssILKFuAdiRLw2O59dufQohcmgMc7Ip+Cfp2fuM6R3L+OEujZMu3/BRczompG/RXHLQV5ivSx4IeJe/YyoBkt9UI/Ra8xTjtlgXmBXZGPKI0hnV3Vrbyqu9ihz0YLtMJ8p4854rFMLubv/JNoKVNRXkaYT6j2a0jZyvu+y6E2W1nIu+Yu0xLelN9K07bSPwNFPF/o7tBQnkE1z8vm5iqylGQR7fw2UGipr9CIZKkOpeyp+fXa6aKeskNvwaxdRL0kT/DhfRNiTc108be70HC5t6k9C1gZlLOUXdNt877WxBdxmGhb7EWSF/UB9dgo+/3QM4qDD74+4nSnte2kc23yVm/BXbVrjmdRs9a15BE+nZeYifG5j7/HmguDIJ7L2kRJsQw+GY5voOVI+W+gtCiA7cVSTZs2LBhw4YNfxubG/FvY2P0G/iJ//rPYipxNOf/AylRjKLU9D0C+sf8h/QxrQyzKaYRSutfa+ozgqbgHk+ijOxwOp1eD2JkZ/8P5ab0wQ5tH5I9tP9WS58TCuOum47I2aS7rmtZNLzY/QP68MAAfJczboZ4qv/v9InBGx9vNFy2tETfWiS6zm9RlGXK6VJadk8GLLNf3s7HmDmcli4bL/Qta2won0aI3qkIRVl/vstMs/dJh2WeyL0NS0seq16XFLCkb2mVR9L3dhvs7Xbebu3eeAn+/owBeMtornpF+j4c+v5239f43U+kfIb4K18P5vc9OA2ePEeZ4Dv6aDkHyD/c5SeJ+eoE73dA8b3PeG4FfT+/sPLDFxpQosfx1UH8fq7noG3FSh9juortGj2qgK/z5tTklUh1urHjxHHsxC7je0d8sTragtuduAjeJmng4R2IyUVCEA8t41q77on7Ou193wLct8NqbxyjNs11SY1Whf2lmWqR5zf34upnMSGTzhHrNGXYGy9JsXNc9mi80WfTAv0e6j49O0x1WtsvuUmD3GGINvkYhkifkzdjHrq7KbsBXMM8O8KrzVdFhv/GVIkmSFK02sIbjfOIzp/nOZXau6us2RAvsq2w8zGvgvg4giGUKQ9vWZnW08mj8+hdSA0UM+HivD+FnY6CfcqDIDyOcirJQyHoox6nHsnoahpT+8VmOhDJ5YIb5GrZ3fHEh+GTi8OYhcxm77p4LQozkvKdWJxxi/gSjK/pUoGwu8BVX/Tt7uTIvxJ9Cs2lkYZsD40lqnozqvbwDfq6j5h4Dc1eHHF43f3nePkmzNXy1sJnwac/wSh7kX5YNBnS1y+7d7b4sPComHzkAWB22V36rFHWBY12qS6CVhB9Qsz2h3TJ3aOFP6414mcIxHUdQZ8SwkX+NkZIxB62QwJMazixWNCX4540YhI+jfRpu2KWRpduNxJ2jmnYbFHL/VP6FCVDwVhf6EQ366yFVZAsHsxCH4q1e0oXZyhZFAYdF0IpmE+B5hTWB+h1MiKKZgOIWdR2bL0CtWSlLxGtwn2PT0Lf8XK7e8y+6MvC4UBuElJAP5c+jkRQNxQbhezad/4audZwITtvXjBlp0lf0Tzi4fPie+xhbC0yE7VGClhcUlyeJjqQCNsO7gPEqqCPI32+OEKrHj+3UNCX1MVVeMwUNiyWBIH0XUi9fE3fHj+NI8DHlZV4e1z5k8pgoa/fLzuQgbEpKLFk7xXq0t5bsiwGD06EJ0lzkADo6kgfOpH0UIk+Tuad9Gv7FCH1qvtQ6Qj6io/03aiffE2fV5b7+RiVn1w/xuuwF/HzQV/pM9OczNGiIc3mvKPyZ0mf0S+d3UXjYMFH+vDkRB8G50DPiaSPKfqrPMJ7AgLvjksg6Ws/0Uc38DV9/nUUU8Q/BW703a2z1dsQ9FF1+J0+1FkaidNgyt5bL+I6qGiGP9FXMEGfIrrvbMSREOjyRR5hP0nnpRX3tJOg77wEIfT919K3x850g8h4m8dG4EvcsPNBFAjJzhtE72IQO2eCjmqJrY2uEWw47GfSx6VOnSR9aOBDaeHL/wpFv8I9aGOhUGL1WwhMpoOMpaRP3vsH08EY2mb7firiqlyjf1YeJGNS9+ljy5bUgHkKFG7dhC+ySKRZTyMZfKZ/oo9Mqy39QvLd+2SNIw0MVe427oFY6ePLzWkvi85XhOUle/cmfcpny0tCZKynwlOMp3sSW5/J71gdF0br5tY1+cElXAexsOlFv+dRaIE/6NHO9it9wvLOdG5JHxMuUbJmcOgIWzzU56BP3Ah1u4wEStTxKN6Sv4reRR0fpa9a9JOAQnJ6X2fEbIRtXekLMBCJSFq4HZu6rrawuHVUc48ODwpebwqSBlpnCGnOxXNc6VPURNKH7mjBxBqy6bF/+KDA+4SVXCXzBbmSsTuKgrAMSKMvdkaPX65dvdJngPyUfyX6Jm25oeDYK4sbvkQd2oE6sOsLZ3eHfW8SIU0v5Z6/DhSQXaTIceG0p+/ok3oRv6mNLV//a1ymB0qfFLi747LWQaHtfdmJn6lU/rQeLoCMzLSj3PKevvBdymCWFpbYskGu2LL4fSI8I/rOjVQS+ExGileu6JCIx7ZamkMtSElvi+NoO2x1sEXnRastFzOpH7qmhEh1KuYsUwbrnBWOvUuqHx5BJ62AGi1OgpbNujhs1X3mRZhtmTPFf8mEynxDJ4M6RaYMiMf6Iv7UxOIqwkMionp4Jf/NjAZN7N9BI07ggSfDZpI+8RczQvo4+dANudPmkDzUcaEnDrcD4QaNTK4ISttXP9yHl7Fds6imfYSbnWenwSWSgig6vdyaZDJZiR6dHa7Hsvm1SGAMu2mZBKjlSX87gJ0kyQi3W6l5yW0gT7uIBrxqE51Z3yTgxd0YuUtCuvDHPO6ai6DfyJKxSShzRtelaJyp/TDc8ji/JI99fRTSElRVIFAFi/gJMXSLMOzO7tINSbMHbReGcWWKX3pNR+GhSHXahk7J1857rphaO7adtTtxIJcXqAj4qeNv/IHKzVq2u6y0tLoLu9K8p+iNM16rsISC08SxwZKmL8REh1I36Yj6sWuxfXaZlK82Kx9GbeS3Hxv9Nnr0MYD7vOcXt/t+/OOHS30cHFG+aPSD8K81Qvn0ueFr/CV+vrGz8uFjw4YNGzZs+F+CMH/c/O8tqfxWoWHqpvlnW1/pkZbJNXKWQS5ZeVHl1a/yQeIwXvyFoWraf01MiM8AA5Rpsu24zP/gJRHpBWvXKJ9mOJRIoJWFuEW359ZTf+GXUTxX+lPzFy60lmNRfo9ZxdUTaxKzejw4f64HiDQUXqCIt5JA1E0+JUbSPjLq/NcxkprPlWX/YofP4G/OsrlPHEOhpez17FKk45/7KgCFlbkoZ8IAPcwbMQBTU9J3+GXnZXpyddlU/ZVLVV4uo+Zd5KCmNTKFWc0lpQG+P7b3KgrloahaB7tQfTzjpvIWmSzP+YcInr4vuRX6UP3ZYHvnu31OZFlvy3hl2qR0vsBj5oXYw8dV/PYMb+d5JqDwdbKoJS9YfWtFpYmvsy7S3gsfNjut9Le8h9X4OxZ7385YUkLZl5XnihvJMiD7bPQyKZ1/e9CRMtXVU63cHos0Od8nWn20ucaqgx8onad/eNQKK26ztWSlFeY2J8P0HP7dpZXwRO5F1usy1p3lIMBgJjRexFn10ny31FFRNA+yZ6IvIPWv2L22exn1orZGlIgkUz+Of1NqOrjbTq25VeZQ3D2R3wKNxbAUIeH905Nh+qU+w0COjz7Dd4uliHxI9Geij3VZkfsdt3wI6lgfoaijgjHlnqQkVHCplw0oSDMU5bW6O3BrVlpCWYdvlxdPyByyLypK6atKFaksnbszwJBf6/Z1sN5OcR+zeneu9RqEfK3afBJQLr6uLXo9SbzzDA/6PA+WN6wxWdqu77sZ+vPCKI0dZXlmGrkuj1/v/Y4fquTRTIMc48QfWuIyXo456sI476LX/Gzej5Zf4j1bT3N/jGKmV+DktCJ+2j6+vGXB/fmG0FSDncAcp8xQl1GPipYSplEaaF0kS1To8QkuUc14Btb9HIJsdf21br5/1xJZgSQ3lFF2jSo+QM403Tlq75ohln6uwJMrb6CNDt5pYIWqT/vAtebTE1RXLRDBV1oktxd7tmN4CVjtZWLts8Drh4gcu11Ed6+VSZIYpHxuHn5okSdeBSPPwbTaS7yi8DDy01pvv59y8VIxo0iycDdBpr31beamLmcxDMSP32tW2xokeNY+SijiOR93ouNrZTREnkVjUHabRnskHo4BqeH9w5Wfsmgm8bin3LlBVzc7KoXqcpfVHc0MuuxiGkPXBkD/LsXO7TY1jdyeSXntGhr/XzQcq1C+NNeHl1pUufWFEVH0UszgGJ0PtvqmEuWtl7eXSpbC1FFbUHx4fr1U1c1kPO+FEOo2JG5GLk0JL4UPDqtPp1pULrgPL894K8xQnCzVbBjca9lCp3R02+c99+BqaVRIjN9yRkO6JZtmNThJH82NqrFifNFLZ1HLVsAciMKC3EAOz0zLsa8xNoMn12NfFRwTRfktRS6QVxOKMkp1B5HhNvi0siKkgg3rCjY3/HHHquOp9fxWSU+AV2RVHve68uD1dKTc0a23Hf4HFyvI+fxqBh0pvTnI4Zgybl85CgDKTn2EVg+Ro4jqQmlFXIs1yfIUSN7QVqfk21CN20QlGReVZTDo1NkjlZlvA7l04+jxkfMWQ2+6tKZ4xDuYjZ0fcXVq8WB0ZK6Q4GHzxIIZLtNQq8UoyjzKRHepsuOx/VcEGnwpzyiETsGPVjRL87oWTrjFSpLsABHSe4Chi0I1bSCiA1rPYhYMLM1I/gpRqpiOFPEVQqxKOKXaJHyMkPy0nV3RpTRz6cM2THht4/ginBB9rvEBZFlUsiA5kw+QqjZVrLH6miWiTD/NIlEAwrvcRHoLFrQPXQyV7FoblWJRqfpwobIbls/SIY2TnUwdeIWGGl5X4htkZaWz8gpUIcW7zCBe9qVNC4Hr1wPKnj7QITHKoaiUKpmH+oAeSWMge7UwpWEv0hA8FAX0aGJF/Q/zbMs/tHWqsQKVK70hHhWtT0YiSXdXyMmkqwM5jlrXmXilW71Pqgf3XqbhcxWiBL3UxZOY0aM6GL7Rk3aTkpljo6lZLqpI3S6fqKzJSqhccg9Heu+QqI46U4oLRcJIZMEfkm/YzQ3/uicJLAfpaAQ3UWNmZpCL8CUQM1vUaVBjUS7lZqRBgxESeyY9EGBQ4skCMDFvhwc9Ho8eU5M4D66MpHmdl0uhmbV3CXXZpdpM1fSzTd3j5qqlfSaLUZdeXUKgWXvvzDJPsxyv6xj6Ik1nyaKiatbNfeJnensFstFMh7y069hj6TScAiuc5BwPZo2XkuvldS5k8Gf2Z67WCbrR4aCZgeMFnqkXx1NW88hGZ90OmCMnFynMTtwqzPMSJRnmbvfo1As9vSrz7MR2dktwofDOTpKOtKAbJZ5D3lfae7GF3TPx8gJJqHF7q5tT5l9bnS2xiTkliWO0Vy8+hzJe6KMc1VVk22XaeNlZW73D0rbxgu19bmBF1y/Qby6vtheW+Njs3u9IJMvGwwsxvXOW4vO4z7oK/SPvIN59/nD6yGgoqqkq8rusiVdNbXGkVVVOo9U08VPTNPkWDrFqPzc1voZw9A/tLP5ZNnJBGDdp8o/K2dsYB9fkBZcXedBBMujT6CW0+Ns0uczmc/W+j3i22AL6aaYmX9r+UP7e6Q7l04a1Ye/X3nu/6z2G+rzt7hPft3+8xZ/e76e9PtZZLXkKdi+6+lyM9bz4j7Xx84l/c6E/hbC/2MR/644+ZKn+0xd7Ivw/vKUNGzZs2LBhw4YNGzZs2PAM+D+9y04M6D8Fjw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png;base64,iVBORw0KGgoAAAANSUhEUgAAAT4AAACfCAMAAABX0UX9AAAAilBMVEX////+/v4AAAD7+/v29vb4+Pjw8PDs7Ozz8/Pm5uZxcXGcnJzq6up4eHg7OzvX19eRkZFgYGCioqJqamrf399+fn6IiIi3t7fAwMDR0dHg4ODKyspGRkasrKyVlZVPT0+oqKhZWVkzMzMUFBSEhIQbGxslJSU/Pz+7u7ssLCxUVFQWFhYoKCgLCwvqWbxsAAAWMElEQVR4nO1dh4KjOrIVJXLOwSSDsbHd7f//vVclgTtMz0zfsGvPW87uHds0QRxKlVQSjG3YsGHDhg0bNmzYsGHD/zSURzdgw/8mFPG/DX8LXEHyEI9ux58JwZwg8NEt+TOhKGltWlvv/ZtQWApRjX340Q35I4GdVg/78yZ9fxOc1af8zDbd9/egKKp322/S9/eAUlcmU7vR9zeAnCmc6T7sF89ZwZ8bvo06pX9iZ09SqJh7ZdOBfwUd1Ma5hLllvNxZlxGFcaPv++j67DpUXY/Sl12m3lYf3aA/BULTsRyGJN6D3TKtjfwRhCnZ5O/3UEQ3jZsoGmv71DE+nKIkeHSr/higlBU1i1765hxfPYexIBoNxnaO+eiWPTeWron0OVCazmAbZgMdw97rGyw4Rtpjm/eHgHpu7zE9auY4DTte9InFWHHdb/T9DkuOrzt6+nAJm+Fyjfq+JkrPzU1/dOueHorE1DdqVRyjPupfC11kTJ2mfnTjnh9Lbj6/+ZxbpQdB4Sz+8t5gW9T2OyB7bqyzrGniY7WrLdZOtK1tWW7JHR7cwOeGQhnmiXswQzTMVsrahOhzoM5SscMmgb8C0udOg8X3TRSOOeRVnohUQX67WExLg03//RKo5oLDNWWG5x+TIRluCdLHdmETBZxZ9mF6dAOfGyhpgd0EPIK8STDuqJ2EGWhIStJ5VhTFj27gM0Pk9AJoAnVfHyLbn295HhWvh1ij5KliZC/Rlrf6CRSZU2ZVcqzD1tp7MA0JIJKd2F57hR9ZyN6WNv0paHwDhsvhzFhQzn3iD753tUS5hjFCtvjVj27lc4JoMSw3A2fI8asadNA6jQUZMqZxxdpPHP++Je1/AuygTll34F2OWVMYKIAp60amVyIQRq3okUxu9H0NYTbGwkgOMDWN3buUIg1HtpZZWd6AmnEbNv8JOGdFZreM1ReY85MHXuWy6UK2FgkzQnhF96UuNvq+BrJSQ98ydx7yF4iiq31rz94o6LLal1tICasq3uj7AoowqqxtOtb29nHyAexmuvhIH2O6M0JC8ZrOqnzLGnwNrqB4FR1TXc/zr/EIN38w8wsz4yPVqVFAtz/laJP1jcAvoGhtW7cdBRhln0N49sFvvbG+AuRoh1XUjdYIuVU4W9rlCyi8deASSjMbhiYrX08UdYC3K+FU9jpu52EDdrgNevwIReG50fqTGOdVTI7hRx5kNxhKzirf9kaVum97cvRuqzj4CqatM8deQl/G2g6lLAH6yVTmSH85HKpdrm3m40coRF8Bds1lPYYwxhGISjVpl1ka3rLp5aRu7P0AhZkJGojzCHYg2SItKKSP6SUxqHcHiA2MiatN+r6A3rj4L9/fIEv5MuqG0qdUcfDSMMMByMRQr1dvrvMXMHxXiFWQwDHfsVX6zBni4nVqoDmLzAEnJ3Dj7wcYvhiMRGLKCCXNoq9In7K36xh9wD0JncL3abRP8s13+QHGSQxGkmCp7RFdQJMJ3cfRgUZ3OR/IiPCTP8cObENun6Aw6yaq+NDtQ82HFgJeHSsBXvRAQZsGIXkwQdlDzM5bvd8nSPqUe3qP1QnAeAIkzy9UMikqI7e5M2bn0W19Sliwl7Wly3CGVsigLZpLJPPMaZAtBC84Tts0yx+gMH2Ea2m+1TBzpuYHSFJtuFnsQN6ewjTHg8OWMv0CnO1CFLVSuY/lcqY1gF/dwmVJQ2bZyl4hqbZJ0l9AFBKgweir5ScJWwNLVRCZk50HMNTrvht+hFL6cLMDvgzoCulTNIWTLXZOcMyCjbufAxkz4xcArxYODNGXssILKFuAdiRLw2O59dufQohcmgMc7Ip+Cfp2fuM6R3L+OEujZMu3/BRczompG/RXHLQV5ivSx4IeJe/YyoBkt9UI/Ra8xTjtlgXmBXZGPKI0hnV3Vrbyqu9ihz0YLtMJ8p4854rFMLubv/JNoKVNRXkaYT6j2a0jZyvu+y6E2W1nIu+Yu0xLelN9K07bSPwNFPF/o7tBQnkE1z8vm5iqylGQR7fw2UGipr9CIZKkOpeyp+fXa6aKeskNvwaxdRL0kT/DhfRNiTc108be70HC5t6k9C1gZlLOUXdNt877WxBdxmGhb7EWSF/UB9dgo+/3QM4qDD74+4nSnte2kc23yVm/BXbVrjmdRs9a15BE+nZeYifG5j7/HmguDIJ7L2kRJsQw+GY5voOVI+W+gtCiA7cVSTZs2LBhw4YNfxubG/FvY2P0G/iJ//rPYipxNOf/AylRjKLU9D0C+sf8h/QxrQyzKaYRSutfa+ozgqbgHk+ijOxwOp1eD2JkZ/8P5ab0wQ5tH5I9tP9WS58TCuOum47I2aS7rmtZNLzY/QP68MAAfJczboZ4qv/v9InBGx9vNFy2tETfWiS6zm9RlGXK6VJadk8GLLNf3s7HmDmcli4bL/Qta2won0aI3qkIRVl/vstMs/dJh2WeyL0NS0seq16XFLCkb2mVR9L3dhvs7Xbebu3eeAn+/owBeMtornpF+j4c+v5239f43U+kfIb4K18P5vc9OA2ePEeZ4Dv6aDkHyD/c5SeJ+eoE73dA8b3PeG4FfT+/sPLDFxpQosfx1UH8fq7noG3FSh9juortGj2qgK/z5tTklUh1urHjxHHsxC7je0d8sTragtuduAjeJmng4R2IyUVCEA8t41q77on7Ou193wLct8NqbxyjNs11SY1Whf2lmWqR5zf34upnMSGTzhHrNGXYGy9JsXNc9mi80WfTAv0e6j49O0x1WtsvuUmD3GGINvkYhkifkzdjHrq7KbsBXMM8O8KrzVdFhv/GVIkmSFK02sIbjfOIzp/nOZXau6us2RAvsq2w8zGvgvg4giGUKQ9vWZnW08mj8+hdSA0UM+HivD+FnY6CfcqDIDyOcirJQyHoox6nHsnoahpT+8VmOhDJ5YIb5GrZ3fHEh+GTi8OYhcxm77p4LQozkvKdWJxxi/gSjK/pUoGwu8BVX/Tt7uTIvxJ9Cs2lkYZsD40lqnozqvbwDfq6j5h4Dc1eHHF43f3nePkmzNXy1sJnwac/wSh7kX5YNBnS1y+7d7b4sPComHzkAWB22V36rFHWBY12qS6CVhB9Qsz2h3TJ3aOFP6414mcIxHUdQZ8SwkX+NkZIxB62QwJMazixWNCX4540YhI+jfRpu2KWRpduNxJ2jmnYbFHL/VP6FCVDwVhf6EQ366yFVZAsHsxCH4q1e0oXZyhZFAYdF0IpmE+B5hTWB+h1MiKKZgOIWdR2bL0CtWSlLxGtwn2PT0Lf8XK7e8y+6MvC4UBuElJAP5c+jkRQNxQbhezad/4audZwITtvXjBlp0lf0Tzi4fPie+xhbC0yE7VGClhcUlyeJjqQCNsO7gPEqqCPI32+OEKrHj+3UNCX1MVVeMwUNiyWBIH0XUi9fE3fHj+NI8DHlZV4e1z5k8pgoa/fLzuQgbEpKLFk7xXq0t5bsiwGD06EJ0lzkADo6kgfOpH0UIk+Tuad9Gv7FCH1qvtQ6Qj6io/03aiffE2fV5b7+RiVn1w/xuuwF/HzQV/pM9OczNGiIc3mvKPyZ0mf0S+d3UXjYMFH+vDkRB8G50DPiaSPKfqrPMJ7AgLvjksg6Ws/0Uc38DV9/nUUU8Q/BW703a2z1dsQ9FF1+J0+1FkaidNgyt5bL+I6qGiGP9FXMEGfIrrvbMSREOjyRR5hP0nnpRX3tJOg77wEIfT919K3x850g8h4m8dG4EvcsPNBFAjJzhtE72IQO2eCjmqJrY2uEWw47GfSx6VOnSR9aOBDaeHL/wpFv8I9aGOhUGL1WwhMpoOMpaRP3vsH08EY2mb7firiqlyjf1YeJGNS9+ljy5bUgHkKFG7dhC+ySKRZTyMZfKZ/oo9Mqy39QvLd+2SNIw0MVe427oFY6ePLzWkvi85XhOUle/cmfcpny0tCZKynwlOMp3sSW5/J71gdF0br5tY1+cElXAexsOlFv+dRaIE/6NHO9it9wvLOdG5JHxMuUbJmcOgIWzzU56BP3Ah1u4wEStTxKN6Sv4reRR0fpa9a9JOAQnJ6X2fEbIRtXekLMBCJSFq4HZu6rrawuHVUc48ODwpebwqSBlpnCGnOxXNc6VPURNKH7mjBxBqy6bF/+KDA+4SVXCXzBbmSsTuKgrAMSKMvdkaPX65dvdJngPyUfyX6Jm25oeDYK4sbvkQd2oE6sOsLZ3eHfW8SIU0v5Z6/DhSQXaTIceG0p+/ok3oRv6mNLV//a1ymB0qfFLi747LWQaHtfdmJn6lU/rQeLoCMzLSj3PKevvBdymCWFpbYskGu2LL4fSI8I/rOjVQS+ExGileu6JCIx7ZamkMtSElvi+NoO2x1sEXnRastFzOpH7qmhEh1KuYsUwbrnBWOvUuqHx5BJ62AGi1OgpbNujhs1X3mRZhtmTPFf8mEynxDJ4M6RaYMiMf6Iv7UxOIqwkMionp4Jf/NjAZN7N9BI07ggSfDZpI+8RczQvo4+dANudPmkDzUcaEnDrcD4QaNTK4ISttXP9yHl7Fds6imfYSbnWenwSWSgig6vdyaZDJZiR6dHa7Hsvm1SGAMu2mZBKjlSX87gJ0kyQi3W6l5yW0gT7uIBrxqE51Z3yTgxd0YuUtCuvDHPO6ai6DfyJKxSShzRtelaJyp/TDc8ji/JI99fRTSElRVIFAFi/gJMXSLMOzO7tINSbMHbReGcWWKX3pNR+GhSHXahk7J1857rphaO7adtTtxIJcXqAj4qeNv/IHKzVq2u6y0tLoLu9K8p+iNM16rsISC08SxwZKmL8REh1I36Yj6sWuxfXaZlK82Kx9GbeS3Hxv9Nnr0MYD7vOcXt/t+/OOHS30cHFG+aPSD8K81Qvn0ueFr/CV+vrGz8uFjw4YNGzZs+F+CMH/c/O8tqfxWoWHqpvlnW1/pkZbJNXKWQS5ZeVHl1a/yQeIwXvyFoWraf01MiM8AA5Rpsu24zP/gJRHpBWvXKJ9mOJRIoJWFuEW359ZTf+GXUTxX+lPzFy60lmNRfo9ZxdUTaxKzejw4f64HiDQUXqCIt5JA1E0+JUbSPjLq/NcxkprPlWX/YofP4G/OsrlPHEOhpez17FKk45/7KgCFlbkoZ8IAPcwbMQBTU9J3+GXnZXpyddlU/ZVLVV4uo+Zd5KCmNTKFWc0lpQG+P7b3KgrloahaB7tQfTzjpvIWmSzP+YcInr4vuRX6UP3ZYHvnu31OZFlvy3hl2qR0vsBj5oXYw8dV/PYMb+d5JqDwdbKoJS9YfWtFpYmvsy7S3gsfNjut9Le8h9X4OxZ7385YUkLZl5XnihvJMiD7bPQyKZ1/e9CRMtXVU63cHos0Od8nWn20ucaqgx8onad/eNQKK26ztWSlFeY2J8P0HP7dpZXwRO5F1usy1p3lIMBgJjRexFn10ny31FFRNA+yZ6IvIPWv2L22exn1orZGlIgkUz+Of1NqOrjbTq25VeZQ3D2R3wKNxbAUIeH905Nh+qU+w0COjz7Dd4uliHxI9Geij3VZkfsdt3wI6lgfoaijgjHlnqQkVHCplw0oSDMU5bW6O3BrVlpCWYdvlxdPyByyLypK6atKFaksnbszwJBf6/Z1sN5OcR+zeneu9RqEfK3afBJQLr6uLXo9SbzzDA/6PA+WN6wxWdqu77sZ+vPCKI0dZXlmGrkuj1/v/Y4fquTRTIMc48QfWuIyXo456sI476LX/Gzej5Zf4j1bT3N/jGKmV+DktCJ+2j6+vGXB/fmG0FSDncAcp8xQl1GPipYSplEaaF0kS1To8QkuUc14Btb9HIJsdf21br5/1xJZgSQ3lFF2jSo+QM403Tlq75ohln6uwJMrb6CNDt5pYIWqT/vAtebTE1RXLRDBV1oktxd7tmN4CVjtZWLts8Drh4gcu11Ed6+VSZIYpHxuHn5okSdeBSPPwbTaS7yi8DDy01pvv59y8VIxo0iycDdBpr31beamLmcxDMSP32tW2xokeNY+SijiOR93ouNrZTREnkVjUHabRnskHo4BqeH9w5Wfsmgm8bin3LlBVzc7KoXqcpfVHc0MuuxiGkPXBkD/LsXO7TY1jdyeSXntGhr/XzQcq1C+NNeHl1pUufWFEVH0UszgGJ0PtvqmEuWtl7eXSpbC1FFbUHx4fr1U1c1kPO+FEOo2JG5GLk0JL4UPDqtPp1pULrgPL894K8xQnCzVbBjca9lCp3R02+c99+BqaVRIjN9yRkO6JZtmNThJH82NqrFifNFLZ1HLVsAciMKC3EAOz0zLsa8xNoMn12NfFRwTRfktRS6QVxOKMkp1B5HhNvi0siKkgg3rCjY3/HHHquOp9fxWSU+AV2RVHve68uD1dKTc0a23Hf4HFyvI+fxqBh0pvTnI4Zgybl85CgDKTn2EVg+Ro4jqQmlFXIs1yfIUSN7QVqfk21CN20QlGReVZTDo1NkjlZlvA7l04+jxkfMWQ2+6tKZ4xDuYjZ0fcXVq8WB0ZK6Q4GHzxIIZLtNQq8UoyjzKRHepsuOx/VcEGnwpzyiETsGPVjRL87oWTrjFSpLsABHSe4Chi0I1bSCiA1rPYhYMLM1I/gpRqpiOFPEVQqxKOKXaJHyMkPy0nV3RpTRz6cM2THht4/ginBB9rvEBZFlUsiA5kw+QqjZVrLH6miWiTD/NIlEAwrvcRHoLFrQPXQyV7FoblWJRqfpwobIbls/SIY2TnUwdeIWGGl5X4htkZaWz8gpUIcW7zCBe9qVNC4Hr1wPKnj7QITHKoaiUKpmH+oAeSWMge7UwpWEv0hA8FAX0aGJF/Q/zbMs/tHWqsQKVK70hHhWtT0YiSXdXyMmkqwM5jlrXmXilW71Pqgf3XqbhcxWiBL3UxZOY0aM6GL7Rk3aTkpljo6lZLqpI3S6fqKzJSqhccg9Heu+QqI46U4oLRcJIZMEfkm/YzQ3/uicJLAfpaAQ3UWNmZpCL8CUQM1vUaVBjUS7lZqRBgxESeyY9EGBQ4skCMDFvhwc9Ho8eU5M4D66MpHmdl0uhmbV3CXXZpdpM1fSzTd3j5qqlfSaLUZdeXUKgWXvvzDJPsxyv6xj6Ik1nyaKiatbNfeJnensFstFMh7y069hj6TScAiuc5BwPZo2XkuvldS5k8Gf2Z67WCbrR4aCZgeMFnqkXx1NW88hGZ90OmCMnFynMTtwqzPMSJRnmbvfo1As9vSrz7MR2dktwofDOTpKOtKAbJZ5D3lfae7GF3TPx8gJJqHF7q5tT5l9bnS2xiTkliWO0Vy8+hzJe6KMc1VVk22XaeNlZW73D0rbxgu19bmBF1y/Qby6vtheW+Njs3u9IJMvGwwsxvXOW4vO4z7oK/SPvIN59/nD6yGgoqqkq8rusiVdNbXGkVVVOo9U08VPTNPkWDrFqPzc1voZw9A/tLP5ZNnJBGDdp8o/K2dsYB9fkBZcXedBBMujT6CW0+Ns0uczmc/W+j3i22AL6aaYmX9r+UP7e6Q7l04a1Ye/X3nu/6z2G+rzt7hPft3+8xZ/e76e9PtZZLXkKdi+6+lyM9bz4j7Xx84l/c6E/hbC/2MR/644+ZKn+0xd7Ivw/vKUNGzZs2LBhw4YNGzZs2PAM+D+9y04M6D8Fjw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data:image/png;base64,iVBORw0KGgoAAAANSUhEUgAAAT4AAACfCAMAAABX0UX9AAAAilBMVEX////+/v4AAAD7+/v29vb4+Pjw8PDs7Ozz8/Pm5uZxcXGcnJzq6up4eHg7OzvX19eRkZFgYGCioqJqamrf399+fn6IiIi3t7fAwMDR0dHg4ODKyspGRkasrKyVlZVPT0+oqKhZWVkzMzMUFBSEhIQbGxslJSU/Pz+7u7ssLCxUVFQWFhYoKCgLCwvqWbxsAAAWMElEQVR4nO1dh4KjOrIVJXLOwSSDsbHd7f//vVclgTtMz0zfsGvPW87uHds0QRxKlVQSjG3YsGHDhg0bNmzYsGHD/zSURzdgw/8mFPG/DX8LXEHyEI9ux58JwZwg8NEt+TOhKGltWlvv/ZtQWApRjX340Q35I4GdVg/78yZ9fxOc1af8zDbd9/egKKp322/S9/eAUlcmU7vR9zeAnCmc6T7sF89ZwZ8bvo06pX9iZ09SqJh7ZdOBfwUd1Ma5hLllvNxZlxGFcaPv++j67DpUXY/Sl12m3lYf3aA/BULTsRyGJN6D3TKtjfwRhCnZ5O/3UEQ3jZsoGmv71DE+nKIkeHSr/higlBU1i1765hxfPYexIBoNxnaO+eiWPTeWron0OVCazmAbZgMdw97rGyw4Rtpjm/eHgHpu7zE9auY4DTte9InFWHHdb/T9DkuOrzt6+nAJm+Fyjfq+JkrPzU1/dOueHorE1DdqVRyjPupfC11kTJ2mfnTjnh9Lbj6/+ZxbpQdB4Sz+8t5gW9T2OyB7bqyzrGniY7WrLdZOtK1tWW7JHR7cwOeGQhnmiXswQzTMVsrahOhzoM5SscMmgb8C0udOg8X3TRSOOeRVnohUQX67WExLg03//RKo5oLDNWWG5x+TIRluCdLHdmETBZxZ9mF6dAOfGyhpgd0EPIK8STDuqJ2EGWhIStJ5VhTFj27gM0Pk9AJoAnVfHyLbn295HhWvh1ij5KliZC/Rlrf6CRSZU2ZVcqzD1tp7MA0JIJKd2F57hR9ZyN6WNv0paHwDhsvhzFhQzn3iD753tUS5hjFCtvjVj27lc4JoMSw3A2fI8asadNA6jQUZMqZxxdpPHP++Je1/AuygTll34F2OWVMYKIAp60amVyIQRq3okUxu9H0NYTbGwkgOMDWN3buUIg1HtpZZWd6AmnEbNv8JOGdFZreM1ReY85MHXuWy6UK2FgkzQnhF96UuNvq+BrJSQ98ydx7yF4iiq31rz94o6LLal1tICasq3uj7AoowqqxtOtb29nHyAexmuvhIH2O6M0JC8ZrOqnzLGnwNrqB4FR1TXc/zr/EIN38w8wsz4yPVqVFAtz/laJP1jcAvoGhtW7cdBRhln0N49sFvvbG+AuRoh1XUjdYIuVU4W9rlCyi8deASSjMbhiYrX08UdYC3K+FU9jpu52EDdrgNevwIReG50fqTGOdVTI7hRx5kNxhKzirf9kaVum97cvRuqzj4CqatM8deQl/G2g6lLAH6yVTmSH85HKpdrm3m40coRF8Bds1lPYYwxhGISjVpl1ka3rLp5aRu7P0AhZkJGojzCHYg2SItKKSP6SUxqHcHiA2MiatN+r6A3rj4L9/fIEv5MuqG0qdUcfDSMMMByMRQr1dvrvMXMHxXiFWQwDHfsVX6zBni4nVqoDmLzAEnJ3Dj7wcYvhiMRGLKCCXNoq9In7K36xh9wD0JncL3abRP8s13+QHGSQxGkmCp7RFdQJMJ3cfRgUZ3OR/IiPCTP8cObENun6Aw6yaq+NDtQ82HFgJeHSsBXvRAQZsGIXkwQdlDzM5bvd8nSPqUe3qP1QnAeAIkzy9UMikqI7e5M2bn0W19Sliwl7Wly3CGVsigLZpLJPPMaZAtBC84Tts0yx+gMH2Ea2m+1TBzpuYHSFJtuFnsQN6ewjTHg8OWMv0CnO1CFLVSuY/lcqY1gF/dwmVJQ2bZyl4hqbZJ0l9AFBKgweir5ScJWwNLVRCZk50HMNTrvht+hFL6cLMDvgzoCulTNIWTLXZOcMyCjbufAxkz4xcArxYODNGXssILKFuAdiRLw2O59dufQohcmgMc7Ip+Cfp2fuM6R3L+OEujZMu3/BRczompG/RXHLQV5ivSx4IeJe/YyoBkt9UI/Ra8xTjtlgXmBXZGPKI0hnV3Vrbyqu9ihz0YLtMJ8p4854rFMLubv/JNoKVNRXkaYT6j2a0jZyvu+y6E2W1nIu+Yu0xLelN9K07bSPwNFPF/o7tBQnkE1z8vm5iqylGQR7fw2UGipr9CIZKkOpeyp+fXa6aKeskNvwaxdRL0kT/DhfRNiTc108be70HC5t6k9C1gZlLOUXdNt877WxBdxmGhb7EWSF/UB9dgo+/3QM4qDD74+4nSnte2kc23yVm/BXbVrjmdRs9a15BE+nZeYifG5j7/HmguDIJ7L2kRJsQw+GY5voOVI+W+gtCiA7cVSTZs2LBhw4YNfxubG/FvY2P0G/iJ//rPYipxNOf/AylRjKLU9D0C+sf8h/QxrQyzKaYRSutfa+ozgqbgHk+ijOxwOp1eD2JkZ/8P5ab0wQ5tH5I9tP9WS58TCuOum47I2aS7rmtZNLzY/QP68MAAfJczboZ4qv/v9InBGx9vNFy2tETfWiS6zm9RlGXK6VJadk8GLLNf3s7HmDmcli4bL/Qta2won0aI3qkIRVl/vstMs/dJh2WeyL0NS0seq16XFLCkb2mVR9L3dhvs7Xbebu3eeAn+/owBeMtornpF+j4c+v5239f43U+kfIb4K18P5vc9OA2ePEeZ4Dv6aDkHyD/c5SeJ+eoE73dA8b3PeG4FfT+/sPLDFxpQosfx1UH8fq7noG3FSh9juortGj2qgK/z5tTklUh1urHjxHHsxC7je0d8sTragtuduAjeJmng4R2IyUVCEA8t41q77on7Ou193wLct8NqbxyjNs11SY1Whf2lmWqR5zf34upnMSGTzhHrNGXYGy9JsXNc9mi80WfTAv0e6j49O0x1WtsvuUmD3GGINvkYhkifkzdjHrq7KbsBXMM8O8KrzVdFhv/GVIkmSFK02sIbjfOIzp/nOZXau6us2RAvsq2w8zGvgvg4giGUKQ9vWZnW08mj8+hdSA0UM+HivD+FnY6CfcqDIDyOcirJQyHoox6nHsnoahpT+8VmOhDJ5YIb5GrZ3fHEh+GTi8OYhcxm77p4LQozkvKdWJxxi/gSjK/pUoGwu8BVX/Tt7uTIvxJ9Cs2lkYZsD40lqnozqvbwDfq6j5h4Dc1eHHF43f3nePkmzNXy1sJnwac/wSh7kX5YNBnS1y+7d7b4sPComHzkAWB22V36rFHWBY12qS6CVhB9Qsz2h3TJ3aOFP6414mcIxHUdQZ8SwkX+NkZIxB62QwJMazixWNCX4540YhI+jfRpu2KWRpduNxJ2jmnYbFHL/VP6FCVDwVhf6EQ366yFVZAsHsxCH4q1e0oXZyhZFAYdF0IpmE+B5hTWB+h1MiKKZgOIWdR2bL0CtWSlLxGtwn2PT0Lf8XK7e8y+6MvC4UBuElJAP5c+jkRQNxQbhezad/4audZwITtvXjBlp0lf0Tzi4fPie+xhbC0yE7VGClhcUlyeJjqQCNsO7gPEqqCPI32+OEKrHj+3UNCX1MVVeMwUNiyWBIH0XUi9fE3fHj+NI8DHlZV4e1z5k8pgoa/fLzuQgbEpKLFk7xXq0t5bsiwGD06EJ0lzkADo6kgfOpH0UIk+Tuad9Gv7FCH1qvtQ6Qj6io/03aiffE2fV5b7+RiVn1w/xuuwF/HzQV/pM9OczNGiIc3mvKPyZ0mf0S+d3UXjYMFH+vDkRB8G50DPiaSPKfqrPMJ7AgLvjksg6Ws/0Uc38DV9/nUUU8Q/BW703a2z1dsQ9FF1+J0+1FkaidNgyt5bL+I6qGiGP9FXMEGfIrrvbMSREOjyRR5hP0nnpRX3tJOg77wEIfT919K3x850g8h4m8dG4EvcsPNBFAjJzhtE72IQO2eCjmqJrY2uEWw47GfSx6VOnSR9aOBDaeHL/wpFv8I9aGOhUGL1WwhMpoOMpaRP3vsH08EY2mb7firiqlyjf1YeJGNS9+ljy5bUgHkKFG7dhC+ySKRZTyMZfKZ/oo9Mqy39QvLd+2SNIw0MVe427oFY6ePLzWkvi85XhOUle/cmfcpny0tCZKynwlOMp3sSW5/J71gdF0br5tY1+cElXAexsOlFv+dRaIE/6NHO9it9wvLOdG5JHxMuUbJmcOgIWzzU56BP3Ah1u4wEStTxKN6Sv4reRR0fpa9a9JOAQnJ6X2fEbIRtXekLMBCJSFq4HZu6rrawuHVUc48ODwpebwqSBlpnCGnOxXNc6VPURNKH7mjBxBqy6bF/+KDA+4SVXCXzBbmSsTuKgrAMSKMvdkaPX65dvdJngPyUfyX6Jm25oeDYK4sbvkQd2oE6sOsLZ3eHfW8SIU0v5Z6/DhSQXaTIceG0p+/ok3oRv6mNLV//a1ymB0qfFLi747LWQaHtfdmJn6lU/rQeLoCMzLSj3PKevvBdymCWFpbYskGu2LL4fSI8I/rOjVQS+ExGileu6JCIx7ZamkMtSElvi+NoO2x1sEXnRastFzOpH7qmhEh1KuYsUwbrnBWOvUuqHx5BJ62AGi1OgpbNujhs1X3mRZhtmTPFf8mEynxDJ4M6RaYMiMf6Iv7UxOIqwkMionp4Jf/NjAZN7N9BI07ggSfDZpI+8RczQvo4+dANudPmkDzUcaEnDrcD4QaNTK4ISttXP9yHl7Fds6imfYSbnWenwSWSgig6vdyaZDJZiR6dHa7Hsvm1SGAMu2mZBKjlSX87gJ0kyQi3W6l5yW0gT7uIBrxqE51Z3yTgxd0YuUtCuvDHPO6ai6DfyJKxSShzRtelaJyp/TDc8ji/JI99fRTSElRVIFAFi/gJMXSLMOzO7tINSbMHbReGcWWKX3pNR+GhSHXahk7J1857rphaO7adtTtxIJcXqAj4qeNv/IHKzVq2u6y0tLoLu9K8p+iNM16rsISC08SxwZKmL8REh1I36Yj6sWuxfXaZlK82Kx9GbeS3Hxv9Nnr0MYD7vOcXt/t+/OOHS30cHFG+aPSD8K81Qvn0ueFr/CV+vrGz8uFjw4YNGzZs+F+CMH/c/O8tqfxWoWHqpvlnW1/pkZbJNXKWQS5ZeVHl1a/yQeIwXvyFoWraf01MiM8AA5Rpsu24zP/gJRHpBWvXKJ9mOJRIoJWFuEW359ZTf+GXUTxX+lPzFy60lmNRfo9ZxdUTaxKzejw4f64HiDQUXqCIt5JA1E0+JUbSPjLq/NcxkprPlWX/YofP4G/OsrlPHEOhpez17FKk45/7KgCFlbkoZ8IAPcwbMQBTU9J3+GXnZXpyddlU/ZVLVV4uo+Zd5KCmNTKFWc0lpQG+P7b3KgrloahaB7tQfTzjpvIWmSzP+YcInr4vuRX6UP3ZYHvnu31OZFlvy3hl2qR0vsBj5oXYw8dV/PYMb+d5JqDwdbKoJS9YfWtFpYmvsy7S3gsfNjut9Le8h9X4OxZ7385YUkLZl5XnihvJMiD7bPQyKZ1/e9CRMtXVU63cHos0Od8nWn20ucaqgx8onad/eNQKK26ztWSlFeY2J8P0HP7dpZXwRO5F1usy1p3lIMBgJjRexFn10ny31FFRNA+yZ6IvIPWv2L22exn1orZGlIgkUz+Of1NqOrjbTq25VeZQ3D2R3wKNxbAUIeH905Nh+qU+w0COjz7Dd4uliHxI9Geij3VZkfsdt3wI6lgfoaijgjHlnqQkVHCplw0oSDMU5bW6O3BrVlpCWYdvlxdPyByyLypK6atKFaksnbszwJBf6/Z1sN5OcR+zeneu9RqEfK3afBJQLr6uLXo9SbzzDA/6PA+WN6wxWdqu77sZ+vPCKI0dZXlmGrkuj1/v/Y4fquTRTIMc48QfWuIyXo456sI476LX/Gzej5Zf4j1bT3N/jGKmV+DktCJ+2j6+vGXB/fmG0FSDncAcp8xQl1GPipYSplEaaF0kS1To8QkuUc14Btb9HIJsdf21br5/1xJZgSQ3lFF2jSo+QM403Tlq75ohln6uwJMrb6CNDt5pYIWqT/vAtebTE1RXLRDBV1oktxd7tmN4CVjtZWLts8Drh4gcu11Ed6+VSZIYpHxuHn5okSdeBSPPwbTaS7yi8DDy01pvv59y8VIxo0iycDdBpr31beamLmcxDMSP32tW2xokeNY+SijiOR93ouNrZTREnkVjUHabRnskHo4BqeH9w5Wfsmgm8bin3LlBVzc7KoXqcpfVHc0MuuxiGkPXBkD/LsXO7TY1jdyeSXntGhr/XzQcq1C+NNeHl1pUufWFEVH0UszgGJ0PtvqmEuWtl7eXSpbC1FFbUHx4fr1U1c1kPO+FEOo2JG5GLk0JL4UPDqtPp1pULrgPL894K8xQnCzVbBjca9lCp3R02+c99+BqaVRIjN9yRkO6JZtmNThJH82NqrFifNFLZ1HLVsAciMKC3EAOz0zLsa8xNoMn12NfFRwTRfktRS6QVxOKMkp1B5HhNvi0siKkgg3rCjY3/HHHquOp9fxWSU+AV2RVHve68uD1dKTc0a23Hf4HFyvI+fxqBh0pvTnI4Zgybl85CgDKTn2EVg+Ro4jqQmlFXIs1yfIUSN7QVqfk21CN20QlGReVZTDo1NkjlZlvA7l04+jxkfMWQ2+6tKZ4xDuYjZ0fcXVq8WB0ZK6Q4GHzxIIZLtNQq8UoyjzKRHepsuOx/VcEGnwpzyiETsGPVjRL87oWTrjFSpLsABHSe4Chi0I1bSCiA1rPYhYMLM1I/gpRqpiOFPEVQqxKOKXaJHyMkPy0nV3RpTRz6cM2THht4/ginBB9rvEBZFlUsiA5kw+QqjZVrLH6miWiTD/NIlEAwrvcRHoLFrQPXQyV7FoblWJRqfpwobIbls/SIY2TnUwdeIWGGl5X4htkZaWz8gpUIcW7zCBe9qVNC4Hr1wPKnj7QITHKoaiUKpmH+oAeSWMge7UwpWEv0hA8FAX0aGJF/Q/zbMs/tHWqsQKVK70hHhWtT0YiSXdXyMmkqwM5jlrXmXilW71Pqgf3XqbhcxWiBL3UxZOY0aM6GL7Rk3aTkpljo6lZLqpI3S6fqKzJSqhccg9Heu+QqI46U4oLRcJIZMEfkm/YzQ3/uicJLAfpaAQ3UWNmZpCL8CUQM1vUaVBjUS7lZqRBgxESeyY9EGBQ4skCMDFvhwc9Ho8eU5M4D66MpHmdl0uhmbV3CXXZpdpM1fSzTd3j5qqlfSaLUZdeXUKgWXvvzDJPsxyv6xj6Ik1nyaKiatbNfeJnensFstFMh7y069hj6TScAiuc5BwPZo2XkuvldS5k8Gf2Z67WCbrR4aCZgeMFnqkXx1NW88hGZ90OmCMnFynMTtwqzPMSJRnmbvfo1As9vSrz7MR2dktwofDOTpKOtKAbJZ5D3lfae7GF3TPx8gJJqHF7q5tT5l9bnS2xiTkliWO0Vy8+hzJe6KMc1VVk22XaeNlZW73D0rbxgu19bmBF1y/Qby6vtheW+Njs3u9IJMvGwwsxvXOW4vO4z7oK/SPvIN59/nD6yGgoqqkq8rusiVdNbXGkVVVOo9U08VPTNPkWDrFqPzc1voZw9A/tLP5ZNnJBGDdp8o/K2dsYB9fkBZcXedBBMujT6CW0+Ns0uczmc/W+j3i22AL6aaYmX9r+UP7e6Q7l04a1Ye/X3nu/6z2G+rzt7hPft3+8xZ/e76e9PtZZLXkKdi+6+lyM9bz4j7Xx84l/c6E/hbC/2MR/644+ZKn+0xd7Ivw/vKUNGzZs2LBhw4YNGzZs2PAM+D+9y04M6D8FjwAAAABJRU5ErkJggg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data:image/png;base64,iVBORw0KGgoAAAANSUhEUgAAAT4AAACfCAMAAABX0UX9AAAAilBMVEX////+/v4AAAD7+/v29vb4+Pjw8PDs7Ozz8/Pm5uZxcXGcnJzq6up4eHg7OzvX19eRkZFgYGCioqJqamrf399+fn6IiIi3t7fAwMDR0dHg4ODKyspGRkasrKyVlZVPT0+oqKhZWVkzMzMUFBSEhIQbGxslJSU/Pz+7u7ssLCxUVFQWFhYoKCgLCwvqWbxsAAAWMElEQVR4nO1dh4KjOrIVJXLOwSSDsbHd7f//vVclgTtMz0zfsGvPW87uHds0QRxKlVQSjG3YsGHDhg0bNmzYsGHD/zSURzdgw/8mFPG/DX8LXEHyEI9ux58JwZwg8NEt+TOhKGltWlvv/ZtQWApRjX340Q35I4GdVg/78yZ9fxOc1af8zDbd9/egKKp322/S9/eAUlcmU7vR9zeAnCmc6T7sF89ZwZ8bvo06pX9iZ09SqJh7ZdOBfwUd1Ma5hLllvNxZlxGFcaPv++j67DpUXY/Sl12m3lYf3aA/BULTsRyGJN6D3TKtjfwRhCnZ5O/3UEQ3jZsoGmv71DE+nKIkeHSr/higlBU1i1765hxfPYexIBoNxnaO+eiWPTeWron0OVCazmAbZgMdw97rGyw4Rtpjm/eHgHpu7zE9auY4DTte9InFWHHdb/T9DkuOrzt6+nAJm+Fyjfq+JkrPzU1/dOueHorE1DdqVRyjPupfC11kTJ2mfnTjnh9Lbj6/+ZxbpQdB4Sz+8t5gW9T2OyB7bqyzrGniY7WrLdZOtK1tWW7JHR7cwOeGQhnmiXswQzTMVsrahOhzoM5SscMmgb8C0udOg8X3TRSOOeRVnohUQX67WExLg03//RKo5oLDNWWG5x+TIRluCdLHdmETBZxZ9mF6dAOfGyhpgd0EPIK8STDuqJ2EGWhIStJ5VhTFj27gM0Pk9AJoAnVfHyLbn295HhWvh1ij5KliZC/Rlrf6CRSZU2ZVcqzD1tp7MA0JIJKd2F57hR9ZyN6WNv0paHwDhsvhzFhQzn3iD753tUS5hjFCtvjVj27lc4JoMSw3A2fI8asadNA6jQUZMqZxxdpPHP++Je1/AuygTll34F2OWVMYKIAp60amVyIQRq3okUxu9H0NYTbGwkgOMDWN3buUIg1HtpZZWd6AmnEbNv8JOGdFZreM1ReY85MHXuWy6UK2FgkzQnhF96UuNvq+BrJSQ98ydx7yF4iiq31rz94o6LLal1tICasq3uj7AoowqqxtOtb29nHyAexmuvhIH2O6M0JC8ZrOqnzLGnwNrqB4FR1TXc/zr/EIN38w8wsz4yPVqVFAtz/laJP1jcAvoGhtW7cdBRhln0N49sFvvbG+AuRoh1XUjdYIuVU4W9rlCyi8deASSjMbhiYrX08UdYC3K+FU9jpu52EDdrgNevwIReG50fqTGOdVTI7hRx5kNxhKzirf9kaVum97cvRuqzj4CqatM8deQl/G2g6lLAH6yVTmSH85HKpdrm3m40coRF8Bds1lPYYwxhGISjVpl1ka3rLp5aRu7P0AhZkJGojzCHYg2SItKKSP6SUxqHcHiA2MiatN+r6A3rj4L9/fIEv5MuqG0qdUcfDSMMMByMRQr1dvrvMXMHxXiFWQwDHfsVX6zBni4nVqoDmLzAEnJ3Dj7wcYvhiMRGLKCCXNoq9In7K36xh9wD0JncL3abRP8s13+QHGSQxGkmCp7RFdQJMJ3cfRgUZ3OR/IiPCTP8cObENun6Aw6yaq+NDtQ82HFgJeHSsBXvRAQZsGIXkwQdlDzM5bvd8nSPqUe3qP1QnAeAIkzy9UMikqI7e5M2bn0W19Sliwl7Wly3CGVsigLZpLJPPMaZAtBC84Tts0yx+gMH2Ea2m+1TBzpuYHSFJtuFnsQN6ewjTHg8OWMv0CnO1CFLVSuY/lcqY1gF/dwmVJQ2bZyl4hqbZJ0l9AFBKgweir5ScJWwNLVRCZk50HMNTrvht+hFL6cLMDvgzoCulTNIWTLXZOcMyCjbufAxkz4xcArxYODNGXssILKFuAdiRLw2O59dufQohcmgMc7Ip+Cfp2fuM6R3L+OEujZMu3/BRczompG/RXHLQV5ivSx4IeJe/YyoBkt9UI/Ra8xTjtlgXmBXZGPKI0hnV3Vrbyqu9ihz0YLtMJ8p4854rFMLubv/JNoKVNRXkaYT6j2a0jZyvu+y6E2W1nIu+Yu0xLelN9K07bSPwNFPF/o7tBQnkE1z8vm5iqylGQR7fw2UGipr9CIZKkOpeyp+fXa6aKeskNvwaxdRL0kT/DhfRNiTc108be70HC5t6k9C1gZlLOUXdNt877WxBdxmGhb7EWSF/UB9dgo+/3QM4qDD74+4nSnte2kc23yVm/BXbVrjmdRs9a15BE+nZeYifG5j7/HmguDIJ7L2kRJsQw+GY5voOVI+W+gtCiA7cVSTZs2LBhw4YNfxubG/FvY2P0G/iJ//rPYipxNOf/AylRjKLU9D0C+sf8h/QxrQyzKaYRSutfa+ozgqbgHk+ijOxwOp1eD2JkZ/8P5ab0wQ5tH5I9tP9WS58TCuOum47I2aS7rmtZNLzY/QP68MAAfJczboZ4qv/v9InBGx9vNFy2tETfWiS6zm9RlGXK6VJadk8GLLNf3s7HmDmcli4bL/Qta2won0aI3qkIRVl/vstMs/dJh2WeyL0NS0seq16XFLCkb2mVR9L3dhvs7Xbebu3eeAn+/owBeMtornpF+j4c+v5239f43U+kfIb4K18P5vc9OA2ePEeZ4Dv6aDkHyD/c5SeJ+eoE73dA8b3PeG4FfT+/sPLDFxpQosfx1UH8fq7noG3FSh9juortGj2qgK/z5tTklUh1urHjxHHsxC7je0d8sTragtuduAjeJmng4R2IyUVCEA8t41q77on7Ou193wLct8NqbxyjNs11SY1Whf2lmWqR5zf34upnMSGTzhHrNGXYGy9JsXNc9mi80WfTAv0e6j49O0x1WtsvuUmD3GGINvkYhkifkzdjHrq7KbsBXMM8O8KrzVdFhv/GVIkmSFK02sIbjfOIzp/nOZXau6us2RAvsq2w8zGvgvg4giGUKQ9vWZnW08mj8+hdSA0UM+HivD+FnY6CfcqDIDyOcirJQyHoox6nHsnoahpT+8VmOhDJ5YIb5GrZ3fHEh+GTi8OYhcxm77p4LQozkvKdWJxxi/gSjK/pUoGwu8BVX/Tt7uTIvxJ9Cs2lkYZsD40lqnozqvbwDfq6j5h4Dc1eHHF43f3nePkmzNXy1sJnwac/wSh7kX5YNBnS1y+7d7b4sPComHzkAWB22V36rFHWBY12qS6CVhB9Qsz2h3TJ3aOFP6414mcIxHUdQZ8SwkX+NkZIxB62QwJMazixWNCX4540YhI+jfRpu2KWRpduNxJ2jmnYbFHL/VP6FCVDwVhf6EQ366yFVZAsHsxCH4q1e0oXZyhZFAYdF0IpmE+B5hTWB+h1MiKKZgOIWdR2bL0CtWSlLxGtwn2PT0Lf8XK7e8y+6MvC4UBuElJAP5c+jkRQNxQbhezad/4audZwITtvXjBlp0lf0Tzi4fPie+xhbC0yE7VGClhcUlyeJjqQCNsO7gPEqqCPI32+OEKrHj+3UNCX1MVVeMwUNiyWBIH0XUi9fE3fHj+NI8DHlZV4e1z5k8pgoa/fLzuQgbEpKLFk7xXq0t5bsiwGD06EJ0lzkADo6kgfOpH0UIk+Tuad9Gv7FCH1qvtQ6Qj6io/03aiffE2fV5b7+RiVn1w/xuuwF/HzQV/pM9OczNGiIc3mvKPyZ0mf0S+d3UXjYMFH+vDkRB8G50DPiaSPKfqrPMJ7AgLvjksg6Ws/0Uc38DV9/nUUU8Q/BW703a2z1dsQ9FF1+J0+1FkaidNgyt5bL+I6qGiGP9FXMEGfIrrvbMSREOjyRR5hP0nnpRX3tJOg77wEIfT919K3x850g8h4m8dG4EvcsPNBFAjJzhtE72IQO2eCjmqJrY2uEWw47GfSx6VOnSR9aOBDaeHL/wpFv8I9aGOhUGL1WwhMpoOMpaRP3vsH08EY2mb7firiqlyjf1YeJGNS9+ljy5bUgHkKFG7dhC+ySKRZTyMZfKZ/oo9Mqy39QvLd+2SNIw0MVe427oFY6ePLzWkvi85XhOUle/cmfcpny0tCZKynwlOMp3sSW5/J71gdF0br5tY1+cElXAexsOlFv+dRaIE/6NHO9it9wvLOdG5JHxMuUbJmcOgIWzzU56BP3Ah1u4wEStTxKN6Sv4reRR0fpa9a9JOAQnJ6X2fEbIRtXekLMBCJSFq4HZu6rrawuHVUc48ODwpebwqSBlpnCGnOxXNc6VPURNKH7mjBxBqy6bF/+KDA+4SVXCXzBbmSsTuKgrAMSKMvdkaPX65dvdJngPyUfyX6Jm25oeDYK4sbvkQd2oE6sOsLZ3eHfW8SIU0v5Z6/DhSQXaTIceG0p+/ok3oRv6mNLV//a1ymB0qfFLi747LWQaHtfdmJn6lU/rQeLoCMzLSj3PKevvBdymCWFpbYskGu2LL4fSI8I/rOjVQS+ExGileu6JCIx7ZamkMtSElvi+NoO2x1sEXnRastFzOpH7qmhEh1KuYsUwbrnBWOvUuqHx5BJ62AGi1OgpbNujhs1X3mRZhtmTPFf8mEynxDJ4M6RaYMiMf6Iv7UxOIqwkMionp4Jf/NjAZN7N9BI07ggSfDZpI+8RczQvo4+dANudPmkDzUcaEnDrcD4QaNTK4ISttXP9yHl7Fds6imfYSbnWenwSWSgig6vdyaZDJZiR6dHa7Hsvm1SGAMu2mZBKjlSX87gJ0kyQi3W6l5yW0gT7uIBrxqE51Z3yTgxd0YuUtCuvDHPO6ai6DfyJKxSShzRtelaJyp/TDc8ji/JI99fRTSElRVIFAFi/gJMXSLMOzO7tINSbMHbReGcWWKX3pNR+GhSHXahk7J1857rphaO7adtTtxIJcXqAj4qeNv/IHKzVq2u6y0tLoLu9K8p+iNM16rsISC08SxwZKmL8REh1I36Yj6sWuxfXaZlK82Kx9GbeS3Hxv9Nnr0MYD7vOcXt/t+/OOHS30cHFG+aPSD8K81Qvn0ueFr/CV+vrGz8uFjw4YNGzZs+F+CMH/c/O8tqfxWoWHqpvlnW1/pkZbJNXKWQS5ZeVHl1a/yQeIwXvyFoWraf01MiM8AA5Rpsu24zP/gJRHpBWvXKJ9mOJRIoJWFuEW359ZTf+GXUTxX+lPzFy60lmNRfo9ZxdUTaxKzejw4f64HiDQUXqCIt5JA1E0+JUbSPjLq/NcxkprPlWX/YofP4G/OsrlPHEOhpez17FKk45/7KgCFlbkoZ8IAPcwbMQBTU9J3+GXnZXpyddlU/ZVLVV4uo+Zd5KCmNTKFWc0lpQG+P7b3KgrloahaB7tQfTzjpvIWmSzP+YcInr4vuRX6UP3ZYHvnu31OZFlvy3hl2qR0vsBj5oXYw8dV/PYMb+d5JqDwdbKoJS9YfWtFpYmvsy7S3gsfNjut9Le8h9X4OxZ7385YUkLZl5XnihvJMiD7bPQyKZ1/e9CRMtXVU63cHos0Od8nWn20ucaqgx8onad/eNQKK26ztWSlFeY2J8P0HP7dpZXwRO5F1usy1p3lIMBgJjRexFn10ny31FFRNA+yZ6IvIPWv2L22exn1orZGlIgkUz+Of1NqOrjbTq25VeZQ3D2R3wKNxbAUIeH905Nh+qU+w0COjz7Dd4uliHxI9Geij3VZkfsdt3wI6lgfoaijgjHlnqQkVHCplw0oSDMU5bW6O3BrVlpCWYdvlxdPyByyLypK6atKFaksnbszwJBf6/Z1sN5OcR+zeneu9RqEfK3afBJQLr6uLXo9SbzzDA/6PA+WN6wxWdqu77sZ+vPCKI0dZXlmGrkuj1/v/Y4fquTRTIMc48QfWuIyXo456sI476LX/Gzej5Zf4j1bT3N/jGKmV+DktCJ+2j6+vGXB/fmG0FSDncAcp8xQl1GPipYSplEaaF0kS1To8QkuUc14Btb9HIJsdf21br5/1xJZgSQ3lFF2jSo+QM403Tlq75ohln6uwJMrb6CNDt5pYIWqT/vAtebTE1RXLRDBV1oktxd7tmN4CVjtZWLts8Drh4gcu11Ed6+VSZIYpHxuHn5okSdeBSPPwbTaS7yi8DDy01pvv59y8VIxo0iycDdBpr31beamLmcxDMSP32tW2xokeNY+SijiOR93ouNrZTREnkVjUHabRnskHo4BqeH9w5Wfsmgm8bin3LlBVzc7KoXqcpfVHc0MuuxiGkPXBkD/LsXO7TY1jdyeSXntGhr/XzQcq1C+NNeHl1pUufWFEVH0UszgGJ0PtvqmEuWtl7eXSpbC1FFbUHx4fr1U1c1kPO+FEOo2JG5GLk0JL4UPDqtPp1pULrgPL894K8xQnCzVbBjca9lCp3R02+c99+BqaVRIjN9yRkO6JZtmNThJH82NqrFifNFLZ1HLVsAciMKC3EAOz0zLsa8xNoMn12NfFRwTRfktRS6QVxOKMkp1B5HhNvi0siKkgg3rCjY3/HHHquOp9fxWSU+AV2RVHve68uD1dKTc0a23Hf4HFyvI+fxqBh0pvTnI4Zgybl85CgDKTn2EVg+Ro4jqQmlFXIs1yfIUSN7QVqfk21CN20QlGReVZTDo1NkjlZlvA7l04+jxkfMWQ2+6tKZ4xDuYjZ0fcXVq8WB0ZK6Q4GHzxIIZLtNQq8UoyjzKRHepsuOx/VcEGnwpzyiETsGPVjRL87oWTrjFSpLsABHSe4Chi0I1bSCiA1rPYhYMLM1I/gpRqpiOFPEVQqxKOKXaJHyMkPy0nV3RpTRz6cM2THht4/ginBB9rvEBZFlUsiA5kw+QqjZVrLH6miWiTD/NIlEAwrvcRHoLFrQPXQyV7FoblWJRqfpwobIbls/SIY2TnUwdeIWGGl5X4htkZaWz8gpUIcW7zCBe9qVNC4Hr1wPKnj7QITHKoaiUKpmH+oAeSWMge7UwpWEv0hA8FAX0aGJF/Q/zbMs/tHWqsQKVK70hHhWtT0YiSXdXyMmkqwM5jlrXmXilW71Pqgf3XqbhcxWiBL3UxZOY0aM6GL7Rk3aTkpljo6lZLqpI3S6fqKzJSqhccg9Heu+QqI46U4oLRcJIZMEfkm/YzQ3/uicJLAfpaAQ3UWNmZpCL8CUQM1vUaVBjUS7lZqRBgxESeyY9EGBQ4skCMDFvhwc9Ho8eU5M4D66MpHmdl0uhmbV3CXXZpdpM1fSzTd3j5qqlfSaLUZdeXUKgWXvvzDJPsxyv6xj6Ik1nyaKiatbNfeJnensFstFMh7y069hj6TScAiuc5BwPZo2XkuvldS5k8Gf2Z67WCbrR4aCZgeMFnqkXx1NW88hGZ90OmCMnFynMTtwqzPMSJRnmbvfo1As9vSrz7MR2dktwofDOTpKOtKAbJZ5D3lfae7GF3TPx8gJJqHF7q5tT5l9bnS2xiTkliWO0Vy8+hzJe6KMc1VVk22XaeNlZW73D0rbxgu19bmBF1y/Qby6vtheW+Njs3u9IJMvGwwsxvXOW4vO4z7oK/SPvIN59/nD6yGgoqqkq8rusiVdNbXGkVVVOo9U08VPTNPkWDrFqPzc1voZw9A/tLP5ZNnJBGDdp8o/K2dsYB9fkBZcXedBBMujT6CW0+Ns0uczmc/W+j3i22AL6aaYmX9r+UP7e6Q7l04a1Ye/X3nu/6z2G+rzt7hPft3+8xZ/e76e9PtZZLXkKdi+6+lyM9bz4j7Xx84l/c6E/hbC/2MR/644+ZKn+0xd7Ivw/vKUNGzZs2LBhw4YNGzZs2PAM+D+9y04M6D8FjwAAAABJRU5ErkJggg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2" name="Picture 14" descr="http://www.brownsouth.com/wp-content/uploads/2013/01/Four-Seasons-Log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854"/>
          <a:stretch/>
        </p:blipFill>
        <p:spPr bwMode="auto">
          <a:xfrm>
            <a:off x="307975" y="5154400"/>
            <a:ext cx="2246539" cy="130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91072" y="985962"/>
            <a:ext cx="2052736" cy="12189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29557" y="913954"/>
            <a:ext cx="1718907" cy="12189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70" t="9342" r="7378" b="13242"/>
          <a:stretch/>
        </p:blipFill>
        <p:spPr bwMode="auto">
          <a:xfrm>
            <a:off x="7747182" y="188640"/>
            <a:ext cx="100783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7308304" y="620688"/>
            <a:ext cx="510886" cy="144016"/>
          </a:xfrm>
          <a:prstGeom prst="straightConnector1">
            <a:avLst/>
          </a:prstGeom>
          <a:ln w="222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27862" y="176352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physique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179376" y="2020198"/>
            <a:ext cx="1536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Luxury hotels, </a:t>
            </a:r>
          </a:p>
          <a:p>
            <a:r>
              <a:rPr lang="en-US" sz="1200" dirty="0" smtClean="0"/>
              <a:t>top locations, unique </a:t>
            </a:r>
          </a:p>
          <a:p>
            <a:r>
              <a:rPr lang="en-US" sz="1200" dirty="0" smtClean="0"/>
              <a:t>Design, black &amp; white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670803" y="1763524"/>
            <a:ext cx="1221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Personality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798914" y="2247255"/>
            <a:ext cx="1550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Luxury, prestige </a:t>
            </a:r>
          </a:p>
          <a:p>
            <a:r>
              <a:rPr lang="en-US" sz="1200" dirty="0" smtClean="0"/>
              <a:t>Perfection, excellence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2489375" y="2780928"/>
            <a:ext cx="1938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Relationship mode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79375" y="3337828"/>
            <a:ext cx="1109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Direct, friendly</a:t>
            </a:r>
          </a:p>
          <a:p>
            <a:r>
              <a:rPr lang="en-US" sz="1200" dirty="0" smtClean="0"/>
              <a:t>personal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4758562" y="2780928"/>
            <a:ext cx="874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Culture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860031" y="3307095"/>
            <a:ext cx="1610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International, adapting</a:t>
            </a:r>
          </a:p>
          <a:p>
            <a:r>
              <a:rPr lang="en-US" sz="1200" dirty="0" smtClean="0"/>
              <a:t>to local markets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2997274" y="4077072"/>
            <a:ext cx="1646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Customer </a:t>
            </a:r>
          </a:p>
          <a:p>
            <a:pPr algn="ctr"/>
            <a:r>
              <a:rPr lang="en-US" dirty="0" smtClean="0"/>
              <a:t>reflected image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365647" y="4654877"/>
            <a:ext cx="1422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successful business </a:t>
            </a:r>
          </a:p>
          <a:p>
            <a:pPr algn="ctr"/>
            <a:r>
              <a:rPr lang="en-US" sz="1200" dirty="0" smtClean="0"/>
              <a:t>travelers,</a:t>
            </a:r>
          </a:p>
          <a:p>
            <a:pPr algn="ctr"/>
            <a:r>
              <a:rPr lang="en-US" sz="1200" dirty="0" smtClean="0"/>
              <a:t>luxurious holidays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4868745" y="4111435"/>
            <a:ext cx="117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Self-image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649927" y="4365104"/>
            <a:ext cx="1434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When I travel my</a:t>
            </a:r>
          </a:p>
          <a:p>
            <a:pPr algn="ctr"/>
            <a:r>
              <a:rPr lang="en-US" sz="1200" dirty="0" smtClean="0"/>
              <a:t>expectations should</a:t>
            </a:r>
          </a:p>
          <a:p>
            <a:pPr algn="ctr"/>
            <a:r>
              <a:rPr lang="en-US" sz="1200" dirty="0" smtClean="0"/>
              <a:t>always be exceeded</a:t>
            </a:r>
            <a:endParaRPr lang="en-US" sz="1200" dirty="0"/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4644007" y="1125659"/>
            <a:ext cx="9380" cy="482453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2051718" y="2759249"/>
            <a:ext cx="5184578" cy="21679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062228" y="4077072"/>
            <a:ext cx="5174068" cy="5095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051719" y="1125659"/>
            <a:ext cx="2592288" cy="163359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53387" y="1124744"/>
            <a:ext cx="2582908" cy="16939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644007" y="4111435"/>
            <a:ext cx="2592289" cy="18722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054602" y="4094144"/>
            <a:ext cx="2589405" cy="18894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062228" y="2780928"/>
            <a:ext cx="1" cy="12961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236294" y="2786023"/>
            <a:ext cx="1" cy="12961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5578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</p:spPr>
        <p:txBody>
          <a:bodyPr/>
          <a:lstStyle/>
          <a:p>
            <a:r>
              <a:rPr lang="en-US" dirty="0" smtClean="0"/>
              <a:t>customer journey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4211" y="4756408"/>
            <a:ext cx="746596" cy="28803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 smtClean="0"/>
              <a:t>time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71600" y="5013176"/>
            <a:ext cx="705678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6750539" y="5014416"/>
            <a:ext cx="1024948" cy="517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After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2339752" y="3366813"/>
            <a:ext cx="0" cy="1974861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804248" y="3343795"/>
            <a:ext cx="0" cy="1988058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>
          <a:xfrm>
            <a:off x="931888" y="5083048"/>
            <a:ext cx="1024948" cy="517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</a:t>
            </a:r>
            <a:endParaRPr lang="en-US" dirty="0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3393525" y="5101641"/>
            <a:ext cx="1728192" cy="517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During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788024" y="4398019"/>
            <a:ext cx="1368152" cy="14072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 txBox="1">
            <a:spLocks/>
          </p:cNvSpPr>
          <p:nvPr/>
        </p:nvSpPr>
        <p:spPr>
          <a:xfrm>
            <a:off x="6129965" y="5799733"/>
            <a:ext cx="1645522" cy="653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Touchpoint</a:t>
            </a:r>
            <a:endParaRPr lang="en-US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799190" y="3597301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1879310" y="3597301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2909002" y="3558208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4053747" y="3616132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5237475" y="3597301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6343806" y="3597301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7452320" y="3597301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1426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/>
      <p:bldP spid="3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9816"/>
            <a:ext cx="8229600" cy="1143000"/>
          </a:xfrm>
        </p:spPr>
        <p:txBody>
          <a:bodyPr/>
          <a:lstStyle/>
          <a:p>
            <a:r>
              <a:rPr lang="en-US" dirty="0" smtClean="0"/>
              <a:t>Patterns in customer journeys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1879310" y="2282326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2909002" y="2243233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4053747" y="2301157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5237475" y="2282326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6343806" y="2259752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7452320" y="2282326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1879310" y="3597301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2909002" y="3558208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4053747" y="3573016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6343806" y="3574727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7452320" y="3573016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1922924" y="4836245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2952616" y="4797152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4097361" y="4855076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5281089" y="4836245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7495934" y="4836245"/>
            <a:ext cx="892490" cy="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euhofa.org/511/images/DocumentsGeneral/EuhofaBoardPhotos/EuhofaBoard_GeraldLipman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87074"/>
            <a:ext cx="864096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83677"/>
            <a:ext cx="891361" cy="102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79669"/>
            <a:ext cx="880502" cy="110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4249370" y="3110488"/>
            <a:ext cx="3296569" cy="635197"/>
            <a:chOff x="4645610" y="3432825"/>
            <a:chExt cx="3296569" cy="635197"/>
          </a:xfrm>
        </p:grpSpPr>
        <p:sp>
          <p:nvSpPr>
            <p:cNvPr id="26" name="Cloud 25"/>
            <p:cNvSpPr/>
            <p:nvPr/>
          </p:nvSpPr>
          <p:spPr>
            <a:xfrm>
              <a:off x="4645610" y="3432825"/>
              <a:ext cx="3296569" cy="635197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08954" y="3558208"/>
              <a:ext cx="2982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Touchpoints</a:t>
              </a:r>
              <a:r>
                <a:rPr lang="en-US" dirty="0" smtClean="0"/>
                <a:t> outside the hotel</a:t>
              </a:r>
              <a:endParaRPr lang="en-US" dirty="0"/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 flipH="1" flipV="1">
            <a:off x="3707904" y="2996952"/>
            <a:ext cx="79208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683720" y="3789040"/>
            <a:ext cx="43614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164288" y="3627538"/>
            <a:ext cx="381651" cy="1181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8663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1950950"/>
              </p:ext>
            </p:extLst>
          </p:nvPr>
        </p:nvGraphicFramePr>
        <p:xfrm>
          <a:off x="461078" y="1962438"/>
          <a:ext cx="7626640" cy="366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0666"/>
                <a:gridCol w="1035606"/>
                <a:gridCol w="1122017"/>
                <a:gridCol w="1097139"/>
                <a:gridCol w="1014675"/>
                <a:gridCol w="1056537"/>
              </a:tblGrid>
              <a:tr h="420141">
                <a:tc>
                  <a:txBody>
                    <a:bodyPr/>
                    <a:lstStyle/>
                    <a:p>
                      <a:r>
                        <a:rPr lang="en-US" dirty="0" smtClean="0"/>
                        <a:t>Activity</a:t>
                      </a:r>
                      <a:endParaRPr 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alternatives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3402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               Check-</a:t>
                      </a:r>
                      <a:r>
                        <a:rPr lang="en-US" baseline="0" dirty="0" smtClean="0"/>
                        <a:t> in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402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meeting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434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Having a drink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402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Waking-up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402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breakfast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4989035"/>
              </p:ext>
            </p:extLst>
          </p:nvPr>
        </p:nvGraphicFramePr>
        <p:xfrm>
          <a:off x="471134" y="1966577"/>
          <a:ext cx="7626640" cy="3678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0666"/>
                <a:gridCol w="1035606"/>
                <a:gridCol w="1122017"/>
                <a:gridCol w="1097139"/>
                <a:gridCol w="1014675"/>
                <a:gridCol w="1056537"/>
              </a:tblGrid>
              <a:tr h="434020">
                <a:tc>
                  <a:txBody>
                    <a:bodyPr/>
                    <a:lstStyle/>
                    <a:p>
                      <a:r>
                        <a:rPr lang="en-US" dirty="0" smtClean="0"/>
                        <a:t>Activity</a:t>
                      </a:r>
                      <a:endParaRPr 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alternatives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3402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               Check-</a:t>
                      </a:r>
                      <a:r>
                        <a:rPr lang="en-US" baseline="0" dirty="0" smtClean="0"/>
                        <a:t> in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402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meeting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434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Having a drink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402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Waking-up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402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breakfast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7252" y="3053991"/>
            <a:ext cx="904876" cy="603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29600" cy="1143000"/>
          </a:xfrm>
        </p:spPr>
        <p:txBody>
          <a:bodyPr/>
          <a:lstStyle/>
          <a:p>
            <a:r>
              <a:rPr lang="en-US" dirty="0" smtClean="0"/>
              <a:t>Morphological chart</a:t>
            </a:r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70" t="9342" r="7378" b="13242"/>
          <a:stretch/>
        </p:blipFill>
        <p:spPr bwMode="auto">
          <a:xfrm>
            <a:off x="7747182" y="188640"/>
            <a:ext cx="100783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>
            <a:off x="7164288" y="404664"/>
            <a:ext cx="792088" cy="216024"/>
          </a:xfrm>
          <a:prstGeom prst="straightConnector1">
            <a:avLst/>
          </a:prstGeom>
          <a:ln w="222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635896" y="3297424"/>
            <a:ext cx="2320346" cy="983232"/>
            <a:chOff x="1404420" y="1484784"/>
            <a:chExt cx="6264696" cy="266429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46" t="9851" r="7477" b="8976"/>
            <a:stretch/>
          </p:blipFill>
          <p:spPr bwMode="auto">
            <a:xfrm>
              <a:off x="3316504" y="1988840"/>
              <a:ext cx="2421465" cy="216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Callout 4"/>
            <p:cNvSpPr/>
            <p:nvPr/>
          </p:nvSpPr>
          <p:spPr>
            <a:xfrm>
              <a:off x="1404420" y="1484784"/>
              <a:ext cx="2611176" cy="1144637"/>
            </a:xfrm>
            <a:prstGeom prst="wedgeEllipseCallout">
              <a:avLst>
                <a:gd name="adj1" fmla="val 38395"/>
                <a:gd name="adj2" fmla="val 81047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Oval Callout 5"/>
            <p:cNvSpPr/>
            <p:nvPr/>
          </p:nvSpPr>
          <p:spPr>
            <a:xfrm>
              <a:off x="5057940" y="1484784"/>
              <a:ext cx="2611176" cy="1100711"/>
            </a:xfrm>
            <a:prstGeom prst="wedgeEllipseCallout">
              <a:avLst>
                <a:gd name="adj1" fmla="val -38558"/>
                <a:gd name="adj2" fmla="val 7915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1562518" y="1911060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397608" y="1911060"/>
              <a:ext cx="730704" cy="29380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3232699" y="1911060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5216039" y="1911060"/>
              <a:ext cx="730704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6051130" y="1911060"/>
              <a:ext cx="730704" cy="29380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6886223" y="1911060"/>
              <a:ext cx="626318" cy="293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GB" dirty="0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3062049"/>
            <a:ext cx="881562" cy="5871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364"/>
          <a:stretch/>
        </p:blipFill>
        <p:spPr>
          <a:xfrm>
            <a:off x="4129238" y="2454890"/>
            <a:ext cx="531195" cy="5569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3623" y="3740341"/>
            <a:ext cx="871357" cy="5854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5039905"/>
            <a:ext cx="881562" cy="5873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9526" y="3080230"/>
            <a:ext cx="806850" cy="5647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9660" y="2420888"/>
            <a:ext cx="880492" cy="5864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4211" y="4381943"/>
            <a:ext cx="837873" cy="62840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3096427"/>
            <a:ext cx="830319" cy="55275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7252" y="3740341"/>
            <a:ext cx="881562" cy="58713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7125" y="3740341"/>
            <a:ext cx="879421" cy="585443"/>
          </a:xfrm>
          <a:prstGeom prst="rect">
            <a:avLst/>
          </a:prstGeom>
        </p:spPr>
      </p:pic>
      <p:pic>
        <p:nvPicPr>
          <p:cNvPr id="2052" name="Picture 4" descr="http://comm.rider.edu/wordpress/wp-content/uploads/2009/10/hangover_WEB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8500" y="4381943"/>
            <a:ext cx="801652" cy="59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ages.travelpod.com/users/jttisdale/2.1399818346.waking-up-in-asia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6118" y="5039905"/>
            <a:ext cx="768526" cy="57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3154" y="5060303"/>
            <a:ext cx="803362" cy="56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8939" y="3714202"/>
            <a:ext cx="827437" cy="616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3686" y="4423028"/>
            <a:ext cx="850900" cy="570230"/>
          </a:xfrm>
          <a:prstGeom prst="rect">
            <a:avLst/>
          </a:prstGeom>
        </p:spPr>
      </p:pic>
      <p:pic>
        <p:nvPicPr>
          <p:cNvPr id="38" name="Picture 4" descr="http://chictraveler.wpengine.netdna-cdn.com/wp-content/uploads/2011/04/Picture-184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6926" y="2427331"/>
            <a:ext cx="831338" cy="56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4303" y="1052736"/>
            <a:ext cx="766176" cy="881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611560" y="2454890"/>
            <a:ext cx="576064" cy="54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611560" y="3068960"/>
            <a:ext cx="576064" cy="54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623527" y="3789040"/>
            <a:ext cx="576064" cy="54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623527" y="4437112"/>
            <a:ext cx="576064" cy="54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6" t="9851" r="7477" b="8976"/>
          <a:stretch/>
        </p:blipFill>
        <p:spPr bwMode="auto">
          <a:xfrm>
            <a:off x="611560" y="5085184"/>
            <a:ext cx="576064" cy="54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2748240" y="2398581"/>
            <a:ext cx="5334408" cy="3216702"/>
          </a:xfrm>
          <a:prstGeom prst="rect">
            <a:avLst/>
          </a:prstGeom>
          <a:solidFill>
            <a:schemeClr val="bg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9546" y="3068960"/>
            <a:ext cx="876354" cy="584236"/>
          </a:xfrm>
          <a:prstGeom prst="rect">
            <a:avLst/>
          </a:prstGeom>
        </p:spPr>
      </p:pic>
      <p:pic>
        <p:nvPicPr>
          <p:cNvPr id="2050" name="Picture 2" descr="http://wp.production.patheos.com/blogs/whitehindu/files/2014/02/wakeup1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3757" y="4391911"/>
            <a:ext cx="803362" cy="61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1924" y="3717032"/>
            <a:ext cx="785920" cy="594275"/>
          </a:xfrm>
          <a:prstGeom prst="rect">
            <a:avLst/>
          </a:prstGeom>
        </p:spPr>
      </p:pic>
      <p:pic>
        <p:nvPicPr>
          <p:cNvPr id="23" name="Picture 2" descr="http://www.bbcgoodfood.com/sites/bbcgoodfood.com/files/recipe_images/recipe-image-legacy-id--2549_11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3503" y="5039905"/>
            <a:ext cx="616714" cy="56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Oval 39"/>
          <p:cNvSpPr/>
          <p:nvPr/>
        </p:nvSpPr>
        <p:spPr>
          <a:xfrm>
            <a:off x="2791732" y="2375715"/>
            <a:ext cx="985965" cy="79208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3589637" y="1844824"/>
            <a:ext cx="529828" cy="53089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5049600" y="3002455"/>
            <a:ext cx="985965" cy="79208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057714" y="3599226"/>
            <a:ext cx="985965" cy="79208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876867" y="4324340"/>
            <a:ext cx="985965" cy="79208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810164" y="4947730"/>
            <a:ext cx="985965" cy="79208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3734980" y="2996952"/>
            <a:ext cx="1531743" cy="36412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51" idx="3"/>
          </p:cNvCxnSpPr>
          <p:nvPr/>
        </p:nvCxnSpPr>
        <p:spPr>
          <a:xfrm flipH="1">
            <a:off x="4628783" y="4275315"/>
            <a:ext cx="1573322" cy="40524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23" idx="3"/>
          </p:cNvCxnSpPr>
          <p:nvPr/>
        </p:nvCxnSpPr>
        <p:spPr>
          <a:xfrm flipH="1">
            <a:off x="3620217" y="5026210"/>
            <a:ext cx="412256" cy="29402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0" idx="5"/>
          </p:cNvCxnSpPr>
          <p:nvPr/>
        </p:nvCxnSpPr>
        <p:spPr>
          <a:xfrm>
            <a:off x="5891174" y="3678544"/>
            <a:ext cx="362758" cy="2035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6" descr="https://media.epactnetwork.com/wp-content/uploads/2013/12/shutterstock_100074770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59473"/>
            <a:ext cx="806298" cy="53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420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0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2276872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3399"/>
                </a:solidFill>
              </a:rPr>
              <a:t>The </a:t>
            </a:r>
            <a:r>
              <a:rPr lang="en-US" sz="4400" b="1" dirty="0">
                <a:solidFill>
                  <a:srgbClr val="FF3399"/>
                </a:solidFill>
              </a:rPr>
              <a:t>creative approach </a:t>
            </a:r>
            <a:endParaRPr lang="en-US" sz="4400" b="1" dirty="0" smtClean="0">
              <a:solidFill>
                <a:srgbClr val="FF3399"/>
              </a:solidFill>
            </a:endParaRPr>
          </a:p>
          <a:p>
            <a:r>
              <a:rPr lang="en-US" sz="4400" dirty="0" smtClean="0">
                <a:solidFill>
                  <a:srgbClr val="FF3399"/>
                </a:solidFill>
              </a:rPr>
              <a:t>of </a:t>
            </a:r>
            <a:r>
              <a:rPr lang="en-US" sz="4400" dirty="0">
                <a:solidFill>
                  <a:srgbClr val="FF3399"/>
                </a:solidFill>
              </a:rPr>
              <a:t>the design process</a:t>
            </a:r>
          </a:p>
        </p:txBody>
      </p:sp>
    </p:spTree>
    <p:extLst>
      <p:ext uri="{BB962C8B-B14F-4D97-AF65-F5344CB8AC3E}">
        <p14:creationId xmlns:p14="http://schemas.microsoft.com/office/powerpoint/2010/main" xmlns="" val="20199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26788" y="836665"/>
            <a:ext cx="8496944" cy="2808312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4" descr="F:\!!NHTV\!curriculum\2014\investigative abilities\lectures 2014-2015\HM - FM 3\material\three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30551" y="2466757"/>
            <a:ext cx="545402" cy="95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:\!!NHTV\!curriculum\2014\investigative abilities\lectures 2014-2015\HM - FM 3\material\one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81244" y="2492849"/>
            <a:ext cx="513036" cy="92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:\!!NHTV\!curriculum\2014\investigative abilities\lectures 2014-2015\HM - FM 3\material\two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87028" y="2469424"/>
            <a:ext cx="576072" cy="95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www.bigtrends.com/wp-content/uploads/2014/04/4-essentials-to-trading-success-gann-principles-knowledge-trader-timeless-options-etf-education-active-investor-technical-analysis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1444" y="2488224"/>
            <a:ext cx="1005331" cy="80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2"/>
          <p:cNvSpPr txBox="1">
            <a:spLocks noChangeArrowheads="1"/>
          </p:cNvSpPr>
          <p:nvPr/>
        </p:nvSpPr>
        <p:spPr bwMode="auto">
          <a:xfrm rot="20203837">
            <a:off x="1118508" y="1251335"/>
            <a:ext cx="3313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 rot="20173871">
            <a:off x="2630986" y="1414189"/>
            <a:ext cx="22081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inspiration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Text Box 2"/>
          <p:cNvSpPr txBox="1">
            <a:spLocks noChangeArrowheads="1"/>
          </p:cNvSpPr>
          <p:nvPr/>
        </p:nvSpPr>
        <p:spPr bwMode="auto">
          <a:xfrm rot="20191083">
            <a:off x="4116902" y="1418113"/>
            <a:ext cx="23829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imagination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 rot="20229310">
            <a:off x="6006961" y="1322046"/>
            <a:ext cx="3110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implementation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Text Box 2"/>
          <p:cNvSpPr txBox="1">
            <a:spLocks noChangeArrowheads="1"/>
          </p:cNvSpPr>
          <p:nvPr/>
        </p:nvSpPr>
        <p:spPr bwMode="auto">
          <a:xfrm rot="16200000">
            <a:off x="-454840" y="1825322"/>
            <a:ext cx="21724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800" dirty="0" smtClean="0">
                <a:solidFill>
                  <a:srgbClr val="00B050"/>
                </a:solidFill>
              </a:rPr>
              <a:t>process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825528" y="2678666"/>
            <a:ext cx="479407" cy="4233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ight Arrow 60"/>
          <p:cNvSpPr/>
          <p:nvPr/>
        </p:nvSpPr>
        <p:spPr>
          <a:xfrm>
            <a:off x="3423132" y="2744839"/>
            <a:ext cx="479407" cy="4233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ight Arrow 61"/>
          <p:cNvSpPr/>
          <p:nvPr/>
        </p:nvSpPr>
        <p:spPr>
          <a:xfrm>
            <a:off x="5378976" y="2727862"/>
            <a:ext cx="479407" cy="4233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215870" y="3212929"/>
            <a:ext cx="8607862" cy="3312368"/>
            <a:chOff x="215870" y="3212929"/>
            <a:chExt cx="8607862" cy="3312368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594280" y="3212929"/>
              <a:ext cx="460700" cy="1403571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2128419" y="3212929"/>
              <a:ext cx="2102134" cy="1403571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54" idx="0"/>
            </p:cNvCxnSpPr>
            <p:nvPr/>
          </p:nvCxnSpPr>
          <p:spPr>
            <a:xfrm>
              <a:off x="2919076" y="3292489"/>
              <a:ext cx="1620180" cy="1413444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503252" y="3292489"/>
              <a:ext cx="2230857" cy="1403571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endCxn id="31" idx="0"/>
            </p:cNvCxnSpPr>
            <p:nvPr/>
          </p:nvCxnSpPr>
          <p:spPr>
            <a:xfrm flipH="1">
              <a:off x="4575260" y="3292489"/>
              <a:ext cx="1944216" cy="1403571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/>
            <p:cNvGrpSpPr/>
            <p:nvPr/>
          </p:nvGrpSpPr>
          <p:grpSpPr>
            <a:xfrm>
              <a:off x="215870" y="3716985"/>
              <a:ext cx="8607862" cy="2808312"/>
              <a:chOff x="215870" y="3716985"/>
              <a:chExt cx="8607862" cy="2808312"/>
            </a:xfrm>
          </p:grpSpPr>
          <p:sp>
            <p:nvSpPr>
              <p:cNvPr id="55" name="Rounded Rectangle 54"/>
              <p:cNvSpPr/>
              <p:nvPr/>
            </p:nvSpPr>
            <p:spPr>
              <a:xfrm>
                <a:off x="5980647" y="4705933"/>
                <a:ext cx="2318371" cy="5232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3351124" y="4705933"/>
                <a:ext cx="2376263" cy="5232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1337762" y="4696060"/>
                <a:ext cx="1581314" cy="5232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Text Box 2"/>
              <p:cNvSpPr txBox="1">
                <a:spLocks noChangeArrowheads="1"/>
              </p:cNvSpPr>
              <p:nvPr/>
            </p:nvSpPr>
            <p:spPr bwMode="auto">
              <a:xfrm>
                <a:off x="1744427" y="4696060"/>
                <a:ext cx="1296144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YOU</a:t>
                </a:r>
                <a:endParaRPr lang="en-US" sz="28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" name="Text Box 2"/>
              <p:cNvSpPr txBox="1">
                <a:spLocks noChangeArrowheads="1"/>
              </p:cNvSpPr>
              <p:nvPr/>
            </p:nvSpPr>
            <p:spPr bwMode="auto">
              <a:xfrm>
                <a:off x="3423132" y="4696060"/>
                <a:ext cx="2304256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ENGINEERING</a:t>
                </a:r>
                <a:endParaRPr lang="en-US" sz="28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" name="Text Box 2"/>
              <p:cNvSpPr txBox="1">
                <a:spLocks noChangeArrowheads="1"/>
              </p:cNvSpPr>
              <p:nvPr/>
            </p:nvSpPr>
            <p:spPr bwMode="auto">
              <a:xfrm>
                <a:off x="5994763" y="4696060"/>
                <a:ext cx="2304256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IMAGINATION</a:t>
                </a:r>
                <a:endParaRPr lang="en-US" sz="28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326788" y="3716985"/>
                <a:ext cx="8496944" cy="2808312"/>
              </a:xfrm>
              <a:prstGeom prst="rect">
                <a:avLst/>
              </a:prstGeom>
              <a:noFill/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Text Box 2"/>
              <p:cNvSpPr txBox="1">
                <a:spLocks noChangeArrowheads="1"/>
              </p:cNvSpPr>
              <p:nvPr/>
            </p:nvSpPr>
            <p:spPr bwMode="auto">
              <a:xfrm rot="16200000">
                <a:off x="-454839" y="4564113"/>
                <a:ext cx="2172416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4800" dirty="0" smtClean="0">
                    <a:solidFill>
                      <a:srgbClr val="0070C0"/>
                    </a:solidFill>
                  </a:rPr>
                  <a:t>drivers</a:t>
                </a:r>
                <a:endParaRPr lang="en-US" sz="48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63" name="Rectangle 3"/>
              <p:cNvSpPr>
                <a:spLocks noChangeArrowheads="1"/>
              </p:cNvSpPr>
              <p:nvPr/>
            </p:nvSpPr>
            <p:spPr bwMode="auto">
              <a:xfrm>
                <a:off x="2128419" y="5808032"/>
                <a:ext cx="1614396" cy="6069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sz="28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T-shaped</a:t>
                </a:r>
                <a:endPara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pic>
            <p:nvPicPr>
              <p:cNvPr id="64" name="Picture 2" descr="F:\!!NHTV\!curriculum\2014\investigative abilities\lectures 2014-2015\FM - HM 2\material\arms spread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4166" y="5121141"/>
                <a:ext cx="1079401" cy="12910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Rectangle 3"/>
              <p:cNvSpPr>
                <a:spLocks noChangeArrowheads="1"/>
              </p:cNvSpPr>
              <p:nvPr/>
            </p:nvSpPr>
            <p:spPr bwMode="auto">
              <a:xfrm>
                <a:off x="3725723" y="5229153"/>
                <a:ext cx="1614396" cy="6069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sz="2800" i="1" u="sng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selecting</a:t>
                </a:r>
                <a:endParaRPr lang="en-US" sz="2800" i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5" name="Rectangle 3"/>
              <p:cNvSpPr>
                <a:spLocks noChangeArrowheads="1"/>
              </p:cNvSpPr>
              <p:nvPr/>
            </p:nvSpPr>
            <p:spPr bwMode="auto">
              <a:xfrm>
                <a:off x="6161213" y="5237527"/>
                <a:ext cx="1957237" cy="6069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sz="2800" i="1" u="sng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generating</a:t>
                </a:r>
                <a:endParaRPr lang="en-US" sz="2800" i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843808" y="321241"/>
            <a:ext cx="6010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Based on: Componential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model of Creativity,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Amabile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1995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7" name="Picture 8" descr="Imagineering : Innovation in the Experience Economy - Gabrielle Kuip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060848"/>
            <a:ext cx="1112293" cy="14539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21174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Meet: Geoff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52 years, from Breda</a:t>
            </a:r>
          </a:p>
          <a:p>
            <a:r>
              <a:rPr lang="en-GB" dirty="0" smtClean="0"/>
              <a:t>Wife, no kids</a:t>
            </a:r>
          </a:p>
          <a:p>
            <a:r>
              <a:rPr lang="en-GB" dirty="0" smtClean="0"/>
              <a:t>Lecturing and training Innovation, Imagineering, Design and Creativity in Hospitality</a:t>
            </a:r>
          </a:p>
          <a:p>
            <a:r>
              <a:rPr lang="en-GB" dirty="0" smtClean="0"/>
              <a:t>Travels for business and leisure, loves the fun of city-dynamics and the serenity of nature</a:t>
            </a:r>
          </a:p>
          <a:p>
            <a:r>
              <a:rPr lang="en-GB" dirty="0" smtClean="0"/>
              <a:t>Plays the drums in a band</a:t>
            </a:r>
          </a:p>
          <a:p>
            <a:r>
              <a:rPr lang="en-GB" dirty="0" smtClean="0"/>
              <a:t>Goes for new experiences, looks for inspiration and new trends</a:t>
            </a:r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“a hotel is magic; it’s very intimate, but only for a short while” </a:t>
            </a:r>
            <a:endParaRPr lang="en-GB" dirty="0"/>
          </a:p>
        </p:txBody>
      </p:sp>
      <p:pic>
        <p:nvPicPr>
          <p:cNvPr id="4" name="Picture 2" descr="F:\!!NHTV\publiceren\personal info\portraits\portrait-januari-2014-b-w-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4664"/>
            <a:ext cx="1510555" cy="15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972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sign Process Ide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4988" y="115273"/>
            <a:ext cx="6364435" cy="66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24128" y="321241"/>
            <a:ext cx="3130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hangingPunct="0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Design process, Brown, 2008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9421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854012"/>
            <a:ext cx="5976664" cy="57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IBM-repo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88190">
            <a:off x="5194286" y="2682309"/>
            <a:ext cx="2927845" cy="294677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4839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andre-gei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2565400"/>
            <a:ext cx="26797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95536" y="1989138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flying frog	 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Nijmegen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Floating_Frog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454399" y="2565400"/>
            <a:ext cx="5255923" cy="3941942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96557" y="895350"/>
            <a:ext cx="856932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André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Geim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IG-Nobel Prize 2000</a:t>
            </a:r>
            <a:endParaRPr lang="nl-NL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236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395536" y="895350"/>
            <a:ext cx="856932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André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Geim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Nobel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Prize 2010</a:t>
            </a:r>
            <a:endParaRPr lang="nl-NL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7587" name="Picture 3" descr="andre-ge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565400"/>
            <a:ext cx="2679700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395536" y="1989138"/>
            <a:ext cx="66246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Graphene…                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Manchester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7589" name="Picture 5" descr="graphe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2559050"/>
            <a:ext cx="3960812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6" descr="scotch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263" y="2349500"/>
            <a:ext cx="326707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7" descr="pencil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1500" y="3667125"/>
            <a:ext cx="27241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24565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891320" y="2132856"/>
            <a:ext cx="372203" cy="32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</a:t>
            </a:r>
            <a:endParaRPr lang="nl-NL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423081" y="2132856"/>
            <a:ext cx="1908399" cy="32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time</a:t>
            </a:r>
            <a:endParaRPr lang="nl-NL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219" name="Picture 3" descr="E:\!!NHTV\!Hotel Management\2013-2014\material\pie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01516"/>
            <a:ext cx="3251853" cy="195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!!NHTV\!Hotel Management\2013-2014\material\pie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45532"/>
            <a:ext cx="3351216" cy="195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83286" y="5373216"/>
            <a:ext cx="1908399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it-IT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20% Play</a:t>
            </a:r>
            <a:endParaRPr lang="nl-NL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868144" y="5373216"/>
            <a:ext cx="237626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it-IT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50% Profit</a:t>
            </a:r>
            <a:endParaRPr lang="nl-NL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Picture 2" descr="http://rocketdock.com/images/screenshots/Glossy-Arrow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4122767" y="3014137"/>
            <a:ext cx="1312336" cy="199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!!NHTV\!Extern\projects 2014\Euhofa november 2014\material\googl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80728"/>
            <a:ext cx="4973390" cy="1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5593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275856" y="2204864"/>
            <a:ext cx="432048" cy="43204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3275856" y="3212976"/>
            <a:ext cx="432048" cy="43204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3275856" y="4221088"/>
            <a:ext cx="432048" cy="43204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4283968" y="2204864"/>
            <a:ext cx="432048" cy="43204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283968" y="3212976"/>
            <a:ext cx="432048" cy="43204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4283968" y="4221088"/>
            <a:ext cx="432048" cy="43204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5292080" y="2204864"/>
            <a:ext cx="432048" cy="43204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5292080" y="3212976"/>
            <a:ext cx="432048" cy="43204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5292080" y="4221088"/>
            <a:ext cx="432048" cy="43204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491880" y="2420888"/>
            <a:ext cx="0" cy="3024336"/>
          </a:xfrm>
          <a:prstGeom prst="line">
            <a:avLst/>
          </a:prstGeom>
          <a:ln w="571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3491880" y="2420888"/>
            <a:ext cx="2232248" cy="2232248"/>
          </a:xfrm>
          <a:prstGeom prst="line">
            <a:avLst/>
          </a:prstGeom>
          <a:ln w="571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491880" y="2420888"/>
            <a:ext cx="3096344" cy="3024336"/>
          </a:xfrm>
          <a:prstGeom prst="line">
            <a:avLst/>
          </a:prstGeom>
          <a:ln w="571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563888" y="2420888"/>
            <a:ext cx="3024336" cy="0"/>
          </a:xfrm>
          <a:prstGeom prst="line">
            <a:avLst/>
          </a:prstGeom>
          <a:ln w="571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95536" y="1268760"/>
            <a:ext cx="63239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  straight, connected lines</a:t>
            </a:r>
            <a:endParaRPr lang="en-GB"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012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39552" y="2335212"/>
            <a:ext cx="8569325" cy="181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it-IT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Ways to get to the future	..successfully</a:t>
            </a:r>
            <a:endParaRPr lang="nl-NL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390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461" y="893819"/>
            <a:ext cx="8561844" cy="573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96038" name="Picture 6" descr="r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628" y="937273"/>
            <a:ext cx="8561844" cy="573256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!!NHTV\!curriculum\2014\investigative abilities\lectures 2014-2015\HM - FM 3\material\manhol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AACAB"/>
              </a:clrFrom>
              <a:clrTo>
                <a:srgbClr val="BAACA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5952" y="5116370"/>
            <a:ext cx="4118256" cy="162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!!NHTV\!Extern\projects 2014\Euhofa november 2014\material\background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3399"/>
              </a:clrFrom>
              <a:clrTo>
                <a:srgbClr val="0033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97110"/>
            <a:ext cx="889635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8931846" y="0"/>
            <a:ext cx="21215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-30589" y="0"/>
            <a:ext cx="21215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-22821" y="-27384"/>
            <a:ext cx="9144000" cy="124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39552" y="2335212"/>
            <a:ext cx="8569325" cy="181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it-IT" sz="3600" dirty="0" smtClean="0">
                <a:solidFill>
                  <a:schemeClr val="bg1"/>
                </a:solidFill>
              </a:rPr>
              <a:t>Ways to get to the future	..successfully</a:t>
            </a:r>
            <a:endParaRPr lang="nl-NL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539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960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1196038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95536" y="859359"/>
            <a:ext cx="51171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New rules, new game</a:t>
            </a:r>
            <a:endParaRPr lang="en-GB"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0" name="Picture 2" descr="http://blogs-images.forbes.com/davidvinjamuri/files/2014/07/airbnb_horizontal_lockup_pri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2892983" cy="128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b-i.forbesimg.com/tomiogeron/files/2013/10/flightcar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8294" y="2348880"/>
            <a:ext cx="1275527" cy="118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b-i.forbesimg.com/tomiogeron/files/2013/08/Uber-Log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2706" y="3130575"/>
            <a:ext cx="1402804" cy="140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upload.wikimedia.org/wikipedia/en/thumb/c/cc/LEGO_Design_byME.svg/723px-LEGO_Design_byME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289991"/>
            <a:ext cx="1931119" cy="58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:\!!NHTV\!Extern\projects 2014\Euhofa november 2014\material\rijksstudi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8294" y="5045947"/>
            <a:ext cx="1726231" cy="8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://www.best-crowdfunding-websites.com/wp-content/uploads/2013/11/Kickstarter-featured_ima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93951"/>
            <a:ext cx="2321538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http://entrepreneurship.columbia.edu/wp-content/uploads/2014/01/fon_logo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98" y="4832750"/>
            <a:ext cx="2170242" cy="94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https://s.yimg.com/ep/cx/p/custom_assets/Marriott/images/marriott-logo-14888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1663" y="4872265"/>
            <a:ext cx="2702212" cy="28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http://magazine.seats2meet.com/styleguide/s2m/S2mLogo_PO_RGB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677" y="2097459"/>
            <a:ext cx="1560181" cy="103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http://www.usp.nl/uploads/images/Wimdu/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4036" y="5805264"/>
            <a:ext cx="1917465" cy="77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9" descr="F:\!!NHTV\!Extern\projects 2014\Euhofa november 2014\material\flightfox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1059" y="3130575"/>
            <a:ext cx="1660137" cy="46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4.bp.blogspot.com/-rBK-E8iFKEg/UgExj8rpZ-I/AAAAAAAAJgA/zbuZgOgFOEE/s1600/Khan-Academy-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2157" y="5172419"/>
            <a:ext cx="1482735" cy="126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890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275856" y="2204864"/>
            <a:ext cx="432048" cy="43204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3275856" y="3212976"/>
            <a:ext cx="432048" cy="43204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3275856" y="4221088"/>
            <a:ext cx="432048" cy="43204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4283968" y="2204864"/>
            <a:ext cx="432048" cy="43204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283968" y="3212976"/>
            <a:ext cx="432048" cy="43204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4283968" y="4221088"/>
            <a:ext cx="432048" cy="43204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5292080" y="2204864"/>
            <a:ext cx="432048" cy="43204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5292080" y="3212976"/>
            <a:ext cx="432048" cy="43204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5292080" y="4221088"/>
            <a:ext cx="432048" cy="43204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/>
          <p:cNvCxnSpPr/>
          <p:nvPr/>
        </p:nvCxnSpPr>
        <p:spPr>
          <a:xfrm rot="5400000" flipV="1">
            <a:off x="5004048" y="224644"/>
            <a:ext cx="720080" cy="4680520"/>
          </a:xfrm>
          <a:prstGeom prst="line">
            <a:avLst/>
          </a:prstGeom>
          <a:ln w="571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V="1">
            <a:off x="3245873" y="1994861"/>
            <a:ext cx="708038" cy="4608512"/>
          </a:xfrm>
          <a:prstGeom prst="line">
            <a:avLst/>
          </a:prstGeom>
          <a:ln w="571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3995936" y="224644"/>
            <a:ext cx="1008112" cy="6408712"/>
          </a:xfrm>
          <a:prstGeom prst="line">
            <a:avLst/>
          </a:prstGeom>
          <a:ln w="571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95536" y="1268760"/>
            <a:ext cx="61956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3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straight, connected lines</a:t>
            </a:r>
            <a:endParaRPr lang="en-GB"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8791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210000" y="5396400"/>
            <a:ext cx="360040" cy="360040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5238000" y="5392800"/>
            <a:ext cx="360040" cy="360040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539552" y="1196752"/>
            <a:ext cx="792088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3399"/>
                </a:solidFill>
              </a:rPr>
              <a:t>Warmer upper</a:t>
            </a:r>
          </a:p>
          <a:p>
            <a:endParaRPr lang="en-US" sz="2700" dirty="0" smtClean="0"/>
          </a:p>
          <a:p>
            <a:endParaRPr lang="en-US" sz="2700" dirty="0" smtClean="0"/>
          </a:p>
          <a:p>
            <a:endParaRPr lang="en-US" dirty="0"/>
          </a:p>
          <a:p>
            <a:endParaRPr lang="en-US" sz="2700" dirty="0" smtClean="0"/>
          </a:p>
          <a:p>
            <a:endParaRPr lang="en-US" sz="2700" dirty="0"/>
          </a:p>
          <a:p>
            <a:r>
              <a:rPr lang="en-US" sz="2700" dirty="0" smtClean="0"/>
              <a:t>Take three minutes to share with your </a:t>
            </a:r>
            <a:r>
              <a:rPr lang="en-US" sz="2700" dirty="0" err="1" smtClean="0"/>
              <a:t>neighbour</a:t>
            </a:r>
            <a:r>
              <a:rPr lang="en-US" sz="2700" dirty="0" smtClean="0"/>
              <a:t>:</a:t>
            </a:r>
          </a:p>
          <a:p>
            <a:endParaRPr lang="en-US" sz="27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700" dirty="0" smtClean="0"/>
              <a:t>Your best and your worst hospitality experience</a:t>
            </a:r>
          </a:p>
          <a:p>
            <a:endParaRPr lang="en-US" sz="27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700" dirty="0" smtClean="0"/>
              <a:t>Summarize in two key-words:  </a:t>
            </a:r>
            <a:r>
              <a:rPr lang="en-US" sz="2700" b="1" dirty="0" smtClean="0"/>
              <a:t>+</a:t>
            </a:r>
            <a:r>
              <a:rPr lang="en-US" sz="2700" dirty="0" smtClean="0"/>
              <a:t>  and  </a:t>
            </a:r>
            <a:r>
              <a:rPr lang="en-US" sz="2700" b="1" dirty="0" smtClean="0"/>
              <a:t>-</a:t>
            </a:r>
            <a:r>
              <a:rPr lang="en-US" sz="2700" dirty="0" smtClean="0"/>
              <a:t>   !</a:t>
            </a:r>
            <a:endParaRPr lang="en-US" sz="2700" dirty="0"/>
          </a:p>
          <a:p>
            <a:endParaRPr lang="en-GB" sz="2700" dirty="0"/>
          </a:p>
        </p:txBody>
      </p:sp>
      <p:pic>
        <p:nvPicPr>
          <p:cNvPr id="2050" name="Picture 2" descr="http://godgathering.com/wp-content/uploads/2013/11/3-minute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2127177" cy="212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989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9" name="Picture 7" descr="candle problem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849417"/>
            <a:ext cx="4752528" cy="470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0" name="Picture 8" descr="candle problem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855521"/>
            <a:ext cx="4752528" cy="465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 descr="candle problem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1858268"/>
            <a:ext cx="4752528" cy="4641722"/>
          </a:xfrm>
          <a:prstGeom prst="rect">
            <a:avLst/>
          </a:prstGeom>
          <a:noFill/>
        </p:spPr>
      </p:pic>
      <p:pic>
        <p:nvPicPr>
          <p:cNvPr id="4098" name="Picture 2" descr="http://www.inc.com/uploaded_files/image/launch-20-DriveBook-pop_116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62624"/>
            <a:ext cx="2991545" cy="429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95936" y="1340768"/>
            <a:ext cx="4699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candle problem </a:t>
            </a:r>
            <a:r>
              <a:rPr lang="en-GB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GB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Duncker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1945)</a:t>
            </a:r>
          </a:p>
        </p:txBody>
      </p:sp>
    </p:spTree>
    <p:extLst>
      <p:ext uri="{BB962C8B-B14F-4D97-AF65-F5344CB8AC3E}">
        <p14:creationId xmlns:p14="http://schemas.microsoft.com/office/powerpoint/2010/main" xmlns="" val="1059438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827585" y="1581318"/>
            <a:ext cx="7416824" cy="357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it-IT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Essential for </a:t>
            </a:r>
            <a:r>
              <a:rPr lang="it-IT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creativity</a:t>
            </a:r>
            <a:r>
              <a:rPr lang="it-IT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eaLnBrk="0" hangingPunct="0"/>
            <a:endParaRPr lang="it-IT" sz="4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0" hangingPunct="0"/>
            <a:r>
              <a:rPr lang="it-IT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 </a:t>
            </a:r>
            <a:r>
              <a:rPr lang="it-IT" sz="4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Open</a:t>
            </a:r>
            <a:r>
              <a:rPr lang="it-IT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challenges</a:t>
            </a:r>
          </a:p>
          <a:p>
            <a:pPr eaLnBrk="0" hangingPunct="0"/>
            <a:r>
              <a:rPr lang="it-IT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2. </a:t>
            </a:r>
            <a:r>
              <a:rPr lang="it-IT" sz="4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Explorative</a:t>
            </a:r>
            <a:r>
              <a:rPr lang="it-IT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behavior</a:t>
            </a:r>
          </a:p>
          <a:p>
            <a:pPr eaLnBrk="0" hangingPunct="0"/>
            <a:r>
              <a:rPr lang="it-IT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3. </a:t>
            </a:r>
            <a:r>
              <a:rPr lang="it-IT" sz="4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Reward</a:t>
            </a:r>
            <a:r>
              <a:rPr lang="it-IT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is in the </a:t>
            </a:r>
            <a:r>
              <a:rPr lang="it-IT" sz="4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process</a:t>
            </a:r>
            <a:endParaRPr lang="nl-NL" sz="4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04565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876" name="Rectangle 4"/>
          <p:cNvSpPr>
            <a:spLocks noChangeArrowheads="1"/>
          </p:cNvSpPr>
          <p:nvPr/>
        </p:nvSpPr>
        <p:spPr bwMode="auto">
          <a:xfrm>
            <a:off x="4843183" y="116632"/>
            <a:ext cx="3905282" cy="63367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nl-NL" altLang="en-US" sz="2400" i="1" dirty="0" smtClean="0">
                <a:solidFill>
                  <a:srgbClr val="4D4D4D"/>
                </a:solidFill>
              </a:rPr>
              <a:t>1976: Market </a:t>
            </a:r>
            <a:r>
              <a:rPr lang="nl-NL" altLang="en-US" sz="2400" i="1" dirty="0">
                <a:solidFill>
                  <a:srgbClr val="4D4D4D"/>
                </a:solidFill>
              </a:rPr>
              <a:t>leader </a:t>
            </a:r>
            <a:br>
              <a:rPr lang="nl-NL" altLang="en-US" sz="2400" i="1" dirty="0">
                <a:solidFill>
                  <a:srgbClr val="4D4D4D"/>
                </a:solidFill>
              </a:rPr>
            </a:br>
            <a:r>
              <a:rPr lang="nl-NL" altLang="en-US" sz="2400" i="1" dirty="0" smtClean="0">
                <a:solidFill>
                  <a:srgbClr val="4D4D4D"/>
                </a:solidFill>
              </a:rPr>
              <a:t>in </a:t>
            </a:r>
            <a:r>
              <a:rPr lang="nl-NL" altLang="en-US" sz="2400" i="1" dirty="0">
                <a:solidFill>
                  <a:srgbClr val="4D4D4D"/>
                </a:solidFill>
              </a:rPr>
              <a:t>films and </a:t>
            </a:r>
            <a:r>
              <a:rPr lang="nl-NL" altLang="en-US" sz="2400" i="1" dirty="0" smtClean="0">
                <a:solidFill>
                  <a:srgbClr val="4D4D4D"/>
                </a:solidFill>
              </a:rPr>
              <a:t>cameras (90%)</a:t>
            </a:r>
            <a:r>
              <a:rPr lang="nl-NL" altLang="en-US" sz="2400" i="1" dirty="0">
                <a:solidFill>
                  <a:srgbClr val="4D4D4D"/>
                </a:solidFill>
              </a:rPr>
              <a:t/>
            </a:r>
            <a:br>
              <a:rPr lang="nl-NL" altLang="en-US" sz="2400" i="1" dirty="0">
                <a:solidFill>
                  <a:srgbClr val="4D4D4D"/>
                </a:solidFill>
              </a:rPr>
            </a:br>
            <a:r>
              <a:rPr lang="nl-NL" altLang="en-US" sz="2400" i="1" dirty="0">
                <a:solidFill>
                  <a:srgbClr val="4D4D4D"/>
                </a:solidFill>
              </a:rPr>
              <a:t/>
            </a:r>
            <a:br>
              <a:rPr lang="nl-NL" altLang="en-US" sz="2400" i="1" dirty="0">
                <a:solidFill>
                  <a:srgbClr val="4D4D4D"/>
                </a:solidFill>
              </a:rPr>
            </a:br>
            <a:r>
              <a:rPr lang="nl-NL" altLang="en-US" sz="2400" i="1" dirty="0">
                <a:solidFill>
                  <a:srgbClr val="4D4D4D"/>
                </a:solidFill>
              </a:rPr>
              <a:t>1989: first digital </a:t>
            </a:r>
            <a:r>
              <a:rPr lang="nl-NL" altLang="en-US" sz="2400" i="1" dirty="0" smtClean="0">
                <a:solidFill>
                  <a:srgbClr val="4D4D4D"/>
                </a:solidFill>
              </a:rPr>
              <a:t>camera</a:t>
            </a:r>
            <a:r>
              <a:rPr lang="nl-NL" altLang="en-US" sz="2400" i="1" dirty="0">
                <a:solidFill>
                  <a:srgbClr val="4D4D4D"/>
                </a:solidFill>
              </a:rPr>
              <a:t/>
            </a:r>
            <a:br>
              <a:rPr lang="nl-NL" altLang="en-US" sz="2400" i="1" dirty="0">
                <a:solidFill>
                  <a:srgbClr val="4D4D4D"/>
                </a:solidFill>
              </a:rPr>
            </a:br>
            <a:r>
              <a:rPr lang="nl-NL" altLang="en-US" sz="2400" i="1" dirty="0">
                <a:solidFill>
                  <a:srgbClr val="4D4D4D"/>
                </a:solidFill>
              </a:rPr>
              <a:t/>
            </a:r>
            <a:br>
              <a:rPr lang="nl-NL" altLang="en-US" sz="2400" i="1" dirty="0">
                <a:solidFill>
                  <a:srgbClr val="4D4D4D"/>
                </a:solidFill>
              </a:rPr>
            </a:br>
            <a:r>
              <a:rPr lang="nl-NL" altLang="en-US" sz="2400" i="1" dirty="0">
                <a:solidFill>
                  <a:srgbClr val="4D4D4D"/>
                </a:solidFill>
              </a:rPr>
              <a:t>2004: only 17% of </a:t>
            </a:r>
            <a:br>
              <a:rPr lang="nl-NL" altLang="en-US" sz="2400" i="1" dirty="0">
                <a:solidFill>
                  <a:srgbClr val="4D4D4D"/>
                </a:solidFill>
              </a:rPr>
            </a:br>
            <a:r>
              <a:rPr lang="nl-NL" altLang="en-US" sz="2400" i="1" dirty="0">
                <a:solidFill>
                  <a:srgbClr val="4D4D4D"/>
                </a:solidFill>
              </a:rPr>
              <a:t>camera </a:t>
            </a:r>
            <a:r>
              <a:rPr lang="nl-NL" altLang="en-US" sz="2400" i="1" dirty="0" smtClean="0">
                <a:solidFill>
                  <a:srgbClr val="4D4D4D"/>
                </a:solidFill>
              </a:rPr>
              <a:t>market</a:t>
            </a:r>
          </a:p>
          <a:p>
            <a:pPr algn="l"/>
            <a:endParaRPr lang="nl-NL" altLang="en-US" sz="2400" i="1" dirty="0" smtClean="0">
              <a:solidFill>
                <a:srgbClr val="4D4D4D"/>
              </a:solidFill>
            </a:endParaRPr>
          </a:p>
          <a:p>
            <a:pPr algn="l"/>
            <a:r>
              <a:rPr lang="nl-NL" altLang="en-US" sz="2400" i="1" dirty="0" smtClean="0">
                <a:solidFill>
                  <a:srgbClr val="4D4D4D"/>
                </a:solidFill>
              </a:rPr>
              <a:t>2012: close to bankruptcy</a:t>
            </a:r>
          </a:p>
          <a:p>
            <a:pPr algn="l"/>
            <a:endParaRPr lang="nl-NL" altLang="en-US" sz="2400" i="1" dirty="0">
              <a:solidFill>
                <a:srgbClr val="4D4D4D"/>
              </a:solidFill>
            </a:endParaRPr>
          </a:p>
          <a:p>
            <a:pPr algn="l"/>
            <a:r>
              <a:rPr lang="nl-NL" altLang="en-US" sz="2400" i="1" dirty="0" smtClean="0">
                <a:solidFill>
                  <a:srgbClr val="4D4D4D"/>
                </a:solidFill>
              </a:rPr>
              <a:t>2013: selling </a:t>
            </a:r>
          </a:p>
          <a:p>
            <a:pPr algn="l"/>
            <a:r>
              <a:rPr lang="nl-NL" altLang="en-US" sz="2400" i="1" dirty="0" smtClean="0">
                <a:solidFill>
                  <a:srgbClr val="4D4D4D"/>
                </a:solidFill>
              </a:rPr>
              <a:t>$ 500,000,000.- of patents</a:t>
            </a:r>
          </a:p>
          <a:p>
            <a:pPr algn="l"/>
            <a:endParaRPr lang="nl-NL" altLang="en-US" sz="2400" i="1" dirty="0" smtClean="0">
              <a:solidFill>
                <a:srgbClr val="4D4D4D"/>
              </a:solidFill>
            </a:endParaRPr>
          </a:p>
          <a:p>
            <a:pPr algn="l"/>
            <a:r>
              <a:rPr lang="nl-NL" altLang="en-US" sz="2400" i="1" dirty="0" smtClean="0">
                <a:solidFill>
                  <a:srgbClr val="4D4D4D"/>
                </a:solidFill>
              </a:rPr>
              <a:t>2014: focus on </a:t>
            </a:r>
            <a:r>
              <a:rPr lang="nl-NL" altLang="en-US" sz="2400" b="1" i="1" dirty="0" smtClean="0">
                <a:solidFill>
                  <a:srgbClr val="4D4D4D"/>
                </a:solidFill>
              </a:rPr>
              <a:t>disruptive</a:t>
            </a:r>
            <a:r>
              <a:rPr lang="nl-NL" altLang="en-US" sz="2400" i="1" dirty="0" smtClean="0">
                <a:solidFill>
                  <a:srgbClr val="4D4D4D"/>
                </a:solidFill>
              </a:rPr>
              <a:t> technology</a:t>
            </a:r>
            <a:endParaRPr lang="nl-NL" altLang="en-US" sz="2400" dirty="0">
              <a:solidFill>
                <a:srgbClr val="4D4D4D"/>
              </a:solidFill>
            </a:endParaRPr>
          </a:p>
        </p:txBody>
      </p:sp>
      <p:pic>
        <p:nvPicPr>
          <p:cNvPr id="4098" name="Picture 2" descr="F:\!!NHTV\!Extern\projects 2014\Euhofa november 2014\material\koda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657" y="2060848"/>
            <a:ext cx="4419397" cy="305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astman Kodak Compan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657" y="5247167"/>
            <a:ext cx="1584176" cy="46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upload.wikimedia.org/wikipedia/en/thumb/8/82/Kodak_logo_1987.svg/1133px-Kodak_logo_1987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08950"/>
            <a:ext cx="936104" cy="84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4921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826" name="Rectangle 2"/>
          <p:cNvSpPr>
            <a:spLocks noChangeArrowheads="1"/>
          </p:cNvSpPr>
          <p:nvPr/>
        </p:nvSpPr>
        <p:spPr bwMode="auto">
          <a:xfrm>
            <a:off x="318121" y="1124744"/>
            <a:ext cx="627010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bg1">
                    <a:alpha val="7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it-IT" alt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Continuous </a:t>
            </a:r>
            <a:r>
              <a:rPr lang="el-GR" alt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charset="0"/>
              </a:rPr>
              <a:t>β</a:t>
            </a:r>
            <a:r>
              <a:rPr lang="en-US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charset="0"/>
              </a:rPr>
              <a:t>-status</a:t>
            </a:r>
            <a:endParaRPr lang="el-GR" altLang="en-US" sz="4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3" name="Picture 3" descr="cathedral-baza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66699">
            <a:off x="3531212" y="2598227"/>
            <a:ext cx="2197677" cy="340986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aragonresearch.com/wp-content/uploads/2013/09/new-microsoft-logo-square-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22714"/>
            <a:ext cx="2923490" cy="68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techaeris.com/wp-content/uploads/2014/03/Linux-logo-without-version-number-banner-siz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5" y="3400306"/>
            <a:ext cx="2406325" cy="13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815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red bull headquart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717" y="2030965"/>
            <a:ext cx="4066283" cy="4557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5536" y="1052736"/>
            <a:ext cx="35785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Headquarters?</a:t>
            </a:r>
            <a:endParaRPr lang="en-GB"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0" name="Picture 2" descr="F:\!!NHTV\!Extern\projects 2014\Euhofa november 2014\material\Marriot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30965"/>
            <a:ext cx="3744416" cy="455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bs.twimg.com/profile_images/2035141305/rbsport1_jan09_pant_200_200_twitter_400x40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04864"/>
            <a:ext cx="1154357" cy="115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corporatetraveller.ca/blog/wp-content/uploads/marriott-logo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7" y="2232492"/>
            <a:ext cx="1739081" cy="69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68566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827585" y="764704"/>
            <a:ext cx="741682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it-IT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Experience the </a:t>
            </a:r>
            <a:r>
              <a:rPr lang="it-IT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design </a:t>
            </a:r>
            <a:r>
              <a:rPr lang="it-IT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process:</a:t>
            </a:r>
          </a:p>
          <a:p>
            <a:pPr eaLnBrk="0" hangingPunct="0"/>
            <a:r>
              <a:rPr lang="it-IT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it-IT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 open to surprise, play </a:t>
            </a:r>
          </a:p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it-IT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Don’t be afraid to fail</a:t>
            </a:r>
          </a:p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it-IT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Focus on the process</a:t>
            </a:r>
          </a:p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it-IT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Embrace change</a:t>
            </a:r>
          </a:p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it-IT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Empathize </a:t>
            </a:r>
          </a:p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it-IT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Get others involved and..</a:t>
            </a:r>
          </a:p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it-IT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Co-create</a:t>
            </a:r>
          </a:p>
          <a:p>
            <a:pPr marL="571500" indent="-571500" eaLnBrk="0" hangingPunct="0">
              <a:buFont typeface="Arial" panose="020B0604020202020204" pitchFamily="34" charset="0"/>
              <a:buChar char="•"/>
            </a:pPr>
            <a:endParaRPr lang="it-IT" sz="4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48755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karenrothnutrition.com/wp-content/uploads/2014/03/coffe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972" y="888571"/>
            <a:ext cx="8150484" cy="54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546464" y="888571"/>
            <a:ext cx="216023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it-IT" sz="4400" b="1" dirty="0" smtClean="0">
                <a:solidFill>
                  <a:schemeClr val="bg1"/>
                </a:solidFill>
              </a:rPr>
              <a:t>break</a:t>
            </a:r>
          </a:p>
          <a:p>
            <a:pPr eaLnBrk="0" hangingPunct="0"/>
            <a:r>
              <a:rPr lang="it-IT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5125" name="Picture 5" descr="F:\!!NHTV\!Extern\projects 2014\Euhofa november 2014\material\30-minutes-b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564904"/>
            <a:ext cx="212407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6117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8722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2276872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FF3399"/>
                </a:solidFill>
              </a:rPr>
              <a:t>Storytelling </a:t>
            </a:r>
          </a:p>
          <a:p>
            <a:r>
              <a:rPr lang="en-US" sz="4400" b="1" dirty="0" smtClean="0">
                <a:solidFill>
                  <a:srgbClr val="FF3399"/>
                </a:solidFill>
              </a:rPr>
              <a:t>le Lion des </a:t>
            </a:r>
            <a:r>
              <a:rPr lang="en-US" sz="4400" b="1" dirty="0" err="1" smtClean="0">
                <a:solidFill>
                  <a:srgbClr val="FF3399"/>
                </a:solidFill>
              </a:rPr>
              <a:t>Flandres</a:t>
            </a:r>
            <a:endParaRPr lang="en-US" sz="44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6510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72" y="274638"/>
            <a:ext cx="8229600" cy="1143000"/>
          </a:xfrm>
        </p:spPr>
        <p:txBody>
          <a:bodyPr/>
          <a:lstStyle/>
          <a:p>
            <a:r>
              <a:rPr lang="en-US" dirty="0" smtClean="0"/>
              <a:t>Meet Hans </a:t>
            </a:r>
            <a:r>
              <a:rPr lang="en-US" dirty="0" err="1" smtClean="0"/>
              <a:t>Vertonghen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82952" cy="4525963"/>
          </a:xfrm>
        </p:spPr>
        <p:txBody>
          <a:bodyPr/>
          <a:lstStyle/>
          <a:p>
            <a:r>
              <a:rPr lang="en-US" dirty="0" smtClean="0"/>
              <a:t>Planning to open a new hotel in Antwerp</a:t>
            </a:r>
          </a:p>
          <a:p>
            <a:r>
              <a:rPr lang="en-US" dirty="0" smtClean="0"/>
              <a:t>Has worked as (pre-opening) GM for Starwood and Dolce.</a:t>
            </a:r>
          </a:p>
          <a:p>
            <a:r>
              <a:rPr lang="en-US" dirty="0" smtClean="0"/>
              <a:t>Now ready to own and operate a hotel based on his own vision and ideas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876"/>
          <a:stretch/>
        </p:blipFill>
        <p:spPr bwMode="auto">
          <a:xfrm>
            <a:off x="5935448" y="1556792"/>
            <a:ext cx="281301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5711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!!NHTV\!Extern\projects 2014\Euhofa november 2014\material\waves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40959" cy="569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9552" y="1196752"/>
            <a:ext cx="79208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 smtClean="0">
                <a:solidFill>
                  <a:srgbClr val="FF3399"/>
                </a:solidFill>
              </a:rPr>
              <a:t>Telepathy…..</a:t>
            </a:r>
          </a:p>
        </p:txBody>
      </p:sp>
    </p:spTree>
    <p:extLst>
      <p:ext uri="{BB962C8B-B14F-4D97-AF65-F5344CB8AC3E}">
        <p14:creationId xmlns:p14="http://schemas.microsoft.com/office/powerpoint/2010/main" xmlns="" val="4280463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</p:spPr>
        <p:txBody>
          <a:bodyPr/>
          <a:lstStyle/>
          <a:p>
            <a:r>
              <a:rPr lang="en-US" dirty="0" smtClean="0"/>
              <a:t>Hotel le Lion des </a:t>
            </a:r>
            <a:r>
              <a:rPr lang="en-US" dirty="0" err="1" smtClean="0"/>
              <a:t>Flandres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/>
          <a:lstStyle/>
          <a:p>
            <a:r>
              <a:rPr lang="en-US" dirty="0" smtClean="0"/>
              <a:t>4+ Star property, aiming to be the hub for Antwerp visitors, both business and tourism.</a:t>
            </a:r>
          </a:p>
          <a:p>
            <a:endParaRPr lang="en-US" dirty="0" smtClean="0"/>
          </a:p>
          <a:p>
            <a:r>
              <a:rPr lang="en-US" dirty="0" smtClean="0"/>
              <a:t>Close to big </a:t>
            </a:r>
            <a:r>
              <a:rPr lang="en-US" dirty="0" err="1" smtClean="0"/>
              <a:t>musea</a:t>
            </a:r>
            <a:r>
              <a:rPr lang="en-US" dirty="0" smtClean="0"/>
              <a:t> and business centers</a:t>
            </a:r>
          </a:p>
          <a:p>
            <a:endParaRPr lang="en-US" dirty="0"/>
          </a:p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 hospitality with a Flemish twist</a:t>
            </a:r>
          </a:p>
        </p:txBody>
      </p:sp>
    </p:spTree>
    <p:extLst>
      <p:ext uri="{BB962C8B-B14F-4D97-AF65-F5344CB8AC3E}">
        <p14:creationId xmlns:p14="http://schemas.microsoft.com/office/powerpoint/2010/main" xmlns="" val="90256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Meet: Jimmy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48 years from Liverpool</a:t>
            </a:r>
          </a:p>
          <a:p>
            <a:r>
              <a:rPr lang="en-GB" dirty="0" smtClean="0"/>
              <a:t>Wife and two kids</a:t>
            </a:r>
          </a:p>
          <a:p>
            <a:r>
              <a:rPr lang="en-GB" dirty="0" smtClean="0"/>
              <a:t>Self employed marketing consultant specialized in food retail. Customers throughout cities in western Europe</a:t>
            </a:r>
          </a:p>
          <a:p>
            <a:r>
              <a:rPr lang="en-GB" dirty="0" smtClean="0"/>
              <a:t>Stays in hotels 3-5 nights a month for business</a:t>
            </a:r>
          </a:p>
          <a:p>
            <a:r>
              <a:rPr lang="en-GB" dirty="0" smtClean="0"/>
              <a:t>Plays tennis, donates to art charities</a:t>
            </a:r>
          </a:p>
          <a:p>
            <a:r>
              <a:rPr lang="en-GB" dirty="0" smtClean="0"/>
              <a:t>Visits highlights during city stays, loves architecture</a:t>
            </a:r>
          </a:p>
          <a:p>
            <a:pPr marL="0" indent="0" algn="ctr">
              <a:buNone/>
            </a:pPr>
            <a:r>
              <a:rPr lang="en-GB" dirty="0" smtClean="0"/>
              <a:t>“a hotel is a place to meet, work and sleep” </a:t>
            </a:r>
            <a:endParaRPr lang="en-GB" dirty="0"/>
          </a:p>
        </p:txBody>
      </p:sp>
      <p:pic>
        <p:nvPicPr>
          <p:cNvPr id="3074" name="Picture 2" descr="https://media.licdn.com/media/p/4/000/165/179/0090b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0648"/>
            <a:ext cx="2129805" cy="212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951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Meet: Melanie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40" y="1772816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34 years from Amsterdam</a:t>
            </a:r>
          </a:p>
          <a:p>
            <a:r>
              <a:rPr lang="en-GB" dirty="0" smtClean="0"/>
              <a:t>single</a:t>
            </a:r>
          </a:p>
          <a:p>
            <a:r>
              <a:rPr lang="en-GB" dirty="0" smtClean="0"/>
              <a:t>Senior project manager hospitality at Royal BAM construction company.  Stays in hotels 1-2 nights a month for business</a:t>
            </a:r>
          </a:p>
          <a:p>
            <a:r>
              <a:rPr lang="en-GB" dirty="0" smtClean="0"/>
              <a:t>Goes to the gym regularly, loves dining out and shopping with friends 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 smtClean="0"/>
              <a:t>“a hotel has to give the feeling of being pampered in a homely and safe environment”</a:t>
            </a:r>
          </a:p>
        </p:txBody>
      </p:sp>
      <p:pic>
        <p:nvPicPr>
          <p:cNvPr id="1026" name="Picture 2" descr="https://media.licdn.com/media/p/1/000/2cd/010/1eeffc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3893" y="210333"/>
            <a:ext cx="2354571" cy="235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525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6995120" cy="1143000"/>
          </a:xfrm>
        </p:spPr>
        <p:txBody>
          <a:bodyPr/>
          <a:lstStyle/>
          <a:p>
            <a:r>
              <a:rPr lang="en-GB" dirty="0" smtClean="0"/>
              <a:t>Meet: Jörn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63 years from Berlin </a:t>
            </a:r>
          </a:p>
          <a:p>
            <a:r>
              <a:rPr lang="en-GB" dirty="0" smtClean="0"/>
              <a:t>Tim and his wife are retired </a:t>
            </a:r>
          </a:p>
          <a:p>
            <a:r>
              <a:rPr lang="en-GB" dirty="0" smtClean="0"/>
              <a:t>Former insurance agent. </a:t>
            </a:r>
          </a:p>
          <a:p>
            <a:r>
              <a:rPr lang="en-GB" dirty="0" smtClean="0"/>
              <a:t>Regular city trips and short breaks with his wife</a:t>
            </a:r>
          </a:p>
          <a:p>
            <a:r>
              <a:rPr lang="en-GB" dirty="0" smtClean="0"/>
              <a:t>Loves theatre/ opera, fine dining, studies art history</a:t>
            </a:r>
          </a:p>
          <a:p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“a hotel should help me enjoy the city” </a:t>
            </a:r>
          </a:p>
        </p:txBody>
      </p:sp>
      <p:pic>
        <p:nvPicPr>
          <p:cNvPr id="2050" name="Picture 2" descr="https://media.licdn.com/media/p/1/000/0df/305/32b03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9570" y="156051"/>
            <a:ext cx="2696885" cy="269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853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 smtClean="0"/>
              <a:t>Team up!</a:t>
            </a:r>
          </a:p>
          <a:p>
            <a:r>
              <a:rPr lang="en-US" dirty="0" smtClean="0"/>
              <a:t>Get to know the personas</a:t>
            </a:r>
          </a:p>
          <a:p>
            <a:r>
              <a:rPr lang="en-US" dirty="0" smtClean="0"/>
              <a:t>Create the guest journey for hotel Le Lion des </a:t>
            </a:r>
            <a:r>
              <a:rPr lang="en-US" dirty="0" err="1" smtClean="0"/>
              <a:t>Flandres</a:t>
            </a:r>
            <a:r>
              <a:rPr lang="en-US" dirty="0" smtClean="0"/>
              <a:t> for each persona</a:t>
            </a:r>
          </a:p>
          <a:p>
            <a:endParaRPr lang="en-US" dirty="0"/>
          </a:p>
          <a:p>
            <a:r>
              <a:rPr lang="en-US" dirty="0" smtClean="0"/>
              <a:t>Conclusions 12.00 o’clock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7816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67721">
            <a:off x="879718" y="3277508"/>
            <a:ext cx="2885588" cy="2164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0091">
            <a:off x="3275856" y="2420888"/>
            <a:ext cx="5005778" cy="3528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67544" y="26977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Your assignment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4249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49153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2276872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FF3399"/>
                </a:solidFill>
              </a:rPr>
              <a:t>outcome</a:t>
            </a:r>
          </a:p>
          <a:p>
            <a:r>
              <a:rPr lang="en-US" sz="4400" b="1" dirty="0" smtClean="0">
                <a:solidFill>
                  <a:srgbClr val="FF3399"/>
                </a:solidFill>
              </a:rPr>
              <a:t>le Lion des </a:t>
            </a:r>
            <a:r>
              <a:rPr lang="en-US" sz="4400" b="1" dirty="0" err="1" smtClean="0">
                <a:solidFill>
                  <a:srgbClr val="FF3399"/>
                </a:solidFill>
              </a:rPr>
              <a:t>Flandres</a:t>
            </a:r>
            <a:endParaRPr lang="en-US" sz="44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5681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Our observations……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3291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" b="-448"/>
          <a:stretch/>
        </p:blipFill>
        <p:spPr bwMode="auto">
          <a:xfrm>
            <a:off x="-51213" y="201555"/>
            <a:ext cx="9234713" cy="6538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541476" y="5407436"/>
            <a:ext cx="1045882" cy="111790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3779912" y="1556792"/>
            <a:ext cx="3528393" cy="916205"/>
          </a:xfrm>
          <a:prstGeom prst="straightConnector1">
            <a:avLst/>
          </a:prstGeom>
          <a:ln w="476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42" idx="3"/>
          </p:cNvCxnSpPr>
          <p:nvPr/>
        </p:nvCxnSpPr>
        <p:spPr>
          <a:xfrm flipH="1">
            <a:off x="2483769" y="3440944"/>
            <a:ext cx="3423151" cy="692758"/>
          </a:xfrm>
          <a:prstGeom prst="straightConnector1">
            <a:avLst/>
          </a:prstGeom>
          <a:ln w="476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40" idx="5"/>
          </p:cNvCxnSpPr>
          <p:nvPr/>
        </p:nvCxnSpPr>
        <p:spPr>
          <a:xfrm>
            <a:off x="3676268" y="2594176"/>
            <a:ext cx="2119868" cy="674470"/>
          </a:xfrm>
          <a:prstGeom prst="straightConnector1">
            <a:avLst/>
          </a:prstGeom>
          <a:ln w="476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483769" y="4262989"/>
            <a:ext cx="2160239" cy="733077"/>
          </a:xfrm>
          <a:prstGeom prst="straightConnector1">
            <a:avLst/>
          </a:prstGeom>
          <a:ln w="476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7308304" y="1455862"/>
            <a:ext cx="216024" cy="201860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491880" y="2421878"/>
            <a:ext cx="216024" cy="201860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875284" y="3268646"/>
            <a:ext cx="216024" cy="201860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267745" y="4061129"/>
            <a:ext cx="216024" cy="201860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681488" y="4895136"/>
            <a:ext cx="216024" cy="201860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12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1196752"/>
            <a:ext cx="79208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 smtClean="0">
                <a:solidFill>
                  <a:srgbClr val="FF3399"/>
                </a:solidFill>
              </a:rPr>
              <a:t>Negative:</a:t>
            </a:r>
          </a:p>
        </p:txBody>
      </p:sp>
      <p:pic>
        <p:nvPicPr>
          <p:cNvPr id="4098" name="Picture 2" descr="F:\!!NHTV\!Extern\projects 2014\Euhofa november 2014\material\MyCloud-negative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7055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" b="-448"/>
          <a:stretch/>
        </p:blipFill>
        <p:spPr bwMode="auto">
          <a:xfrm>
            <a:off x="-36512" y="188640"/>
            <a:ext cx="9234713" cy="6538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4139952" y="5445224"/>
            <a:ext cx="1080120" cy="1080120"/>
          </a:xfrm>
          <a:prstGeom prst="ellipse">
            <a:avLst/>
          </a:prstGeom>
          <a:noFill/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613249" y="1708872"/>
            <a:ext cx="758085" cy="820028"/>
          </a:xfrm>
          <a:prstGeom prst="straightConnector1">
            <a:avLst/>
          </a:prstGeom>
          <a:ln w="47625">
            <a:solidFill>
              <a:srgbClr val="FF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4" idx="3"/>
          </p:cNvCxnSpPr>
          <p:nvPr/>
        </p:nvCxnSpPr>
        <p:spPr>
          <a:xfrm flipH="1">
            <a:off x="4985829" y="3372873"/>
            <a:ext cx="1958067" cy="665450"/>
          </a:xfrm>
          <a:prstGeom prst="straightConnector1">
            <a:avLst/>
          </a:prstGeom>
          <a:ln w="47625">
            <a:solidFill>
              <a:srgbClr val="FF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33" idx="5"/>
          </p:cNvCxnSpPr>
          <p:nvPr/>
        </p:nvCxnSpPr>
        <p:spPr>
          <a:xfrm>
            <a:off x="3555722" y="2701198"/>
            <a:ext cx="3275857" cy="511778"/>
          </a:xfrm>
          <a:prstGeom prst="straightConnector1">
            <a:avLst/>
          </a:prstGeom>
          <a:ln w="47625">
            <a:solidFill>
              <a:srgbClr val="FF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985829" y="4236423"/>
            <a:ext cx="2322475" cy="736834"/>
          </a:xfrm>
          <a:prstGeom prst="straightConnector1">
            <a:avLst/>
          </a:prstGeom>
          <a:ln w="47625">
            <a:solidFill>
              <a:srgbClr val="FF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4769805" y="4038323"/>
            <a:ext cx="216024" cy="201860"/>
          </a:xfrm>
          <a:prstGeom prst="ellipse">
            <a:avLst/>
          </a:prstGeom>
          <a:solidFill>
            <a:srgbClr val="FF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371334" y="2528900"/>
            <a:ext cx="216024" cy="201860"/>
          </a:xfrm>
          <a:prstGeom prst="ellipse">
            <a:avLst/>
          </a:prstGeom>
          <a:solidFill>
            <a:srgbClr val="FF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912260" y="3200575"/>
            <a:ext cx="216024" cy="201860"/>
          </a:xfrm>
          <a:prstGeom prst="ellipse">
            <a:avLst/>
          </a:prstGeom>
          <a:solidFill>
            <a:srgbClr val="FF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397225" y="1507012"/>
            <a:ext cx="216024" cy="201860"/>
          </a:xfrm>
          <a:prstGeom prst="ellipse">
            <a:avLst/>
          </a:prstGeom>
          <a:solidFill>
            <a:srgbClr val="FF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380312" y="4934917"/>
            <a:ext cx="216024" cy="201860"/>
          </a:xfrm>
          <a:prstGeom prst="ellipse">
            <a:avLst/>
          </a:prstGeom>
          <a:solidFill>
            <a:srgbClr val="FF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84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" b="-448"/>
          <a:stretch/>
        </p:blipFill>
        <p:spPr bwMode="auto">
          <a:xfrm>
            <a:off x="-36512" y="188640"/>
            <a:ext cx="9234713" cy="6538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5796136" y="5445224"/>
            <a:ext cx="1080120" cy="1080120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23" idx="5"/>
          </p:cNvCxnSpPr>
          <p:nvPr/>
        </p:nvCxnSpPr>
        <p:spPr>
          <a:xfrm>
            <a:off x="4828396" y="1671246"/>
            <a:ext cx="1107388" cy="791164"/>
          </a:xfrm>
          <a:prstGeom prst="straightConnector1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4644008" y="1498948"/>
            <a:ext cx="216024" cy="2018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935784" y="2462410"/>
            <a:ext cx="216024" cy="2018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31" idx="3"/>
          </p:cNvCxnSpPr>
          <p:nvPr/>
        </p:nvCxnSpPr>
        <p:spPr>
          <a:xfrm flipH="1">
            <a:off x="3723722" y="3457859"/>
            <a:ext cx="983558" cy="576704"/>
          </a:xfrm>
          <a:prstGeom prst="straightConnector1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675644" y="3285561"/>
            <a:ext cx="216024" cy="2018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4932040" y="2662210"/>
            <a:ext cx="1019274" cy="623351"/>
          </a:xfrm>
          <a:prstGeom prst="straightConnector1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40" idx="3"/>
          </p:cNvCxnSpPr>
          <p:nvPr/>
        </p:nvCxnSpPr>
        <p:spPr>
          <a:xfrm>
            <a:off x="3415504" y="4206861"/>
            <a:ext cx="184388" cy="677634"/>
          </a:xfrm>
          <a:prstGeom prst="straightConnector1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3383868" y="4034563"/>
            <a:ext cx="216024" cy="2018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507698" y="4925983"/>
            <a:ext cx="216024" cy="2018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485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" b="-448"/>
          <a:stretch/>
        </p:blipFill>
        <p:spPr bwMode="auto">
          <a:xfrm>
            <a:off x="0" y="201555"/>
            <a:ext cx="9234713" cy="6538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541476" y="5407436"/>
            <a:ext cx="1045882" cy="111790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3779912" y="1556792"/>
            <a:ext cx="3528393" cy="916205"/>
          </a:xfrm>
          <a:prstGeom prst="straightConnector1">
            <a:avLst/>
          </a:prstGeom>
          <a:ln w="476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42" idx="3"/>
          </p:cNvCxnSpPr>
          <p:nvPr/>
        </p:nvCxnSpPr>
        <p:spPr>
          <a:xfrm flipH="1">
            <a:off x="2483769" y="3440944"/>
            <a:ext cx="3423151" cy="692758"/>
          </a:xfrm>
          <a:prstGeom prst="straightConnector1">
            <a:avLst/>
          </a:prstGeom>
          <a:ln w="476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40" idx="5"/>
          </p:cNvCxnSpPr>
          <p:nvPr/>
        </p:nvCxnSpPr>
        <p:spPr>
          <a:xfrm>
            <a:off x="3676268" y="2594176"/>
            <a:ext cx="2119868" cy="674470"/>
          </a:xfrm>
          <a:prstGeom prst="straightConnector1">
            <a:avLst/>
          </a:prstGeom>
          <a:ln w="476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483769" y="4262989"/>
            <a:ext cx="2160239" cy="733077"/>
          </a:xfrm>
          <a:prstGeom prst="straightConnector1">
            <a:avLst/>
          </a:prstGeom>
          <a:ln w="476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7308304" y="1455862"/>
            <a:ext cx="216024" cy="201860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491880" y="2421878"/>
            <a:ext cx="216024" cy="201860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875284" y="3268646"/>
            <a:ext cx="216024" cy="201860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267745" y="4061129"/>
            <a:ext cx="216024" cy="201860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681488" y="4895136"/>
            <a:ext cx="216024" cy="201860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796136" y="5445224"/>
            <a:ext cx="1080120" cy="1080120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7" idx="5"/>
          </p:cNvCxnSpPr>
          <p:nvPr/>
        </p:nvCxnSpPr>
        <p:spPr>
          <a:xfrm>
            <a:off x="4828396" y="1671246"/>
            <a:ext cx="1107388" cy="791164"/>
          </a:xfrm>
          <a:prstGeom prst="straightConnector1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644008" y="1498948"/>
            <a:ext cx="216024" cy="2018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935784" y="2462410"/>
            <a:ext cx="216024" cy="2018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20" idx="3"/>
          </p:cNvCxnSpPr>
          <p:nvPr/>
        </p:nvCxnSpPr>
        <p:spPr>
          <a:xfrm flipH="1">
            <a:off x="3723722" y="3457859"/>
            <a:ext cx="983558" cy="576704"/>
          </a:xfrm>
          <a:prstGeom prst="straightConnector1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4675644" y="3285561"/>
            <a:ext cx="216024" cy="2018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932040" y="2662210"/>
            <a:ext cx="1019274" cy="623351"/>
          </a:xfrm>
          <a:prstGeom prst="straightConnector1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3" idx="3"/>
          </p:cNvCxnSpPr>
          <p:nvPr/>
        </p:nvCxnSpPr>
        <p:spPr>
          <a:xfrm>
            <a:off x="3415504" y="4206861"/>
            <a:ext cx="184388" cy="677634"/>
          </a:xfrm>
          <a:prstGeom prst="straightConnector1">
            <a:avLst/>
          </a:prstGeom>
          <a:ln w="4762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383868" y="4034563"/>
            <a:ext cx="216024" cy="2018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507698" y="4925983"/>
            <a:ext cx="216024" cy="2018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139952" y="5445224"/>
            <a:ext cx="1080120" cy="1080120"/>
          </a:xfrm>
          <a:prstGeom prst="ellipse">
            <a:avLst/>
          </a:prstGeom>
          <a:noFill/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535405" y="1708872"/>
            <a:ext cx="835929" cy="813936"/>
          </a:xfrm>
          <a:prstGeom prst="straightConnector1">
            <a:avLst/>
          </a:prstGeom>
          <a:ln w="47625">
            <a:solidFill>
              <a:srgbClr val="FF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7" idx="3"/>
          </p:cNvCxnSpPr>
          <p:nvPr/>
        </p:nvCxnSpPr>
        <p:spPr>
          <a:xfrm flipH="1">
            <a:off x="4952226" y="3372873"/>
            <a:ext cx="1991670" cy="760829"/>
          </a:xfrm>
          <a:prstGeom prst="straightConnector1">
            <a:avLst/>
          </a:prstGeom>
          <a:ln w="47625">
            <a:solidFill>
              <a:srgbClr val="FF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6" idx="5"/>
          </p:cNvCxnSpPr>
          <p:nvPr/>
        </p:nvCxnSpPr>
        <p:spPr>
          <a:xfrm>
            <a:off x="3555722" y="2701198"/>
            <a:ext cx="3275857" cy="511778"/>
          </a:xfrm>
          <a:prstGeom prst="straightConnector1">
            <a:avLst/>
          </a:prstGeom>
          <a:ln w="47625">
            <a:solidFill>
              <a:srgbClr val="FF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5" idx="5"/>
            <a:endCxn id="41" idx="2"/>
          </p:cNvCxnSpPr>
          <p:nvPr/>
        </p:nvCxnSpPr>
        <p:spPr>
          <a:xfrm>
            <a:off x="4920590" y="4238353"/>
            <a:ext cx="2373001" cy="747072"/>
          </a:xfrm>
          <a:prstGeom prst="straightConnector1">
            <a:avLst/>
          </a:prstGeom>
          <a:ln w="47625">
            <a:solidFill>
              <a:srgbClr val="FF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4736202" y="4066055"/>
            <a:ext cx="216024" cy="201860"/>
          </a:xfrm>
          <a:prstGeom prst="ellipse">
            <a:avLst/>
          </a:prstGeom>
          <a:solidFill>
            <a:srgbClr val="FF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371334" y="2528900"/>
            <a:ext cx="216024" cy="201860"/>
          </a:xfrm>
          <a:prstGeom prst="ellipse">
            <a:avLst/>
          </a:prstGeom>
          <a:solidFill>
            <a:srgbClr val="FF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912260" y="3200575"/>
            <a:ext cx="216024" cy="201860"/>
          </a:xfrm>
          <a:prstGeom prst="ellipse">
            <a:avLst/>
          </a:prstGeom>
          <a:solidFill>
            <a:srgbClr val="FF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319381" y="1507012"/>
            <a:ext cx="216024" cy="201860"/>
          </a:xfrm>
          <a:prstGeom prst="ellipse">
            <a:avLst/>
          </a:prstGeom>
          <a:solidFill>
            <a:srgbClr val="FF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293591" y="4884495"/>
            <a:ext cx="216024" cy="201860"/>
          </a:xfrm>
          <a:prstGeom prst="ellipse">
            <a:avLst/>
          </a:prstGeom>
          <a:solidFill>
            <a:srgbClr val="FF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439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Our conclusions…….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0055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Your conclusions?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91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ospitality Experience (Engels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2862">
            <a:off x="6438486" y="3811602"/>
            <a:ext cx="1723247" cy="249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4224" y="2918681"/>
            <a:ext cx="8892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3399"/>
                </a:solidFill>
              </a:rPr>
              <a:t>Designing hospitality experiences</a:t>
            </a:r>
            <a:endParaRPr lang="en-GB" sz="4400" b="1" dirty="0">
              <a:solidFill>
                <a:srgbClr val="FF339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87824" y="5589240"/>
            <a:ext cx="34261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i="1" dirty="0" smtClean="0"/>
              <a:t>guestjourney@nhtv.nl</a:t>
            </a:r>
            <a:endParaRPr lang="en-GB" sz="2700" i="1" dirty="0"/>
          </a:p>
        </p:txBody>
      </p:sp>
      <p:sp>
        <p:nvSpPr>
          <p:cNvPr id="2" name="Rectangle 1"/>
          <p:cNvSpPr/>
          <p:nvPr/>
        </p:nvSpPr>
        <p:spPr>
          <a:xfrm>
            <a:off x="3059832" y="4293096"/>
            <a:ext cx="28456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i="1" dirty="0" smtClean="0">
                <a:latin typeface="Bradley Hand ITC" pitchFamily="66" charset="0"/>
              </a:rPr>
              <a:t>thank you </a:t>
            </a:r>
            <a:endParaRPr lang="en-US" sz="4400" b="1" i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66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1196752"/>
            <a:ext cx="79208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 smtClean="0">
                <a:solidFill>
                  <a:srgbClr val="FF3399"/>
                </a:solidFill>
              </a:rPr>
              <a:t>Positive:</a:t>
            </a:r>
          </a:p>
        </p:txBody>
      </p:sp>
      <p:pic>
        <p:nvPicPr>
          <p:cNvPr id="1027" name="Picture 3" descr="F:\!!NHTV\!Extern\projects 2014\Euhofa november 2014\material\MyCloud-positive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30778"/>
            <a:ext cx="6849277" cy="513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371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616" y="1196752"/>
            <a:ext cx="7920880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 smtClean="0">
                <a:solidFill>
                  <a:srgbClr val="FF3399"/>
                </a:solidFill>
              </a:rPr>
              <a:t>What to expect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700" dirty="0" smtClean="0"/>
              <a:t>We are going to </a:t>
            </a:r>
            <a:r>
              <a:rPr lang="en-US" sz="2700" i="1" dirty="0" smtClean="0"/>
              <a:t>address</a:t>
            </a:r>
            <a:r>
              <a:rPr lang="en-US" sz="2700" dirty="0" smtClean="0"/>
              <a:t> the following: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The </a:t>
            </a:r>
            <a:r>
              <a:rPr lang="en-US" sz="2700" b="1" dirty="0" smtClean="0"/>
              <a:t>structure</a:t>
            </a:r>
            <a:r>
              <a:rPr lang="en-US" sz="2700" dirty="0" smtClean="0"/>
              <a:t> of the design process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The </a:t>
            </a:r>
            <a:r>
              <a:rPr lang="en-US" sz="2700" b="1" dirty="0" smtClean="0"/>
              <a:t>tools and instruments </a:t>
            </a:r>
            <a:r>
              <a:rPr lang="en-US" sz="2700" dirty="0" smtClean="0"/>
              <a:t>of the design process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The </a:t>
            </a:r>
            <a:r>
              <a:rPr lang="en-US" sz="2700" b="1" dirty="0" smtClean="0"/>
              <a:t>creative approach </a:t>
            </a:r>
            <a:r>
              <a:rPr lang="en-US" sz="2700" dirty="0" smtClean="0"/>
              <a:t>of the design process</a:t>
            </a:r>
          </a:p>
          <a:p>
            <a:endParaRPr lang="en-US" sz="2700" dirty="0" smtClean="0"/>
          </a:p>
          <a:p>
            <a:r>
              <a:rPr lang="en-US" sz="2700" dirty="0" smtClean="0"/>
              <a:t>You are invited to </a:t>
            </a:r>
            <a:r>
              <a:rPr lang="en-US" sz="2700" i="1" dirty="0" smtClean="0"/>
              <a:t>experience</a:t>
            </a:r>
            <a:r>
              <a:rPr lang="en-US" sz="2700" dirty="0" smtClean="0"/>
              <a:t>:</a:t>
            </a:r>
          </a:p>
          <a:p>
            <a:r>
              <a:rPr lang="en-US" sz="2700" dirty="0" smtClean="0"/>
              <a:t>1, 2 and 3</a:t>
            </a:r>
          </a:p>
          <a:p>
            <a:endParaRPr lang="en-US" sz="2700" dirty="0" smtClean="0"/>
          </a:p>
          <a:p>
            <a:endParaRPr lang="en-US" sz="2700" dirty="0" smtClean="0"/>
          </a:p>
          <a:p>
            <a:endParaRPr lang="en-US" sz="2700" dirty="0"/>
          </a:p>
          <a:p>
            <a:endParaRPr lang="en-GB" sz="2700" dirty="0"/>
          </a:p>
        </p:txBody>
      </p:sp>
      <p:pic>
        <p:nvPicPr>
          <p:cNvPr id="3074" name="Picture 2" descr="F:\!!NHTV\!curriculum\2014\investigative abilities\lectures 2014-2015\HM - FM 3\material\arrow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6777" y="2727679"/>
            <a:ext cx="609680" cy="5721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!!NHTV\!curriculum\2014\investigative abilities\lectures 2014-2015\HM - FM 3\material\arrow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6776" y="4743903"/>
            <a:ext cx="609679" cy="5721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spitality Experience (Engels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8660" y="620688"/>
            <a:ext cx="1723247" cy="249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1927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1706</Words>
  <Application>Microsoft Office PowerPoint</Application>
  <PresentationFormat>On-screen Show (4:3)</PresentationFormat>
  <Paragraphs>508</Paragraphs>
  <Slides>75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Slide 1</vt:lpstr>
      <vt:lpstr>Meet: Frans</vt:lpstr>
      <vt:lpstr>Meet: Bert</vt:lpstr>
      <vt:lpstr>Meet: Geoff</vt:lpstr>
      <vt:lpstr>Slide 5</vt:lpstr>
      <vt:lpstr>Slide 6</vt:lpstr>
      <vt:lpstr>Slide 7</vt:lpstr>
      <vt:lpstr>Slide 8</vt:lpstr>
      <vt:lpstr>Slide 9</vt:lpstr>
      <vt:lpstr>Slide 10</vt:lpstr>
      <vt:lpstr>Structure of the Design Process</vt:lpstr>
      <vt:lpstr>Structure of the Design Process</vt:lpstr>
      <vt:lpstr>Structure of the Design Process</vt:lpstr>
      <vt:lpstr>Structure of the Design Process</vt:lpstr>
      <vt:lpstr>Structure of the Design Process</vt:lpstr>
      <vt:lpstr>Structure of the Design Process</vt:lpstr>
      <vt:lpstr>Structure of the Design Process</vt:lpstr>
      <vt:lpstr>Structure of the Design Process</vt:lpstr>
      <vt:lpstr>Structure of the Design Process</vt:lpstr>
      <vt:lpstr>Structure of the Design Process</vt:lpstr>
      <vt:lpstr>Slide 21</vt:lpstr>
      <vt:lpstr>Structure of the Design Process</vt:lpstr>
      <vt:lpstr>Slide 23</vt:lpstr>
      <vt:lpstr>Slide 24</vt:lpstr>
      <vt:lpstr>Structure of the Design Process</vt:lpstr>
      <vt:lpstr>Structure of the Design Process</vt:lpstr>
      <vt:lpstr>Slide 27</vt:lpstr>
      <vt:lpstr>Slide 28</vt:lpstr>
      <vt:lpstr>Slide 29</vt:lpstr>
      <vt:lpstr>Using Personas as a starting point</vt:lpstr>
      <vt:lpstr>Persona</vt:lpstr>
      <vt:lpstr>Concept / Brand</vt:lpstr>
      <vt:lpstr>Concept / Brand</vt:lpstr>
      <vt:lpstr>Slide 34</vt:lpstr>
      <vt:lpstr>customer journey mapping</vt:lpstr>
      <vt:lpstr>Patterns in customer journeys</vt:lpstr>
      <vt:lpstr>Morphological chart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Meet Hans Vertonghen</vt:lpstr>
      <vt:lpstr>Hotel le Lion des Flandres</vt:lpstr>
      <vt:lpstr>Meet: Jimmy</vt:lpstr>
      <vt:lpstr>Meet: Melanie</vt:lpstr>
      <vt:lpstr>Meet: Jörn</vt:lpstr>
      <vt:lpstr>Your assignment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</vt:vector>
  </TitlesOfParts>
  <Company>NHTV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Josephi, Stan</dc:creator>
  <cp:lastModifiedBy>Employee</cp:lastModifiedBy>
  <cp:revision>90</cp:revision>
  <dcterms:created xsi:type="dcterms:W3CDTF">2014-10-13T12:02:41Z</dcterms:created>
  <dcterms:modified xsi:type="dcterms:W3CDTF">2014-11-03T08:37:27Z</dcterms:modified>
</cp:coreProperties>
</file>