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8" r:id="rId15"/>
    <p:sldId id="277" r:id="rId16"/>
    <p:sldId id="273" r:id="rId17"/>
    <p:sldId id="272" r:id="rId18"/>
    <p:sldId id="274" r:id="rId19"/>
    <p:sldId id="275" r:id="rId2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tels. Ter Duinen" initials="HT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8B5"/>
    <a:srgbClr val="1E9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9FB2-5642-45BD-9960-0D7F3831A0DD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DBAF1-EE87-4692-9E16-961D45FE0FC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0572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DBAF1-EE87-4692-9E16-961D45FE0FC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5085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Rechthoe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hoe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hoe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 verbindingslijn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echte verbindingslijn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hoe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solidFill>
            <a:srgbClr val="1E9BB8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solidFill>
            <a:srgbClr val="1E9BB8"/>
          </a:solidFill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rgbClr val="1D98B5"/>
          </a:solidFill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0" name="Picture 2" descr="C:\Users\gebruiker\Desktop\Dropbox\Euhofa\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1313870" cy="16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echte verbindingslijn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hoe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hoe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ijdelijke aanduiding voor inhoud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3" name="Tijdelijke aanduiding voor voetteks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echte verbindingslijn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echte verbindingslijn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95" y="52977"/>
            <a:ext cx="491781" cy="90000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8" y="6492598"/>
            <a:ext cx="268139" cy="252000"/>
          </a:xfrm>
          <a:prstGeom prst="rect">
            <a:avLst/>
          </a:prstGeom>
        </p:spPr>
      </p:pic>
      <p:pic>
        <p:nvPicPr>
          <p:cNvPr id="18" name="Tijdelijke aanduiding voor inhoud 2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175" r="22522" b="40423"/>
          <a:stretch/>
        </p:blipFill>
        <p:spPr>
          <a:xfrm>
            <a:off x="251520" y="6476334"/>
            <a:ext cx="224490" cy="252000"/>
          </a:xfrm>
          <a:prstGeom prst="rect">
            <a:avLst/>
          </a:prstGeom>
        </p:spPr>
      </p:pic>
      <p:pic>
        <p:nvPicPr>
          <p:cNvPr id="15" name="Afbeelding 14" descr="EuhofaLogoORG01 aangepast.tif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5076056" y="4148328"/>
            <a:ext cx="3627120" cy="2709672"/>
          </a:xfrm>
          <a:prstGeom prst="rect">
            <a:avLst/>
          </a:prstGeom>
        </p:spPr>
      </p:pic>
      <p:sp>
        <p:nvSpPr>
          <p:cNvPr id="16" name="Rechte verbindingslijn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041DFB-268E-4B40-8662-C0E416C75CE5}" type="datetimeFigureOut">
              <a:rPr lang="nl-BE" smtClean="0"/>
              <a:t>08/11/2012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D8235DD-4E95-46D8-BBB5-23D494FD664F}" type="slidenum">
              <a:rPr lang="nl-BE" smtClean="0"/>
              <a:t>‹nr.›</a:t>
            </a:fld>
            <a:endParaRPr lang="nl-BE"/>
          </a:p>
        </p:txBody>
      </p:sp>
      <p:pic>
        <p:nvPicPr>
          <p:cNvPr id="20" name="Tijdelijke aanduiding voor inhoud 3" descr="Logo_300dpi Provincie West-Vlaanderen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7911088" y="6314262"/>
            <a:ext cx="792088" cy="3960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1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7988" y="1462630"/>
            <a:ext cx="6172200" cy="1246290"/>
          </a:xfrm>
        </p:spPr>
        <p:txBody>
          <a:bodyPr>
            <a:noAutofit/>
          </a:bodyPr>
          <a:lstStyle/>
          <a:p>
            <a:pPr algn="ctr"/>
            <a:r>
              <a:rPr lang="nl-BE" sz="4000" b="0" dirty="0" smtClean="0">
                <a:solidFill>
                  <a:srgbClr val="1D98B5"/>
                </a:solidFill>
              </a:rPr>
              <a:t>EUHOFA BELGIUM 2012</a:t>
            </a:r>
            <a:r>
              <a:rPr lang="nl-BE" sz="4000" b="0" dirty="0" smtClean="0"/>
              <a:t/>
            </a:r>
            <a:br>
              <a:rPr lang="nl-BE" sz="4000" b="0" dirty="0" smtClean="0"/>
            </a:br>
            <a:r>
              <a:rPr lang="nl-BE" sz="4000" b="0" dirty="0" smtClean="0"/>
              <a:t>11 -16 november</a:t>
            </a:r>
            <a:endParaRPr lang="nl-BE" sz="4000" b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6048672" cy="755332"/>
          </a:xfrm>
        </p:spPr>
        <p:txBody>
          <a:bodyPr>
            <a:noAutofit/>
          </a:bodyPr>
          <a:lstStyle/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The </a:t>
            </a:r>
            <a:r>
              <a:rPr lang="en-GB" sz="2400" dirty="0" smtClean="0">
                <a:solidFill>
                  <a:schemeClr val="tx1"/>
                </a:solidFill>
              </a:rPr>
              <a:t>Flemish education system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                     Gaby </a:t>
            </a:r>
            <a:r>
              <a:rPr lang="en-GB" sz="2400" dirty="0" err="1" smtClean="0">
                <a:solidFill>
                  <a:schemeClr val="tx1"/>
                </a:solidFill>
              </a:rPr>
              <a:t>Hostens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                      Honorary director general</a:t>
            </a:r>
            <a:endParaRPr lang="nl-BE" sz="2400" dirty="0" smtClean="0">
              <a:solidFill>
                <a:schemeClr val="tx1"/>
              </a:solidFill>
            </a:endParaRPr>
          </a:p>
          <a:p>
            <a:pPr algn="ctr"/>
            <a:endParaRPr lang="nl-BE" sz="2400" i="1" dirty="0" smtClean="0"/>
          </a:p>
          <a:p>
            <a:pPr algn="ctr"/>
            <a:endParaRPr lang="nl-BE" sz="2400" i="1" dirty="0"/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2358706" y="2852936"/>
            <a:ext cx="6048672" cy="7920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400" b="0" dirty="0" err="1" smtClean="0"/>
              <a:t>Motivation</a:t>
            </a:r>
            <a:r>
              <a:rPr lang="nl-BE" sz="2400" b="0" dirty="0" smtClean="0"/>
              <a:t> in the </a:t>
            </a:r>
            <a:r>
              <a:rPr lang="nl-BE" sz="2400" b="0" dirty="0" err="1" smtClean="0"/>
              <a:t>hospitality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industry</a:t>
            </a:r>
            <a:r>
              <a:rPr lang="nl-BE" sz="2400" b="0" dirty="0" smtClean="0"/>
              <a:t> </a:t>
            </a:r>
          </a:p>
          <a:p>
            <a:pPr algn="ctr"/>
            <a:r>
              <a:rPr lang="nl-BE" sz="2400" b="0" dirty="0" err="1" smtClean="0"/>
              <a:t>from</a:t>
            </a:r>
            <a:r>
              <a:rPr lang="nl-BE" sz="2400" b="0" dirty="0" smtClean="0"/>
              <a:t> the </a:t>
            </a:r>
            <a:r>
              <a:rPr lang="nl-BE" sz="2400" b="0" dirty="0" err="1" smtClean="0"/>
              <a:t>bottom</a:t>
            </a:r>
            <a:r>
              <a:rPr lang="nl-BE" sz="2400" b="0" dirty="0" smtClean="0"/>
              <a:t> </a:t>
            </a:r>
            <a:r>
              <a:rPr lang="nl-BE" sz="2400" b="0" dirty="0" err="1" smtClean="0"/>
              <a:t>to</a:t>
            </a:r>
            <a:r>
              <a:rPr lang="nl-BE" sz="2400" b="0" dirty="0" smtClean="0"/>
              <a:t> the top.</a:t>
            </a:r>
          </a:p>
          <a:p>
            <a:pPr algn="ctr"/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: PISA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97152"/>
          </a:xfrm>
        </p:spPr>
        <p:txBody>
          <a:bodyPr>
            <a:normAutofit/>
          </a:bodyPr>
          <a:lstStyle/>
          <a:p>
            <a:r>
              <a:rPr lang="en-GB" dirty="0" smtClean="0"/>
              <a:t>OECD Programme for International Student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Assessment (PISA): international comparative </a:t>
            </a:r>
          </a:p>
          <a:p>
            <a:pPr marL="0" indent="0">
              <a:buNone/>
            </a:pPr>
            <a:r>
              <a:rPr lang="en-GB" dirty="0" smtClean="0"/>
              <a:t>    survey of student learning in reading,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mathematical and scientific literacy,  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organised every 3 years for 15-year students.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PISA programme was organised in 2000, 2003,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2006 and 2009;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1 major and 2 minors: reading literacy major in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2000 and 2009; mathematical literacy and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scientific literacy minors in 2009;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Excellent average results for Flemish students!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3673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PISA 2009 : Reading literacy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43192" cy="487375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nl-BE" dirty="0" smtClean="0"/>
              <a:t>Shanghai-China	    			556</a:t>
            </a:r>
          </a:p>
          <a:p>
            <a:pPr marL="457200" indent="-457200">
              <a:buAutoNum type="arabicPeriod"/>
            </a:pPr>
            <a:r>
              <a:rPr lang="nl-BE" dirty="0" smtClean="0"/>
              <a:t>Korea						539</a:t>
            </a:r>
          </a:p>
          <a:p>
            <a:pPr marL="457200" indent="-457200">
              <a:buAutoNum type="arabicPeriod"/>
            </a:pPr>
            <a:r>
              <a:rPr lang="nl-BE" dirty="0" smtClean="0"/>
              <a:t>Finland						536</a:t>
            </a:r>
          </a:p>
          <a:p>
            <a:pPr marL="457200" indent="-457200">
              <a:buAutoNum type="arabicPeriod"/>
            </a:pPr>
            <a:r>
              <a:rPr lang="nl-BE" dirty="0" smtClean="0"/>
              <a:t>Canada						524</a:t>
            </a:r>
          </a:p>
          <a:p>
            <a:pPr marL="457200" indent="-457200">
              <a:buAutoNum type="arabicPeriod"/>
            </a:pPr>
            <a:r>
              <a:rPr lang="nl-BE" dirty="0" smtClean="0"/>
              <a:t>New </a:t>
            </a:r>
            <a:r>
              <a:rPr lang="en-GB" dirty="0" smtClean="0"/>
              <a:t>Zealand				          </a:t>
            </a:r>
            <a:r>
              <a:rPr lang="nl-BE" dirty="0" smtClean="0"/>
              <a:t>	521</a:t>
            </a:r>
          </a:p>
          <a:p>
            <a:pPr marL="457200" indent="-457200">
              <a:buAutoNum type="arabicPeriod"/>
            </a:pPr>
            <a:r>
              <a:rPr lang="nl-BE" dirty="0" smtClean="0"/>
              <a:t>Japan						520</a:t>
            </a:r>
          </a:p>
          <a:p>
            <a:pPr marL="457200" indent="-457200">
              <a:buAutoNum type="arabicPeriod"/>
            </a:pPr>
            <a:r>
              <a:rPr lang="nl-BE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Flanders						519</a:t>
            </a:r>
          </a:p>
          <a:p>
            <a:pPr marL="457200" indent="-457200">
              <a:buAutoNum type="arabicPeriod"/>
            </a:pPr>
            <a:r>
              <a:rPr lang="en-GB" dirty="0" smtClean="0"/>
              <a:t>Australia						515</a:t>
            </a:r>
          </a:p>
          <a:p>
            <a:pPr marL="457200" indent="-457200">
              <a:buAutoNum type="arabicPeriod"/>
            </a:pPr>
            <a:r>
              <a:rPr lang="en-GB" dirty="0" smtClean="0"/>
              <a:t>Netherlands					508</a:t>
            </a:r>
          </a:p>
          <a:p>
            <a:pPr marL="457200" indent="-457200">
              <a:buAutoNum type="arabicPeriod"/>
            </a:pPr>
            <a:r>
              <a:rPr lang="en-GB" dirty="0" smtClean="0"/>
              <a:t>Germany					497</a:t>
            </a:r>
          </a:p>
          <a:p>
            <a:pPr marL="457200" indent="-457200">
              <a:buAutoNum type="arabicPeriod"/>
            </a:pPr>
            <a:r>
              <a:rPr lang="en-GB" dirty="0" smtClean="0"/>
              <a:t>OECD average					493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61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PISA 2009 : Mathematical literacy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GB" dirty="0" smtClean="0"/>
              <a:t>Shanghai-China				600</a:t>
            </a:r>
          </a:p>
          <a:p>
            <a:pPr marL="457200" indent="-457200">
              <a:buAutoNum type="arabicPeriod"/>
            </a:pPr>
            <a:r>
              <a:rPr lang="en-GB" dirty="0" smtClean="0"/>
              <a:t>Singapore					562</a:t>
            </a:r>
          </a:p>
          <a:p>
            <a:pPr marL="457200" indent="-457200">
              <a:buAutoNum type="arabicPeriod"/>
            </a:pPr>
            <a:r>
              <a:rPr lang="en-GB" dirty="0" smtClean="0"/>
              <a:t>Korea						546</a:t>
            </a:r>
          </a:p>
          <a:p>
            <a:pPr marL="457200" indent="-457200">
              <a:buAutoNum type="arabicPeriod"/>
            </a:pPr>
            <a:r>
              <a:rPr lang="en-GB" dirty="0" smtClean="0"/>
              <a:t>Finland						541</a:t>
            </a:r>
          </a:p>
          <a:p>
            <a:pPr marL="457200" indent="-45720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Flanders	</a:t>
            </a:r>
            <a:r>
              <a:rPr lang="en-GB" dirty="0" smtClean="0"/>
              <a:t>					</a:t>
            </a:r>
            <a:r>
              <a:rPr lang="en-GB" dirty="0" smtClean="0">
                <a:solidFill>
                  <a:srgbClr val="FF0000"/>
                </a:solidFill>
              </a:rPr>
              <a:t>537</a:t>
            </a:r>
          </a:p>
          <a:p>
            <a:pPr marL="457200" indent="-457200">
              <a:buAutoNum type="arabicPeriod"/>
            </a:pPr>
            <a:r>
              <a:rPr lang="en-GB" dirty="0" smtClean="0"/>
              <a:t>Switzerland					534</a:t>
            </a:r>
          </a:p>
          <a:p>
            <a:pPr marL="457200" indent="-457200">
              <a:buAutoNum type="arabicPeriod"/>
            </a:pPr>
            <a:r>
              <a:rPr lang="en-GB" dirty="0" smtClean="0"/>
              <a:t>Japan						529</a:t>
            </a:r>
          </a:p>
          <a:p>
            <a:pPr marL="457200" indent="-457200">
              <a:buAutoNum type="arabicPeriod"/>
            </a:pPr>
            <a:r>
              <a:rPr lang="en-GB" dirty="0" smtClean="0"/>
              <a:t>Canada						527</a:t>
            </a:r>
          </a:p>
          <a:p>
            <a:pPr marL="457200" indent="-457200">
              <a:buAutoNum type="arabicPeriod"/>
            </a:pPr>
            <a:r>
              <a:rPr lang="en-GB" dirty="0" smtClean="0"/>
              <a:t>Netherlands					526</a:t>
            </a:r>
          </a:p>
          <a:p>
            <a:pPr marL="457200" indent="-457200">
              <a:buAutoNum type="arabicPeriod"/>
            </a:pPr>
            <a:r>
              <a:rPr lang="en-GB" dirty="0" smtClean="0"/>
              <a:t>Australia						514</a:t>
            </a:r>
          </a:p>
          <a:p>
            <a:pPr marL="457200" indent="-457200">
              <a:buAutoNum type="arabicPeriod"/>
            </a:pPr>
            <a:r>
              <a:rPr lang="en-GB" dirty="0" smtClean="0"/>
              <a:t>OECD average					496				</a:t>
            </a:r>
          </a:p>
        </p:txBody>
      </p:sp>
    </p:spTree>
    <p:extLst>
      <p:ext uri="{BB962C8B-B14F-4D97-AF65-F5344CB8AC3E}">
        <p14:creationId xmlns:p14="http://schemas.microsoft.com/office/powerpoint/2010/main" val="3296754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PISA 2009 : Scientific literacy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/>
              <a:t>1. </a:t>
            </a:r>
            <a:r>
              <a:rPr lang="en-GB" dirty="0" smtClean="0"/>
              <a:t>Shanghai-China					575</a:t>
            </a:r>
          </a:p>
          <a:p>
            <a:pPr marL="0" indent="0">
              <a:buNone/>
            </a:pPr>
            <a:r>
              <a:rPr lang="en-GB" dirty="0" smtClean="0"/>
              <a:t>2. Finland						554</a:t>
            </a:r>
          </a:p>
          <a:p>
            <a:pPr marL="0" indent="0">
              <a:buNone/>
            </a:pPr>
            <a:r>
              <a:rPr lang="en-GB" dirty="0" smtClean="0"/>
              <a:t>3. Japan						539</a:t>
            </a:r>
          </a:p>
          <a:p>
            <a:pPr marL="0" indent="0">
              <a:buNone/>
            </a:pPr>
            <a:r>
              <a:rPr lang="en-GB" dirty="0" smtClean="0"/>
              <a:t>4. Korea						538</a:t>
            </a:r>
          </a:p>
          <a:p>
            <a:pPr marL="0" indent="0">
              <a:buNone/>
            </a:pPr>
            <a:r>
              <a:rPr lang="en-GB" dirty="0" smtClean="0"/>
              <a:t>5. New Zealand					532</a:t>
            </a:r>
          </a:p>
          <a:p>
            <a:pPr marL="0" indent="0">
              <a:buNone/>
            </a:pPr>
            <a:r>
              <a:rPr lang="en-GB" dirty="0" smtClean="0"/>
              <a:t>6. Canada						529</a:t>
            </a:r>
          </a:p>
          <a:p>
            <a:pPr marL="0" indent="0">
              <a:buNone/>
            </a:pPr>
            <a:r>
              <a:rPr lang="en-GB" dirty="0" smtClean="0"/>
              <a:t>7. Australia						527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8. Flanders						526</a:t>
            </a:r>
          </a:p>
          <a:p>
            <a:pPr marL="0" indent="0">
              <a:buNone/>
            </a:pPr>
            <a:r>
              <a:rPr lang="en-GB" dirty="0" smtClean="0"/>
              <a:t>9. Netherlands					522</a:t>
            </a:r>
          </a:p>
          <a:p>
            <a:pPr marL="0" indent="0">
              <a:buNone/>
            </a:pPr>
            <a:r>
              <a:rPr lang="en-GB" dirty="0" smtClean="0"/>
              <a:t>10.Germany						520</a:t>
            </a:r>
          </a:p>
          <a:p>
            <a:pPr marL="0" indent="0">
              <a:buNone/>
            </a:pPr>
            <a:r>
              <a:rPr lang="en-GB" dirty="0" smtClean="0"/>
              <a:t>11.OECD average					501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5731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Quality and Equity in the system?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PISA index of socio-economic status (SES) is a combination of background variables :</a:t>
            </a:r>
          </a:p>
          <a:p>
            <a:pPr marL="0" indent="0">
              <a:buNone/>
            </a:pPr>
            <a:r>
              <a:rPr lang="en-GB" dirty="0" smtClean="0"/>
              <a:t>	- educational attainment of parents;</a:t>
            </a:r>
          </a:p>
          <a:p>
            <a:pPr marL="0" indent="0">
              <a:buNone/>
            </a:pPr>
            <a:r>
              <a:rPr lang="en-GB" dirty="0" smtClean="0"/>
              <a:t>	- profession of parents;</a:t>
            </a:r>
          </a:p>
          <a:p>
            <a:pPr marL="0" indent="0">
              <a:buNone/>
            </a:pPr>
            <a:r>
              <a:rPr lang="en-GB" dirty="0" smtClean="0"/>
              <a:t>	- economic, educational and cultural 	  possessions of the family.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37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PISA 2003</a:t>
            </a:r>
            <a:endParaRPr lang="nl-NL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endParaRPr lang="nl-BE" sz="2200" smtClean="0"/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nl-BE" sz="1400" smtClean="0"/>
              <a:t>		</a:t>
            </a:r>
            <a:endParaRPr lang="nl-BE" sz="1000" smtClean="0"/>
          </a:p>
          <a:p>
            <a:pPr marL="609600" indent="-609600">
              <a:lnSpc>
                <a:spcPct val="80000"/>
              </a:lnSpc>
              <a:buFont typeface="Monotype Sorts" pitchFamily="2" charset="2"/>
              <a:buNone/>
            </a:pPr>
            <a:r>
              <a:rPr lang="nl-BE" sz="1000" smtClean="0"/>
              <a:t>		</a:t>
            </a:r>
            <a:endParaRPr lang="nl-NL" sz="1400" smtClean="0"/>
          </a:p>
        </p:txBody>
      </p:sp>
      <p:pic>
        <p:nvPicPr>
          <p:cNvPr id="28676" name="Picture 4" descr="p35_ar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8" y="1235076"/>
            <a:ext cx="6912220" cy="562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40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47688"/>
            <a:ext cx="9791253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85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0719" cy="555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51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985838"/>
            <a:ext cx="488632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86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Flemish PISA results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859216" cy="487375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Excellent average results; large group of excellent </a:t>
            </a:r>
          </a:p>
          <a:p>
            <a:pPr marL="0" indent="0">
              <a:buNone/>
            </a:pPr>
            <a:r>
              <a:rPr lang="en-GB" dirty="0" smtClean="0"/>
              <a:t>   performers;</a:t>
            </a:r>
          </a:p>
          <a:p>
            <a:r>
              <a:rPr lang="en-GB" dirty="0" smtClean="0"/>
              <a:t>But : steady decline of excellent results in reading literacy;</a:t>
            </a:r>
          </a:p>
          <a:p>
            <a:r>
              <a:rPr lang="en-GB" dirty="0" smtClean="0"/>
              <a:t>Excellent results for mathematical literacy : 2003!!</a:t>
            </a:r>
          </a:p>
          <a:p>
            <a:r>
              <a:rPr lang="en-GB" dirty="0" smtClean="0"/>
              <a:t>Good average results for scientific literacy;</a:t>
            </a:r>
          </a:p>
          <a:p>
            <a:r>
              <a:rPr lang="en-GB" dirty="0"/>
              <a:t>I</a:t>
            </a:r>
            <a:r>
              <a:rPr lang="en-GB" dirty="0" smtClean="0"/>
              <a:t>mpact of socio-economic background;</a:t>
            </a:r>
          </a:p>
          <a:p>
            <a:r>
              <a:rPr lang="en-GB" dirty="0" smtClean="0"/>
              <a:t>Great impact of language spoken at home : language of instruction;</a:t>
            </a:r>
          </a:p>
          <a:p>
            <a:r>
              <a:rPr lang="en-GB" dirty="0" smtClean="0"/>
              <a:t>Poor results of 1</a:t>
            </a:r>
            <a:r>
              <a:rPr lang="en-GB" baseline="30000" dirty="0" smtClean="0"/>
              <a:t>st</a:t>
            </a:r>
            <a:r>
              <a:rPr lang="en-GB" dirty="0" smtClean="0"/>
              <a:t> and 2</a:t>
            </a:r>
            <a:r>
              <a:rPr lang="en-GB" baseline="30000" dirty="0" smtClean="0"/>
              <a:t>nd</a:t>
            </a:r>
            <a:r>
              <a:rPr lang="en-GB" dirty="0" smtClean="0"/>
              <a:t> generation immigrant students</a:t>
            </a:r>
            <a:r>
              <a:rPr lang="en-GB" dirty="0"/>
              <a:t>;</a:t>
            </a:r>
            <a:endParaRPr lang="en-GB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Importance of school choice!!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52323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n-GB" dirty="0" smtClean="0"/>
              <a:t>1. Constitutional context for policymaking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9600" dirty="0" smtClean="0"/>
              <a:t>Freedom of education : 2 components</a:t>
            </a:r>
          </a:p>
          <a:p>
            <a:endParaRPr lang="en-GB" sz="3800" dirty="0"/>
          </a:p>
          <a:p>
            <a:pPr marL="365760" lvl="1" indent="0">
              <a:buNone/>
            </a:pPr>
            <a:r>
              <a:rPr lang="en-GB" sz="3800" dirty="0" smtClean="0"/>
              <a:t>	</a:t>
            </a:r>
            <a:r>
              <a:rPr lang="en-GB" sz="9600" dirty="0" smtClean="0">
                <a:solidFill>
                  <a:srgbClr val="FF0000"/>
                </a:solidFill>
              </a:rPr>
              <a:t>Freedom to provide education</a:t>
            </a:r>
            <a:r>
              <a:rPr lang="en-GB" sz="9600" dirty="0" smtClean="0"/>
              <a:t>, to start a 	school </a:t>
            </a:r>
          </a:p>
          <a:p>
            <a:pPr marL="731520" lvl="2" indent="0">
              <a:buNone/>
            </a:pPr>
            <a:r>
              <a:rPr lang="en-GB" sz="9600" dirty="0" smtClean="0"/>
              <a:t>		A great diversity of providers: private 			and public.</a:t>
            </a:r>
          </a:p>
          <a:p>
            <a:pPr marL="731520" lvl="2" indent="0">
              <a:buNone/>
            </a:pPr>
            <a:r>
              <a:rPr lang="en-GB" sz="9600" dirty="0"/>
              <a:t>	</a:t>
            </a:r>
            <a:r>
              <a:rPr lang="en-GB" sz="9600" dirty="0" smtClean="0"/>
              <a:t>	Schools have networked! Under 		different umbrellas! Catholic, 			municipality, ‘state’, etc.</a:t>
            </a:r>
          </a:p>
          <a:p>
            <a:pPr marL="731520" lvl="2" indent="0">
              <a:buNone/>
            </a:pPr>
            <a:endParaRPr lang="en-GB" sz="6000" dirty="0"/>
          </a:p>
          <a:p>
            <a:pPr marL="731520" lvl="2" indent="0">
              <a:buNone/>
            </a:pPr>
            <a:r>
              <a:rPr lang="en-GB" sz="6000" dirty="0" smtClean="0"/>
              <a:t>	</a:t>
            </a:r>
          </a:p>
          <a:p>
            <a:pPr marL="731520" lvl="2" indent="0">
              <a:buNone/>
            </a:pPr>
            <a:r>
              <a:rPr lang="en-GB" sz="6000" dirty="0" smtClean="0"/>
              <a:t>	</a:t>
            </a:r>
          </a:p>
          <a:p>
            <a:pPr marL="731520" lvl="2" indent="0">
              <a:buNone/>
            </a:pPr>
            <a:r>
              <a:rPr lang="en-GB" sz="9600" dirty="0">
                <a:solidFill>
                  <a:srgbClr val="FF0000"/>
                </a:solidFill>
              </a:rPr>
              <a:t>	</a:t>
            </a:r>
            <a:r>
              <a:rPr lang="en-GB" sz="9600" dirty="0" smtClean="0">
                <a:solidFill>
                  <a:srgbClr val="FF0000"/>
                </a:solidFill>
              </a:rPr>
              <a:t>Free choice for parents : </a:t>
            </a:r>
            <a:r>
              <a:rPr lang="en-GB" sz="9600" dirty="0" smtClean="0"/>
              <a:t>freedom to  	choose a school of one’s choice. </a:t>
            </a:r>
            <a:r>
              <a:rPr lang="en-GB" sz="9600" dirty="0" smtClean="0">
                <a:solidFill>
                  <a:srgbClr val="00B050"/>
                </a:solidFill>
              </a:rPr>
              <a:t>Parents,  	students vote with their feet!! Importance</a:t>
            </a:r>
          </a:p>
          <a:p>
            <a:pPr marL="731520" lvl="2" indent="0">
              <a:buNone/>
            </a:pPr>
            <a:r>
              <a:rPr lang="en-GB" sz="9600" dirty="0">
                <a:solidFill>
                  <a:srgbClr val="00B050"/>
                </a:solidFill>
              </a:rPr>
              <a:t> </a:t>
            </a:r>
            <a:r>
              <a:rPr lang="en-GB" sz="9600" dirty="0" smtClean="0">
                <a:solidFill>
                  <a:srgbClr val="00B050"/>
                </a:solidFill>
              </a:rPr>
              <a:t> of choosing a ‘good’ school!</a:t>
            </a:r>
            <a:r>
              <a:rPr lang="en-GB" sz="9600" dirty="0"/>
              <a:t>	</a:t>
            </a:r>
          </a:p>
          <a:p>
            <a:pPr marL="731520" lvl="2" indent="0">
              <a:buNone/>
            </a:pPr>
            <a:r>
              <a:rPr lang="en-GB" sz="9600" dirty="0" smtClean="0"/>
              <a:t>   </a:t>
            </a:r>
          </a:p>
          <a:p>
            <a:pPr marL="731520" lvl="2" indent="0">
              <a:buNone/>
            </a:pPr>
            <a:endParaRPr lang="en-GB" dirty="0"/>
          </a:p>
          <a:p>
            <a:pPr marL="731520" lvl="2" indent="0">
              <a:buNone/>
            </a:pPr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247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How </a:t>
            </a:r>
            <a:r>
              <a:rPr lang="en-GB" dirty="0" smtClean="0"/>
              <a:t>to achieve freedom of education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fontScale="85000" lnSpcReduction="10000"/>
          </a:bodyPr>
          <a:lstStyle/>
          <a:p>
            <a:r>
              <a:rPr lang="nl-BE" sz="2600" dirty="0" smtClean="0">
                <a:solidFill>
                  <a:srgbClr val="FF0000"/>
                </a:solidFill>
              </a:rPr>
              <a:t>For providers </a:t>
            </a:r>
            <a:r>
              <a:rPr lang="nl-BE" sz="2600" dirty="0" smtClean="0"/>
              <a:t>: public </a:t>
            </a:r>
            <a:r>
              <a:rPr lang="en-GB" sz="2600" dirty="0" smtClean="0"/>
              <a:t>funding; pedagogical 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autonomy and obligation to register   	students.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State funding has grown steadily :for private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providers ( Catholic, Jewish, non-denominational(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Steiner, </a:t>
            </a:r>
            <a:r>
              <a:rPr lang="en-GB" sz="2600" dirty="0" err="1" smtClean="0"/>
              <a:t>Freinet</a:t>
            </a:r>
            <a:r>
              <a:rPr lang="en-GB" sz="2600" dirty="0" smtClean="0"/>
              <a:t>, etc. )</a:t>
            </a:r>
          </a:p>
          <a:p>
            <a:pPr marL="0" indent="0">
              <a:buNone/>
            </a:pPr>
            <a:r>
              <a:rPr lang="en-GB" sz="2600" dirty="0" smtClean="0"/>
              <a:t>	education for the few, education for many,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education for all!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 </a:t>
            </a:r>
            <a:r>
              <a:rPr lang="en-GB" sz="2600" dirty="0" smtClean="0"/>
              <a:t>  </a:t>
            </a:r>
            <a:r>
              <a:rPr lang="en-GB" sz="2600" dirty="0" smtClean="0">
                <a:solidFill>
                  <a:srgbClr val="FF0000"/>
                </a:solidFill>
              </a:rPr>
              <a:t> For parents and students : </a:t>
            </a:r>
            <a:r>
              <a:rPr lang="en-GB" sz="2600" dirty="0" smtClean="0"/>
              <a:t>no fees; entitlement </a:t>
            </a:r>
          </a:p>
          <a:p>
            <a:pPr marL="0" indent="0">
              <a:buNone/>
            </a:pPr>
            <a:r>
              <a:rPr lang="en-GB" sz="2600" dirty="0"/>
              <a:t>	</a:t>
            </a:r>
            <a:r>
              <a:rPr lang="en-GB" sz="2600" dirty="0" smtClean="0"/>
              <a:t>to register; entitlement to a challenging 	curriculum 	= to high quality education; accessibility.</a:t>
            </a: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/>
              <a:t>		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64821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Constitutional context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Entitlement to moral and religious education 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 Catholic schools : Catholic religion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 Public schools : large choice of religions 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 smtClean="0"/>
              <a:t>   and moral, non-confessional education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Access is free : no enrolment fees but not free of charge!   </a:t>
            </a:r>
          </a:p>
          <a:p>
            <a:pPr>
              <a:buFont typeface="Courier New" pitchFamily="49" charset="0"/>
              <a:buChar char="o"/>
            </a:pPr>
            <a:r>
              <a:rPr lang="en-GB" dirty="0" smtClean="0"/>
              <a:t>Equal treatment of students, parents, schools, teachers!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But objective differences justify different 	treatment : SEN students, official schools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that provide courses of different 	denominations!</a:t>
            </a:r>
          </a:p>
        </p:txBody>
      </p:sp>
    </p:spTree>
    <p:extLst>
      <p:ext uri="{BB962C8B-B14F-4D97-AF65-F5344CB8AC3E}">
        <p14:creationId xmlns:p14="http://schemas.microsoft.com/office/powerpoint/2010/main" val="371939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mix of policy tools to achieve freedom of education: </a:t>
            </a:r>
            <a:r>
              <a:rPr lang="en-GB" dirty="0" smtClean="0">
                <a:solidFill>
                  <a:srgbClr val="FF0000"/>
                </a:solidFill>
              </a:rPr>
              <a:t>Checks and balances!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Regulatory and financial framework laid down by the Flemish parliament and government;</a:t>
            </a:r>
          </a:p>
          <a:p>
            <a:r>
              <a:rPr lang="en-GB" dirty="0" smtClean="0"/>
              <a:t>State funding;</a:t>
            </a:r>
          </a:p>
          <a:p>
            <a:r>
              <a:rPr lang="en-GB" dirty="0" smtClean="0"/>
              <a:t>Equal treatment of schools, students and teachers : staffing ratios, salaries and operating expenses . Staffing ratios biased towards technical and vocational education, special</a:t>
            </a:r>
          </a:p>
          <a:p>
            <a:pPr marL="0" indent="0">
              <a:buNone/>
            </a:pPr>
            <a:r>
              <a:rPr lang="en-GB" dirty="0" smtClean="0"/>
              <a:t>   educational needs students and small schools;</a:t>
            </a:r>
          </a:p>
          <a:p>
            <a:r>
              <a:rPr lang="en-GB" dirty="0" smtClean="0"/>
              <a:t>Pedagogical autonomy for providers;</a:t>
            </a:r>
          </a:p>
          <a:p>
            <a:r>
              <a:rPr lang="en-GB" dirty="0" smtClean="0"/>
              <a:t>A diverse network of accessible schools;</a:t>
            </a:r>
          </a:p>
          <a:p>
            <a:r>
              <a:rPr lang="en-GB" dirty="0" smtClean="0"/>
              <a:t>Quality control by the Flemish government through core curriculum and inspection.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    Create a level playing field for competition!!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7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</a:t>
            </a:r>
            <a:r>
              <a:rPr lang="en-GB" dirty="0" smtClean="0"/>
              <a:t>Flemish hotel and culinary institutions, education  in the Flemish education system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>
            <a:normAutofit fontScale="92500" lnSpcReduction="20000"/>
          </a:bodyPr>
          <a:lstStyle/>
          <a:p>
            <a:r>
              <a:rPr lang="nl-BE" dirty="0" smtClean="0"/>
              <a:t>Different</a:t>
            </a:r>
            <a:r>
              <a:rPr lang="en-GB" dirty="0" smtClean="0"/>
              <a:t>  terms, definitions : (Initial, continuing) Vocational and technical education and training (VOTEC), Vocational education and training (VET), Career and technical education(CTE);</a:t>
            </a:r>
          </a:p>
          <a:p>
            <a:r>
              <a:rPr lang="en-GB" dirty="0" smtClean="0"/>
              <a:t>Different institutions : </a:t>
            </a:r>
            <a:r>
              <a:rPr lang="en-GB" dirty="0" err="1" smtClean="0"/>
              <a:t>hotelschool</a:t>
            </a:r>
            <a:r>
              <a:rPr lang="en-GB" dirty="0" smtClean="0"/>
              <a:t>; hospitality college; Culinary art school; </a:t>
            </a:r>
            <a:r>
              <a:rPr lang="en-GB" dirty="0" err="1" smtClean="0"/>
              <a:t>Hotelfachschule</a:t>
            </a:r>
            <a:r>
              <a:rPr lang="en-GB" dirty="0" smtClean="0"/>
              <a:t>; Johnson and Wales University; </a:t>
            </a:r>
            <a:r>
              <a:rPr lang="en-GB" dirty="0" err="1" smtClean="0"/>
              <a:t>Ecole</a:t>
            </a:r>
            <a:r>
              <a:rPr lang="en-GB" dirty="0" smtClean="0"/>
              <a:t> </a:t>
            </a:r>
            <a:r>
              <a:rPr lang="en-GB" dirty="0" err="1" smtClean="0"/>
              <a:t>hôtelière</a:t>
            </a:r>
            <a:r>
              <a:rPr lang="en-GB" dirty="0" smtClean="0"/>
              <a:t>; </a:t>
            </a:r>
            <a:r>
              <a:rPr lang="en-GB" dirty="0" err="1" smtClean="0"/>
              <a:t>Ecole</a:t>
            </a:r>
            <a:r>
              <a:rPr lang="en-GB" dirty="0" smtClean="0"/>
              <a:t> de Paris des </a:t>
            </a:r>
            <a:r>
              <a:rPr lang="en-GB" dirty="0" err="1" smtClean="0"/>
              <a:t>métiers</a:t>
            </a:r>
            <a:r>
              <a:rPr lang="en-GB" dirty="0" smtClean="0"/>
              <a:t> de table, du </a:t>
            </a:r>
            <a:r>
              <a:rPr lang="en-GB" dirty="0" err="1" smtClean="0"/>
              <a:t>tourisme</a:t>
            </a:r>
            <a:r>
              <a:rPr lang="en-GB" dirty="0" smtClean="0"/>
              <a:t> et de </a:t>
            </a:r>
            <a:r>
              <a:rPr lang="en-GB" dirty="0" err="1" smtClean="0"/>
              <a:t>l’hôtellerie</a:t>
            </a:r>
            <a:r>
              <a:rPr lang="en-GB" dirty="0" smtClean="0"/>
              <a:t>; VTI; etc.</a:t>
            </a:r>
          </a:p>
          <a:p>
            <a:r>
              <a:rPr lang="en-GB" dirty="0" smtClean="0"/>
              <a:t>Flemish secondary education : general, artistic, technical and vocational education ( 14 – 18,19);</a:t>
            </a:r>
          </a:p>
          <a:p>
            <a:r>
              <a:rPr lang="en-GB" dirty="0" smtClean="0"/>
              <a:t>Technical secondary education : more general subjects and less workplace experience; prepares for transition to higher education or labour market;</a:t>
            </a:r>
          </a:p>
          <a:p>
            <a:r>
              <a:rPr lang="en-GB" dirty="0" smtClean="0"/>
              <a:t>Vocational secondary education : more workplace experience and preparation for labour market.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84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n-GB" dirty="0" smtClean="0"/>
              <a:t>Hotel and culinary institutions and schools in the Flemish education system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nl-BE" dirty="0" smtClean="0"/>
              <a:t>A </a:t>
            </a:r>
            <a:r>
              <a:rPr lang="en-GB" dirty="0" smtClean="0"/>
              <a:t>great variety of schools : just one culinary or two (culinary, tourist) programmes or a great variety of other technical and vocational programmes along the culinary programme. Lack of visibility of the programmes???!!!!</a:t>
            </a:r>
          </a:p>
          <a:p>
            <a:r>
              <a:rPr lang="en-GB" dirty="0" smtClean="0"/>
              <a:t>A great variety of hotel and culinary programmes  preparing for a great variety of jobs : chef, caterer, waiter, hotel receptionist, hospitality and hotel management, ba</a:t>
            </a:r>
            <a:r>
              <a:rPr lang="en-GB" dirty="0"/>
              <a:t>k</a:t>
            </a:r>
            <a:r>
              <a:rPr lang="en-GB" dirty="0" smtClean="0"/>
              <a:t>er, pastry chef, butcher, etc.</a:t>
            </a:r>
          </a:p>
          <a:p>
            <a:r>
              <a:rPr lang="en-GB" dirty="0" smtClean="0"/>
              <a:t>Teachers need academic qualifications, workplace experience and initial teacher training;</a:t>
            </a:r>
          </a:p>
          <a:p>
            <a:r>
              <a:rPr lang="en-GB" dirty="0" smtClean="0"/>
              <a:t>Staffing ratios : biased towards vocational and technical education.</a:t>
            </a:r>
          </a:p>
        </p:txBody>
      </p:sp>
    </p:spTree>
    <p:extLst>
      <p:ext uri="{BB962C8B-B14F-4D97-AF65-F5344CB8AC3E}">
        <p14:creationId xmlns:p14="http://schemas.microsoft.com/office/powerpoint/2010/main" val="3595087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Schools and students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BE" dirty="0" smtClean="0"/>
              <a:t>A</a:t>
            </a:r>
            <a:r>
              <a:rPr lang="en-GB" dirty="0" smtClean="0"/>
              <a:t> large number of schools;</a:t>
            </a:r>
          </a:p>
          <a:p>
            <a:r>
              <a:rPr lang="en-GB" dirty="0" smtClean="0"/>
              <a:t>Student numbers : over 420,000 students in secondary education of which about 7,000 in food, hotel related programmes;</a:t>
            </a:r>
          </a:p>
          <a:p>
            <a:r>
              <a:rPr lang="en-GB" dirty="0"/>
              <a:t>Large differences in size of schools</a:t>
            </a:r>
          </a:p>
          <a:p>
            <a:r>
              <a:rPr lang="en-GB" dirty="0" smtClean="0"/>
              <a:t>Largest schools have over 500 students in such programmes, small schools may have as few as 40-5.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32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3. Quality in the system? Quality and equity in the system?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14116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Quality assurance mechanism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Entitlement to high quality education;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Tools to enhance quality : Flemish core 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 smtClean="0"/>
              <a:t> curriculum, study plans, pedagogic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counsellors, diagnostic tests;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High quality initial teacher training : national core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curriculum!!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No national exams, no high stakes tests  or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exams!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Flemish inspectorate to control quality :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school audit by team of inspectors every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6 years.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CIPO-tool to analyse quality of school: Context,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  Input, Process and Output. Interaction between</a:t>
            </a:r>
          </a:p>
          <a:p>
            <a:pPr marL="0" indent="0">
              <a:buNone/>
            </a:pPr>
            <a:r>
              <a:rPr lang="en-GB" dirty="0"/>
              <a:t>	 </a:t>
            </a:r>
            <a:r>
              <a:rPr lang="en-GB" dirty="0" smtClean="0"/>
              <a:t> those 4 components of tool.</a:t>
            </a:r>
          </a:p>
          <a:p>
            <a:pPr marL="0" indent="0">
              <a:buNone/>
            </a:pPr>
            <a:r>
              <a:rPr lang="en-GB" dirty="0"/>
              <a:t>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7929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683</Words>
  <Application>Microsoft Office PowerPoint</Application>
  <PresentationFormat>Diavoorstelling (4:3)</PresentationFormat>
  <Paragraphs>156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Oriel</vt:lpstr>
      <vt:lpstr>EUHOFA BELGIUM 2012 11 -16 november</vt:lpstr>
      <vt:lpstr>1. Constitutional context for policymaking</vt:lpstr>
      <vt:lpstr>How to achieve freedom of education</vt:lpstr>
      <vt:lpstr>Constitutional context</vt:lpstr>
      <vt:lpstr>A mix of policy tools to achieve freedom of education: Checks and balances!</vt:lpstr>
      <vt:lpstr>2. Flemish hotel and culinary institutions, education  in the Flemish education system</vt:lpstr>
      <vt:lpstr>Hotel and culinary institutions and schools in the Flemish education system</vt:lpstr>
      <vt:lpstr>Schools and students</vt:lpstr>
      <vt:lpstr>3. Quality in the system? Quality and equity in the system?</vt:lpstr>
      <vt:lpstr>Quality : PISA results</vt:lpstr>
      <vt:lpstr>PISA 2009 : Reading literacy</vt:lpstr>
      <vt:lpstr>PISA 2009 : Mathematical literacy</vt:lpstr>
      <vt:lpstr>PISA 2009 : Scientific literacy</vt:lpstr>
      <vt:lpstr>Quality and Equity in the system?</vt:lpstr>
      <vt:lpstr>PISA 2003</vt:lpstr>
      <vt:lpstr>PowerPoint-presentatie</vt:lpstr>
      <vt:lpstr>PowerPoint-presentatie</vt:lpstr>
      <vt:lpstr>PowerPoint-presentatie</vt:lpstr>
      <vt:lpstr>Flemish PISA results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EUHOFA BELGIUM 2012 11 to 15 november</dc:title>
  <dc:creator>Hotelschool</dc:creator>
  <cp:lastModifiedBy>Hotels. Ter Duinen</cp:lastModifiedBy>
  <cp:revision>39</cp:revision>
  <dcterms:created xsi:type="dcterms:W3CDTF">2012-01-30T17:29:27Z</dcterms:created>
  <dcterms:modified xsi:type="dcterms:W3CDTF">2012-11-08T20:08:23Z</dcterms:modified>
</cp:coreProperties>
</file>