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304" r:id="rId3"/>
    <p:sldId id="305" r:id="rId4"/>
    <p:sldId id="306" r:id="rId5"/>
    <p:sldId id="270" r:id="rId6"/>
    <p:sldId id="307" r:id="rId7"/>
    <p:sldId id="308" r:id="rId8"/>
    <p:sldId id="309" r:id="rId9"/>
    <p:sldId id="265" r:id="rId10"/>
    <p:sldId id="261" r:id="rId11"/>
    <p:sldId id="262" r:id="rId12"/>
    <p:sldId id="271" r:id="rId13"/>
    <p:sldId id="310" r:id="rId14"/>
    <p:sldId id="274" r:id="rId15"/>
    <p:sldId id="279" r:id="rId16"/>
    <p:sldId id="280" r:id="rId17"/>
    <p:sldId id="311" r:id="rId18"/>
    <p:sldId id="312" r:id="rId19"/>
    <p:sldId id="281" r:id="rId20"/>
    <p:sldId id="282" r:id="rId21"/>
    <p:sldId id="284" r:id="rId22"/>
    <p:sldId id="286" r:id="rId23"/>
    <p:sldId id="287" r:id="rId24"/>
    <p:sldId id="288" r:id="rId25"/>
    <p:sldId id="289" r:id="rId26"/>
    <p:sldId id="290" r:id="rId27"/>
    <p:sldId id="291" r:id="rId28"/>
    <p:sldId id="292" r:id="rId29"/>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tels. Ter Duinen" initials="HT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8B5"/>
    <a:srgbClr val="1E9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094" y="-8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89FB2-5642-45BD-9960-0D7F3831A0DD}" type="datetimeFigureOut">
              <a:rPr lang="nl-BE" smtClean="0"/>
              <a:t>08/11/2012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DBAF1-EE87-4692-9E16-961D45FE0FC7}" type="slidenum">
              <a:rPr lang="nl-BE" smtClean="0"/>
              <a:t>‹nr.›</a:t>
            </a:fld>
            <a:endParaRPr lang="nl-BE"/>
          </a:p>
        </p:txBody>
      </p:sp>
    </p:spTree>
    <p:extLst>
      <p:ext uri="{BB962C8B-B14F-4D97-AF65-F5344CB8AC3E}">
        <p14:creationId xmlns:p14="http://schemas.microsoft.com/office/powerpoint/2010/main" val="407057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31330B6A-9EBB-4005-A9FD-2352D0E32C2B}" type="slidenum">
              <a:rPr lang="nl-BE" smtClean="0"/>
              <a:pPr>
                <a:defRPr/>
              </a:pPr>
              <a:t>18</a:t>
            </a:fld>
            <a:endParaRPr lang="nl-BE"/>
          </a:p>
        </p:txBody>
      </p:sp>
    </p:spTree>
    <p:extLst>
      <p:ext uri="{BB962C8B-B14F-4D97-AF65-F5344CB8AC3E}">
        <p14:creationId xmlns:p14="http://schemas.microsoft.com/office/powerpoint/2010/main" val="3460947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nl-NL" smtClean="0"/>
              <a:t>Klik om de stijl te bewerken</a:t>
            </a:r>
            <a:endParaRPr kumimoji="0" lang="en-US"/>
          </a:p>
        </p:txBody>
      </p:sp>
      <p:sp>
        <p:nvSpPr>
          <p:cNvPr id="9" name="Ond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bwMode="auto">
          <a:xfrm rot="5400000">
            <a:off x="7764621" y="1174097"/>
            <a:ext cx="2286000" cy="381000"/>
          </a:xfrm>
        </p:spPr>
        <p:txBody>
          <a:bodyPr/>
          <a:lstStyle/>
          <a:p>
            <a:fld id="{5C041DFB-268E-4B40-8662-C0E416C75CE5}" type="datetimeFigureOut">
              <a:rPr lang="nl-BE" smtClean="0"/>
              <a:t>08/11/2012</a:t>
            </a:fld>
            <a:endParaRPr lang="nl-BE"/>
          </a:p>
        </p:txBody>
      </p:sp>
      <p:sp>
        <p:nvSpPr>
          <p:cNvPr id="17" name="Tijdelijke aanduiding voor voettekst 16"/>
          <p:cNvSpPr>
            <a:spLocks noGrp="1"/>
          </p:cNvSpPr>
          <p:nvPr>
            <p:ph type="ftr" sz="quarter" idx="11"/>
          </p:nvPr>
        </p:nvSpPr>
        <p:spPr bwMode="auto">
          <a:xfrm rot="5400000">
            <a:off x="7077269" y="4181669"/>
            <a:ext cx="3657600" cy="384048"/>
          </a:xfrm>
        </p:spPr>
        <p:txBody>
          <a:bodyPr/>
          <a:lstStyle/>
          <a:p>
            <a:endParaRPr lang="nl-BE"/>
          </a:p>
        </p:txBody>
      </p:sp>
      <p:sp>
        <p:nvSpPr>
          <p:cNvPr id="10" name="Rechthoe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hoe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e verbindingslijn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echte verbindingslijn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hte verbindingslijn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hthoe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309632" y="4866752"/>
            <a:ext cx="641424" cy="641424"/>
          </a:xfrm>
          <a:prstGeom prst="ellipse">
            <a:avLst/>
          </a:prstGeom>
          <a:solidFill>
            <a:srgbClr val="1E9BB8"/>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al 23"/>
          <p:cNvSpPr/>
          <p:nvPr/>
        </p:nvSpPr>
        <p:spPr bwMode="auto">
          <a:xfrm>
            <a:off x="1091080" y="5500632"/>
            <a:ext cx="137160" cy="137160"/>
          </a:xfrm>
          <a:prstGeom prst="ellipse">
            <a:avLst/>
          </a:prstGeom>
          <a:solidFill>
            <a:srgbClr val="1E9BB8"/>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al 25"/>
          <p:cNvSpPr/>
          <p:nvPr/>
        </p:nvSpPr>
        <p:spPr bwMode="auto">
          <a:xfrm>
            <a:off x="1664208" y="5788152"/>
            <a:ext cx="274320" cy="274320"/>
          </a:xfrm>
          <a:prstGeom prst="ellipse">
            <a:avLst/>
          </a:prstGeom>
          <a:solidFill>
            <a:srgbClr val="1E9BB8"/>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al 24"/>
          <p:cNvSpPr/>
          <p:nvPr/>
        </p:nvSpPr>
        <p:spPr>
          <a:xfrm>
            <a:off x="1905000" y="4495800"/>
            <a:ext cx="365760" cy="365760"/>
          </a:xfrm>
          <a:prstGeom prst="ellipse">
            <a:avLst/>
          </a:prstGeom>
          <a:solidFill>
            <a:srgbClr val="1D98B5"/>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30" name="Picture 2" descr="C:\Users\gebruiker\Desktop\Dropbox\Euhofa\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3068960"/>
            <a:ext cx="1313870" cy="160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5C041DFB-268E-4B40-8662-C0E416C75CE5}" type="datetimeFigureOut">
              <a:rPr lang="nl-BE" smtClean="0"/>
              <a:t>08/11/2012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D8235DD-4E95-46D8-BBB5-23D494FD664F}"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1676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5C041DFB-268E-4B40-8662-C0E416C75CE5}" type="datetimeFigureOut">
              <a:rPr lang="nl-BE" smtClean="0"/>
              <a:t>08/11/2012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D8235DD-4E95-46D8-BBB5-23D494FD664F}"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8" name="Tijdelijke aanduiding voor inhoud 7"/>
          <p:cNvSpPr>
            <a:spLocks noGrp="1"/>
          </p:cNvSpPr>
          <p:nvPr>
            <p:ph sz="quarter" idx="1"/>
          </p:nvPr>
        </p:nvSpPr>
        <p:spPr>
          <a:xfrm>
            <a:off x="457200" y="1600200"/>
            <a:ext cx="7467600" cy="487375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4"/>
          </p:nvPr>
        </p:nvSpPr>
        <p:spPr/>
        <p:txBody>
          <a:bodyPr rtlCol="0"/>
          <a:lstStyle/>
          <a:p>
            <a:fld id="{5C041DFB-268E-4B40-8662-C0E416C75CE5}" type="datetimeFigureOut">
              <a:rPr lang="nl-BE" smtClean="0"/>
              <a:t>08/11/2012</a:t>
            </a:fld>
            <a:endParaRPr lang="nl-BE"/>
          </a:p>
        </p:txBody>
      </p:sp>
      <p:sp>
        <p:nvSpPr>
          <p:cNvPr id="10" name="Tijdelijke aanduiding voor voettekst 9"/>
          <p:cNvSpPr>
            <a:spLocks noGrp="1"/>
          </p:cNvSpPr>
          <p:nvPr>
            <p:ph type="ftr" sz="quarter" idx="16"/>
          </p:nvPr>
        </p:nvSpPr>
        <p:spPr/>
        <p:txBody>
          <a:bodyPr rtlCol="0"/>
          <a:lstStyle/>
          <a:p>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bwMode="auto">
          <a:xfrm rot="5400000">
            <a:off x="7763256" y="1170432"/>
            <a:ext cx="2286000" cy="381000"/>
          </a:xfrm>
        </p:spPr>
        <p:txBody>
          <a:bodyPr/>
          <a:lstStyle/>
          <a:p>
            <a:fld id="{5C041DFB-268E-4B40-8662-C0E416C75CE5}" type="datetimeFigureOut">
              <a:rPr lang="nl-BE" smtClean="0"/>
              <a:t>08/11/2012</a:t>
            </a:fld>
            <a:endParaRPr lang="nl-BE"/>
          </a:p>
        </p:txBody>
      </p:sp>
      <p:sp>
        <p:nvSpPr>
          <p:cNvPr id="5" name="Tijdelijke aanduiding voor voettekst 4"/>
          <p:cNvSpPr>
            <a:spLocks noGrp="1"/>
          </p:cNvSpPr>
          <p:nvPr>
            <p:ph type="ftr" sz="quarter" idx="11"/>
          </p:nvPr>
        </p:nvSpPr>
        <p:spPr bwMode="auto">
          <a:xfrm rot="5400000">
            <a:off x="7077456" y="4178808"/>
            <a:ext cx="3657600" cy="384048"/>
          </a:xfrm>
        </p:spPr>
        <p:txBody>
          <a:bodyPr/>
          <a:lstStyle/>
          <a:p>
            <a:endParaRPr lang="nl-BE"/>
          </a:p>
        </p:txBody>
      </p:sp>
      <p:sp>
        <p:nvSpPr>
          <p:cNvPr id="9" name="Rechthoe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echte verbindingslijn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echte verbindingslijn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hoe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hte verbindingslijn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dianummer 5"/>
          <p:cNvSpPr>
            <a:spLocks noGrp="1"/>
          </p:cNvSpPr>
          <p:nvPr>
            <p:ph type="sldNum" sz="quarter" idx="12"/>
          </p:nvPr>
        </p:nvSpPr>
        <p:spPr bwMode="auto">
          <a:xfrm>
            <a:off x="1340616" y="4928702"/>
            <a:ext cx="609600" cy="517524"/>
          </a:xfrm>
        </p:spPr>
        <p:txBody>
          <a:bodyPr/>
          <a:lstStyle/>
          <a:p>
            <a:fld id="{3D8235DD-4E95-46D8-BBB5-23D494FD664F}" type="slidenum">
              <a:rPr lang="nl-BE" smtClean="0"/>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5C041DFB-268E-4B40-8662-C0E416C75CE5}" type="datetimeFigureOut">
              <a:rPr lang="nl-BE" smtClean="0"/>
              <a:t>08/11/2012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D8235DD-4E95-46D8-BBB5-23D494FD664F}" type="slidenum">
              <a:rPr lang="nl-BE" smtClean="0"/>
              <a:t>‹nr.›</a:t>
            </a:fld>
            <a:endParaRPr lang="nl-BE"/>
          </a:p>
        </p:txBody>
      </p:sp>
      <p:sp>
        <p:nvSpPr>
          <p:cNvPr id="9" name="Tijdelijke aanduiding voor inhoud 8"/>
          <p:cNvSpPr>
            <a:spLocks noGrp="1"/>
          </p:cNvSpPr>
          <p:nvPr>
            <p:ph sz="quarter" idx="1"/>
          </p:nvPr>
        </p:nvSpPr>
        <p:spPr>
          <a:xfrm>
            <a:off x="457200"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270248"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nl-NL" smtClean="0"/>
              <a:t>Klik om de stijl te bewerken</a:t>
            </a:r>
            <a:endParaRPr kumimoji="0" lang="en-US"/>
          </a:p>
        </p:txBody>
      </p:sp>
      <p:sp>
        <p:nvSpPr>
          <p:cNvPr id="7" name="Tijdelijke aanduiding voor datum 6"/>
          <p:cNvSpPr>
            <a:spLocks noGrp="1"/>
          </p:cNvSpPr>
          <p:nvPr>
            <p:ph type="dt" sz="half" idx="10"/>
          </p:nvPr>
        </p:nvSpPr>
        <p:spPr/>
        <p:txBody>
          <a:bodyPr/>
          <a:lstStyle/>
          <a:p>
            <a:fld id="{5C041DFB-268E-4B40-8662-C0E416C75CE5}" type="datetimeFigureOut">
              <a:rPr lang="nl-BE" smtClean="0"/>
              <a:t>08/11/2012</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D8235DD-4E95-46D8-BBB5-23D494FD664F}" type="slidenum">
              <a:rPr lang="nl-BE" smtClean="0"/>
              <a:t>‹nr.›</a:t>
            </a:fld>
            <a:endParaRPr lang="nl-BE"/>
          </a:p>
        </p:txBody>
      </p:sp>
      <p:sp>
        <p:nvSpPr>
          <p:cNvPr id="11" name="Tijdelijke aanduiding voor inhoud 10"/>
          <p:cNvSpPr>
            <a:spLocks noGrp="1"/>
          </p:cNvSpPr>
          <p:nvPr>
            <p:ph sz="quarter" idx="2"/>
          </p:nvPr>
        </p:nvSpPr>
        <p:spPr>
          <a:xfrm>
            <a:off x="457200"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371975"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teks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4" name="Tijdelijke aanduiding voor teks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6" name="Tijdelijke aanduiding voor datum 5"/>
          <p:cNvSpPr>
            <a:spLocks noGrp="1"/>
          </p:cNvSpPr>
          <p:nvPr>
            <p:ph type="dt" sz="half" idx="10"/>
          </p:nvPr>
        </p:nvSpPr>
        <p:spPr/>
        <p:txBody>
          <a:bodyPr rtlCol="0"/>
          <a:lstStyle/>
          <a:p>
            <a:fld id="{5C041DFB-268E-4B40-8662-C0E416C75CE5}" type="datetimeFigureOut">
              <a:rPr lang="nl-BE" smtClean="0"/>
              <a:t>08/11/2012</a:t>
            </a:fld>
            <a:endParaRPr lang="nl-BE"/>
          </a:p>
        </p:txBody>
      </p:sp>
      <p:sp>
        <p:nvSpPr>
          <p:cNvPr id="7" name="Tijdelijke aanduiding voor dianummer 6"/>
          <p:cNvSpPr>
            <a:spLocks noGrp="1"/>
          </p:cNvSpPr>
          <p:nvPr>
            <p:ph type="sldNum" sz="quarter" idx="11"/>
          </p:nvPr>
        </p:nvSpPr>
        <p:spPr/>
        <p:txBody>
          <a:bodyPr rtlCol="0"/>
          <a:lstStyle/>
          <a:p>
            <a:fld id="{3D8235DD-4E95-46D8-BBB5-23D494FD664F}" type="slidenum">
              <a:rPr lang="nl-BE" smtClean="0"/>
              <a:t>‹nr.›</a:t>
            </a:fld>
            <a:endParaRPr lang="nl-BE"/>
          </a:p>
        </p:txBody>
      </p:sp>
      <p:sp>
        <p:nvSpPr>
          <p:cNvPr id="8" name="Tijdelijke aanduiding voor voettekst 7"/>
          <p:cNvSpPr>
            <a:spLocks noGrp="1"/>
          </p:cNvSpPr>
          <p:nvPr>
            <p:ph type="ftr" sz="quarter" idx="12"/>
          </p:nvPr>
        </p:nvSpPr>
        <p:spPr/>
        <p:txBody>
          <a:bodyPr rtlCol="0"/>
          <a:lstStyle/>
          <a:p>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C041DFB-268E-4B40-8662-C0E416C75CE5}" type="datetimeFigureOut">
              <a:rPr lang="nl-BE" smtClean="0"/>
              <a:t>08/11/2012</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D8235DD-4E95-46D8-BBB5-23D494FD664F}"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e verbindingslijn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echte verbindingslijn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hte verbindingslijn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hoe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ijdelijke aanduiding voor inhoud 17"/>
          <p:cNvSpPr>
            <a:spLocks noGrp="1"/>
          </p:cNvSpPr>
          <p:nvPr>
            <p:ph sz="quarter" idx="1"/>
          </p:nvPr>
        </p:nvSpPr>
        <p:spPr>
          <a:xfrm>
            <a:off x="304800" y="274320"/>
            <a:ext cx="5638800" cy="6327648"/>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4"/>
          </p:nvPr>
        </p:nvSpPr>
        <p:spPr/>
        <p:txBody>
          <a:bodyPr rtlCol="0"/>
          <a:lstStyle/>
          <a:p>
            <a:fld id="{5C041DFB-268E-4B40-8662-C0E416C75CE5}" type="datetimeFigureOut">
              <a:rPr lang="nl-BE" smtClean="0"/>
              <a:t>08/11/2012</a:t>
            </a:fld>
            <a:endParaRPr lang="nl-BE"/>
          </a:p>
        </p:txBody>
      </p:sp>
      <p:sp>
        <p:nvSpPr>
          <p:cNvPr id="22" name="Tijdelijke aanduiding voor dianummer 21"/>
          <p:cNvSpPr>
            <a:spLocks noGrp="1"/>
          </p:cNvSpPr>
          <p:nvPr>
            <p:ph type="sldNum" sz="quarter" idx="15"/>
          </p:nvPr>
        </p:nvSpPr>
        <p:spPr/>
        <p:txBody>
          <a:bodyPr rtlCol="0"/>
          <a:lstStyle/>
          <a:p>
            <a:fld id="{3D8235DD-4E95-46D8-BBB5-23D494FD664F}" type="slidenum">
              <a:rPr lang="nl-BE" smtClean="0"/>
              <a:t>‹nr.›</a:t>
            </a:fld>
            <a:endParaRPr lang="nl-BE"/>
          </a:p>
        </p:txBody>
      </p:sp>
      <p:sp>
        <p:nvSpPr>
          <p:cNvPr id="23" name="Tijdelijke aanduiding voor voettekst 22"/>
          <p:cNvSpPr>
            <a:spLocks noGrp="1"/>
          </p:cNvSpPr>
          <p:nvPr>
            <p:ph type="ftr" sz="quarter" idx="16"/>
          </p:nvPr>
        </p:nvSpPr>
        <p:spPr/>
        <p:txBody>
          <a:bodyPr rtlCol="0"/>
          <a:lstStyle/>
          <a:p>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e verbindingslijn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10" name="Rechte verbindingslijn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hthoe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 verbindingslijn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echte verbindingslijn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echte verbindingslijn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Tijdelijke aanduiding voor datum 16"/>
          <p:cNvSpPr>
            <a:spLocks noGrp="1"/>
          </p:cNvSpPr>
          <p:nvPr>
            <p:ph type="dt" sz="half" idx="10"/>
          </p:nvPr>
        </p:nvSpPr>
        <p:spPr/>
        <p:txBody>
          <a:bodyPr rtlCol="0"/>
          <a:lstStyle/>
          <a:p>
            <a:fld id="{5C041DFB-268E-4B40-8662-C0E416C75CE5}" type="datetimeFigureOut">
              <a:rPr lang="nl-BE" smtClean="0"/>
              <a:t>08/11/2012</a:t>
            </a:fld>
            <a:endParaRPr lang="nl-BE"/>
          </a:p>
        </p:txBody>
      </p:sp>
      <p:sp>
        <p:nvSpPr>
          <p:cNvPr id="18" name="Tijdelijke aanduiding voor dianummer 17"/>
          <p:cNvSpPr>
            <a:spLocks noGrp="1"/>
          </p:cNvSpPr>
          <p:nvPr>
            <p:ph type="sldNum" sz="quarter" idx="11"/>
          </p:nvPr>
        </p:nvSpPr>
        <p:spPr/>
        <p:txBody>
          <a:bodyPr rtlCol="0"/>
          <a:lstStyle/>
          <a:p>
            <a:fld id="{3D8235DD-4E95-46D8-BBB5-23D494FD664F}" type="slidenum">
              <a:rPr lang="nl-BE" smtClean="0"/>
              <a:t>‹nr.›</a:t>
            </a:fld>
            <a:endParaRPr lang="nl-BE"/>
          </a:p>
        </p:txBody>
      </p:sp>
      <p:sp>
        <p:nvSpPr>
          <p:cNvPr id="21" name="Tijdelijke aanduiding voor voettekst 20"/>
          <p:cNvSpPr>
            <a:spLocks noGrp="1"/>
          </p:cNvSpPr>
          <p:nvPr>
            <p:ph type="ftr" sz="quarter" idx="12"/>
          </p:nvPr>
        </p:nvSpPr>
        <p:spPr/>
        <p:txBody>
          <a:bodyPr rtlCol="0"/>
          <a:lstStyle/>
          <a:p>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image" Target="../media/image5.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Afbeelding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11395" y="52977"/>
            <a:ext cx="491781" cy="900000"/>
          </a:xfrm>
          <a:prstGeom prst="rect">
            <a:avLst/>
          </a:prstGeom>
        </p:spPr>
      </p:pic>
      <p:pic>
        <p:nvPicPr>
          <p:cNvPr id="17" name="Afbeelding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8718" y="6492598"/>
            <a:ext cx="268139" cy="252000"/>
          </a:xfrm>
          <a:prstGeom prst="rect">
            <a:avLst/>
          </a:prstGeom>
        </p:spPr>
      </p:pic>
      <p:pic>
        <p:nvPicPr>
          <p:cNvPr id="18" name="Tijdelijke aanduiding voor inhoud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l="21889" t="175" r="22522" b="40423"/>
          <a:stretch/>
        </p:blipFill>
        <p:spPr>
          <a:xfrm>
            <a:off x="251520" y="6476334"/>
            <a:ext cx="224490" cy="252000"/>
          </a:xfrm>
          <a:prstGeom prst="rect">
            <a:avLst/>
          </a:prstGeom>
        </p:spPr>
      </p:pic>
      <p:pic>
        <p:nvPicPr>
          <p:cNvPr id="15" name="Afbeelding 14" descr="EuhofaLogoORG01 aangepast.tif"/>
          <p:cNvPicPr>
            <a:picLocks noChangeAspect="1"/>
          </p:cNvPicPr>
          <p:nvPr userDrawn="1"/>
        </p:nvPicPr>
        <p:blipFill>
          <a:blip r:embed="rId16" cstate="print"/>
          <a:stretch>
            <a:fillRect/>
          </a:stretch>
        </p:blipFill>
        <p:spPr>
          <a:xfrm>
            <a:off x="5076056" y="4148328"/>
            <a:ext cx="3627120" cy="2709672"/>
          </a:xfrm>
          <a:prstGeom prst="rect">
            <a:avLst/>
          </a:prstGeom>
        </p:spPr>
      </p:pic>
      <p:sp>
        <p:nvSpPr>
          <p:cNvPr id="16" name="Rechte verbindingslijn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jdelijke aanduiding voor titel 21"/>
          <p:cNvSpPr>
            <a:spLocks noGrp="1"/>
          </p:cNvSpPr>
          <p:nvPr>
            <p:ph type="title"/>
          </p:nvPr>
        </p:nvSpPr>
        <p:spPr>
          <a:xfrm>
            <a:off x="457200" y="274638"/>
            <a:ext cx="7467600" cy="1143000"/>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041DFB-268E-4B40-8662-C0E416C75CE5}" type="datetimeFigureOut">
              <a:rPr lang="nl-BE" smtClean="0"/>
              <a:t>08/11/2012</a:t>
            </a:fld>
            <a:endParaRPr lang="nl-BE"/>
          </a:p>
        </p:txBody>
      </p:sp>
      <p:sp>
        <p:nvSpPr>
          <p:cNvPr id="3" name="Tijdelijke aanduiding voor voettekst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BE" dirty="0"/>
          </a:p>
        </p:txBody>
      </p:sp>
      <p:sp>
        <p:nvSpPr>
          <p:cNvPr id="7" name="Rechte verbindingslijn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echte verbindingslijn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hoe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Tijdelijke aanduiding voor dianumm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D8235DD-4E95-46D8-BBB5-23D494FD664F}" type="slidenum">
              <a:rPr lang="nl-BE" smtClean="0"/>
              <a:t>‹nr.›</a:t>
            </a:fld>
            <a:endParaRPr lang="nl-BE"/>
          </a:p>
        </p:txBody>
      </p:sp>
      <p:pic>
        <p:nvPicPr>
          <p:cNvPr id="20" name="Tijdelijke aanduiding voor inhoud 3" descr="Logo_300dpi Provincie West-Vlaanderen.jpg"/>
          <p:cNvPicPr>
            <a:picLocks noChangeAspect="1"/>
          </p:cNvPicPr>
          <p:nvPr userDrawn="1"/>
        </p:nvPicPr>
        <p:blipFill>
          <a:blip r:embed="rId17" cstate="print"/>
          <a:stretch>
            <a:fillRect/>
          </a:stretch>
        </p:blipFill>
        <p:spPr>
          <a:xfrm>
            <a:off x="7911088" y="6314262"/>
            <a:ext cx="792088" cy="396044"/>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1"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time.com/time/magazine/0,9263,7601061225,00.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be/imgres?imgurl=http://vidimus.files.wordpress.com/2009/06/vub_logo_compact2.jpg&amp;imgrefurl=http://vidimus.wordpress.com/2009/06/02/studiedag-zaterdag-6-juni-vub-bouwen-en-wonen-in-het-verleden-welk-onderzoek-in-de-toekomst/&amp;usg=__1AZif06xURSFIJGcGhURHLtZz8E=&amp;h=531&amp;w=1677&amp;sz=63&amp;hl=nl&amp;start=1&amp;um=1&amp;tbnid=l78XfZdLRDtSsM:&amp;tbnh=47&amp;tbnw=150&amp;prev=/images?q=vub&amp;gbv=2&amp;hl=nl&amp;sa=N&amp;um=1"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77988" y="1462630"/>
            <a:ext cx="6172200" cy="1246290"/>
          </a:xfrm>
        </p:spPr>
        <p:txBody>
          <a:bodyPr>
            <a:noAutofit/>
          </a:bodyPr>
          <a:lstStyle/>
          <a:p>
            <a:pPr algn="ctr"/>
            <a:r>
              <a:rPr lang="nl-BE" sz="4000" b="0" dirty="0" smtClean="0">
                <a:solidFill>
                  <a:srgbClr val="1D98B5"/>
                </a:solidFill>
              </a:rPr>
              <a:t>EUHOFA BELGIUM 2012</a:t>
            </a:r>
            <a:r>
              <a:rPr lang="nl-BE" sz="4000" b="0" dirty="0" smtClean="0"/>
              <a:t/>
            </a:r>
            <a:br>
              <a:rPr lang="nl-BE" sz="4000" b="0" dirty="0" smtClean="0"/>
            </a:br>
            <a:r>
              <a:rPr lang="nl-BE" sz="4000" b="0" dirty="0" smtClean="0"/>
              <a:t>11 -16 november</a:t>
            </a:r>
            <a:endParaRPr lang="nl-BE" sz="4000" b="0" dirty="0"/>
          </a:p>
        </p:txBody>
      </p:sp>
      <p:sp>
        <p:nvSpPr>
          <p:cNvPr id="3" name="Ondertitel 2"/>
          <p:cNvSpPr>
            <a:spLocks noGrp="1"/>
          </p:cNvSpPr>
          <p:nvPr>
            <p:ph type="subTitle" idx="1"/>
          </p:nvPr>
        </p:nvSpPr>
        <p:spPr>
          <a:xfrm>
            <a:off x="3203848" y="3933056"/>
            <a:ext cx="5040560" cy="755332"/>
          </a:xfrm>
        </p:spPr>
        <p:txBody>
          <a:bodyPr>
            <a:noAutofit/>
          </a:bodyPr>
          <a:lstStyle/>
          <a:p>
            <a:pPr algn="ctr">
              <a:lnSpc>
                <a:spcPct val="80000"/>
              </a:lnSpc>
            </a:pPr>
            <a:r>
              <a:rPr lang="nl-BE" sz="2400" dirty="0" err="1">
                <a:solidFill>
                  <a:schemeClr val="tx1"/>
                </a:solidFill>
              </a:rPr>
              <a:t>Tuesday</a:t>
            </a:r>
            <a:r>
              <a:rPr lang="nl-BE" sz="2400" dirty="0">
                <a:solidFill>
                  <a:schemeClr val="tx1"/>
                </a:solidFill>
              </a:rPr>
              <a:t>, November 13 </a:t>
            </a:r>
            <a:endParaRPr lang="nl-BE" sz="2400" dirty="0" smtClean="0">
              <a:solidFill>
                <a:schemeClr val="tx1"/>
              </a:solidFill>
            </a:endParaRPr>
          </a:p>
          <a:p>
            <a:pPr algn="ctr">
              <a:lnSpc>
                <a:spcPct val="80000"/>
              </a:lnSpc>
            </a:pPr>
            <a:r>
              <a:rPr lang="nl-BE" sz="2400" dirty="0" smtClean="0">
                <a:solidFill>
                  <a:schemeClr val="tx1"/>
                </a:solidFill>
              </a:rPr>
              <a:t>- Mr. Noël </a:t>
            </a:r>
            <a:r>
              <a:rPr lang="nl-BE" sz="2400" dirty="0" err="1" smtClean="0">
                <a:solidFill>
                  <a:schemeClr val="tx1"/>
                </a:solidFill>
              </a:rPr>
              <a:t>Selis</a:t>
            </a:r>
            <a:r>
              <a:rPr lang="nl-BE" sz="2400" dirty="0" smtClean="0">
                <a:solidFill>
                  <a:schemeClr val="tx1"/>
                </a:solidFill>
              </a:rPr>
              <a:t> -</a:t>
            </a:r>
          </a:p>
          <a:p>
            <a:pPr algn="ctr">
              <a:lnSpc>
                <a:spcPct val="80000"/>
              </a:lnSpc>
            </a:pPr>
            <a:r>
              <a:rPr lang="en-GB" sz="2400" dirty="0" smtClean="0">
                <a:solidFill>
                  <a:schemeClr val="tx1"/>
                </a:solidFill>
              </a:rPr>
              <a:t>Self-realization challenged: About </a:t>
            </a:r>
            <a:r>
              <a:rPr lang="en-GB" sz="2400" dirty="0">
                <a:solidFill>
                  <a:schemeClr val="tx1"/>
                </a:solidFill>
              </a:rPr>
              <a:t>youth and  values</a:t>
            </a:r>
          </a:p>
          <a:p>
            <a:pPr algn="ctr"/>
            <a:r>
              <a:rPr lang="nl-BE" sz="2800" dirty="0" smtClean="0">
                <a:solidFill>
                  <a:schemeClr val="tx1"/>
                </a:solidFill>
              </a:rPr>
              <a:t>			</a:t>
            </a:r>
            <a:endParaRPr lang="nl-BE" sz="2400" i="1" dirty="0"/>
          </a:p>
        </p:txBody>
      </p:sp>
      <p:sp>
        <p:nvSpPr>
          <p:cNvPr id="6" name="Ondertitel 2"/>
          <p:cNvSpPr txBox="1">
            <a:spLocks/>
          </p:cNvSpPr>
          <p:nvPr/>
        </p:nvSpPr>
        <p:spPr>
          <a:xfrm>
            <a:off x="2358706" y="2852936"/>
            <a:ext cx="6048672" cy="792088"/>
          </a:xfrm>
          <a:prstGeom prst="rect">
            <a:avLst/>
          </a:prstGeom>
        </p:spPr>
        <p:txBody>
          <a:bodyPr vert="horz">
            <a:normAutofit fontScale="92500" lnSpcReduction="1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nl-BE" sz="2400" b="0" dirty="0" err="1" smtClean="0"/>
              <a:t>Motivation</a:t>
            </a:r>
            <a:r>
              <a:rPr lang="nl-BE" sz="2400" b="0" dirty="0" smtClean="0"/>
              <a:t> in the </a:t>
            </a:r>
            <a:r>
              <a:rPr lang="nl-BE" sz="2400" b="0" dirty="0" err="1" smtClean="0"/>
              <a:t>hospitality</a:t>
            </a:r>
            <a:r>
              <a:rPr lang="nl-BE" sz="2400" b="0" dirty="0" smtClean="0"/>
              <a:t> </a:t>
            </a:r>
            <a:r>
              <a:rPr lang="nl-BE" sz="2400" b="0" dirty="0" err="1" smtClean="0"/>
              <a:t>industry</a:t>
            </a:r>
            <a:r>
              <a:rPr lang="nl-BE" sz="2400" b="0" dirty="0" smtClean="0"/>
              <a:t> </a:t>
            </a:r>
          </a:p>
          <a:p>
            <a:pPr algn="ctr"/>
            <a:r>
              <a:rPr lang="nl-BE" sz="2400" b="0" dirty="0" err="1" smtClean="0"/>
              <a:t>from</a:t>
            </a:r>
            <a:r>
              <a:rPr lang="nl-BE" sz="2400" b="0" dirty="0" smtClean="0"/>
              <a:t> the </a:t>
            </a:r>
            <a:r>
              <a:rPr lang="nl-BE" sz="2400" b="0" dirty="0" err="1" smtClean="0"/>
              <a:t>bottom</a:t>
            </a:r>
            <a:r>
              <a:rPr lang="nl-BE" sz="2400" b="0" dirty="0" smtClean="0"/>
              <a:t> </a:t>
            </a:r>
            <a:r>
              <a:rPr lang="nl-BE" sz="2400" b="0" dirty="0" err="1" smtClean="0"/>
              <a:t>to</a:t>
            </a:r>
            <a:r>
              <a:rPr lang="nl-BE" sz="2400" b="0" dirty="0" smtClean="0"/>
              <a:t> the top.</a:t>
            </a:r>
          </a:p>
          <a:p>
            <a:pPr algn="ctr"/>
            <a:endParaRPr lang="nl-BE"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3" name="Picture 4" descr="C:\Documents and Settings\USER01\Mijn documenten\Mijn afbeeldingen\genmetop.jpg"/>
          <p:cNvPicPr>
            <a:picLocks noChangeAspect="1" noChangeArrowheads="1"/>
          </p:cNvPicPr>
          <p:nvPr/>
        </p:nvPicPr>
        <p:blipFill>
          <a:blip r:embed="rId2" cstate="print"/>
          <a:srcRect/>
          <a:stretch>
            <a:fillRect/>
          </a:stretch>
        </p:blipFill>
        <p:spPr bwMode="auto">
          <a:xfrm>
            <a:off x="214313" y="428625"/>
            <a:ext cx="8731250" cy="804863"/>
          </a:xfrm>
          <a:prstGeom prst="rect">
            <a:avLst/>
          </a:prstGeom>
          <a:noFill/>
          <a:ln w="9525">
            <a:noFill/>
            <a:miter lim="800000"/>
            <a:headEnd/>
            <a:tailEnd/>
          </a:ln>
        </p:spPr>
      </p:pic>
      <p:sp>
        <p:nvSpPr>
          <p:cNvPr id="153604" name="Tijdelijke aanduiding voor inhoud 5"/>
          <p:cNvSpPr>
            <a:spLocks noGrp="1"/>
          </p:cNvSpPr>
          <p:nvPr>
            <p:ph idx="4294967295"/>
          </p:nvPr>
        </p:nvSpPr>
        <p:spPr>
          <a:xfrm>
            <a:off x="428625" y="1428749"/>
            <a:ext cx="8229600" cy="6032699"/>
          </a:xfrm>
        </p:spPr>
        <p:txBody>
          <a:bodyPr>
            <a:normAutofit fontScale="32500" lnSpcReduction="20000"/>
          </a:bodyPr>
          <a:lstStyle/>
          <a:p>
            <a:pPr>
              <a:buFontTx/>
              <a:buNone/>
            </a:pPr>
            <a:r>
              <a:rPr lang="nl-BE" dirty="0"/>
              <a:t>					</a:t>
            </a:r>
            <a:r>
              <a:rPr lang="en-US" sz="9000" dirty="0" smtClean="0"/>
              <a:t>‘ME’ = Millennium 					Edition: ° born 80-9’s</a:t>
            </a:r>
          </a:p>
          <a:p>
            <a:pPr>
              <a:buFontTx/>
              <a:buNone/>
            </a:pPr>
            <a:r>
              <a:rPr lang="en-US" sz="9000" dirty="0" smtClean="0"/>
              <a:t>					&gt;&gt; self-confidence :						narcissism	</a:t>
            </a:r>
            <a:r>
              <a:rPr lang="en-US" sz="6700" dirty="0" smtClean="0"/>
              <a:t>	</a:t>
            </a:r>
          </a:p>
          <a:p>
            <a:pPr>
              <a:buFontTx/>
              <a:buNone/>
            </a:pPr>
            <a:r>
              <a:rPr lang="en-US" sz="6700" dirty="0" smtClean="0"/>
              <a:t>						</a:t>
            </a:r>
            <a:r>
              <a:rPr lang="en-US" sz="4100" dirty="0" smtClean="0"/>
              <a:t>(net logs, blogs, Facebook …)</a:t>
            </a:r>
          </a:p>
          <a:p>
            <a:pPr>
              <a:buFontTx/>
              <a:buNone/>
            </a:pPr>
            <a:endParaRPr lang="en-US" sz="4100" dirty="0" smtClean="0"/>
          </a:p>
          <a:p>
            <a:pPr>
              <a:buFontTx/>
              <a:buNone/>
            </a:pPr>
            <a:endParaRPr lang="en-US" sz="4100" dirty="0" smtClean="0"/>
          </a:p>
          <a:p>
            <a:pPr>
              <a:buFontTx/>
              <a:buNone/>
            </a:pPr>
            <a:endParaRPr lang="en-US" sz="4100" dirty="0" smtClean="0"/>
          </a:p>
          <a:p>
            <a:pPr>
              <a:buFontTx/>
              <a:buNone/>
            </a:pPr>
            <a:r>
              <a:rPr lang="en-US" sz="4100" dirty="0" smtClean="0"/>
              <a:t>						</a:t>
            </a:r>
            <a:r>
              <a:rPr lang="en-US" sz="6000" dirty="0" smtClean="0"/>
              <a:t>&lt;  NPI-test : 16.475 </a:t>
            </a:r>
          </a:p>
          <a:p>
            <a:pPr>
              <a:buFontTx/>
              <a:buNone/>
            </a:pPr>
            <a:r>
              <a:rPr lang="en-US" sz="6000" dirty="0" smtClean="0"/>
              <a:t>						students</a:t>
            </a:r>
          </a:p>
          <a:p>
            <a:pPr>
              <a:buFontTx/>
              <a:buNone/>
            </a:pPr>
            <a:r>
              <a:rPr lang="en-US" sz="6000" dirty="0" smtClean="0"/>
              <a:t>						2006: 2/3  above the						average; 							30% more than in 1982</a:t>
            </a:r>
          </a:p>
          <a:p>
            <a:pPr>
              <a:buFontTx/>
              <a:buNone/>
            </a:pPr>
            <a:endParaRPr lang="nl-BE" sz="6000" dirty="0"/>
          </a:p>
          <a:p>
            <a:pPr>
              <a:buFontTx/>
              <a:buNone/>
            </a:pPr>
            <a:endParaRPr lang="nl-BE" sz="4100" dirty="0"/>
          </a:p>
          <a:p>
            <a:pPr>
              <a:buFontTx/>
              <a:buNone/>
            </a:pPr>
            <a:endParaRPr lang="nl-BE" sz="4100" dirty="0"/>
          </a:p>
          <a:p>
            <a:pPr>
              <a:buFontTx/>
              <a:buNone/>
            </a:pPr>
            <a:r>
              <a:rPr lang="nl-BE" sz="1400" dirty="0"/>
              <a:t>						</a:t>
            </a:r>
          </a:p>
          <a:p>
            <a:pPr>
              <a:buFontTx/>
              <a:buNone/>
            </a:pPr>
            <a:r>
              <a:rPr lang="nl-BE" sz="1400" dirty="0"/>
              <a:t>					</a:t>
            </a:r>
            <a:endParaRPr lang="nl-BE" dirty="0"/>
          </a:p>
        </p:txBody>
      </p:sp>
      <p:sp>
        <p:nvSpPr>
          <p:cNvPr id="153605" name="Gekromde PIJL-RECHTS 6"/>
          <p:cNvSpPr>
            <a:spLocks noChangeArrowheads="1"/>
          </p:cNvSpPr>
          <p:nvPr/>
        </p:nvSpPr>
        <p:spPr bwMode="auto">
          <a:xfrm>
            <a:off x="4286250" y="2714625"/>
            <a:ext cx="555625" cy="414338"/>
          </a:xfrm>
          <a:prstGeom prst="curvedRightArrow">
            <a:avLst>
              <a:gd name="adj1" fmla="val 25000"/>
              <a:gd name="adj2" fmla="val 50000"/>
              <a:gd name="adj3" fmla="val 24939"/>
            </a:avLst>
          </a:prstGeom>
          <a:solidFill>
            <a:schemeClr val="accent1"/>
          </a:solidFill>
          <a:ln w="9525" algn="ctr">
            <a:solidFill>
              <a:schemeClr val="tx1"/>
            </a:solidFill>
            <a:round/>
            <a:headEnd/>
            <a:tailEnd/>
          </a:ln>
        </p:spPr>
        <p:txBody>
          <a:bodyPr/>
          <a:lstStyle/>
          <a:p>
            <a:pPr eaLnBrk="0" hangingPunct="0"/>
            <a:endParaRPr lang="nl-BE" sz="1800">
              <a:latin typeface="Arial" charset="0"/>
            </a:endParaRPr>
          </a:p>
        </p:txBody>
      </p:sp>
      <p:pic>
        <p:nvPicPr>
          <p:cNvPr id="153606" name="Picture 2" descr="D:\lezingen\bookcover.jpg"/>
          <p:cNvPicPr>
            <a:picLocks noChangeAspect="1" noChangeArrowheads="1"/>
          </p:cNvPicPr>
          <p:nvPr/>
        </p:nvPicPr>
        <p:blipFill>
          <a:blip r:embed="rId3" cstate="print"/>
          <a:srcRect/>
          <a:stretch>
            <a:fillRect/>
          </a:stretch>
        </p:blipFill>
        <p:spPr bwMode="auto">
          <a:xfrm>
            <a:off x="323528" y="1257130"/>
            <a:ext cx="3352800" cy="5167313"/>
          </a:xfrm>
          <a:prstGeom prst="rect">
            <a:avLst/>
          </a:prstGeom>
          <a:noFill/>
          <a:ln w="9525">
            <a:noFill/>
            <a:miter lim="800000"/>
            <a:headEnd/>
            <a:tailEnd/>
          </a:ln>
        </p:spPr>
      </p:pic>
      <p:cxnSp>
        <p:nvCxnSpPr>
          <p:cNvPr id="153607" name="Rechte verbindingslijn 19"/>
          <p:cNvCxnSpPr>
            <a:cxnSpLocks noChangeShapeType="1"/>
          </p:cNvCxnSpPr>
          <p:nvPr/>
        </p:nvCxnSpPr>
        <p:spPr bwMode="auto">
          <a:xfrm rot="5400000">
            <a:off x="3903205" y="3900414"/>
            <a:ext cx="642937" cy="1588"/>
          </a:xfrm>
          <a:prstGeom prst="line">
            <a:avLst/>
          </a:prstGeom>
          <a:noFill/>
          <a:ln w="9525" algn="ctr">
            <a:solidFill>
              <a:schemeClr val="tx1"/>
            </a:solidFill>
            <a:round/>
            <a:headEnd/>
            <a:tailEnd/>
          </a:ln>
        </p:spPr>
      </p:cxnSp>
      <p:cxnSp>
        <p:nvCxnSpPr>
          <p:cNvPr id="153608" name="Rechte verbindingslijn met pijl 21"/>
          <p:cNvCxnSpPr>
            <a:cxnSpLocks noChangeShapeType="1"/>
          </p:cNvCxnSpPr>
          <p:nvPr/>
        </p:nvCxnSpPr>
        <p:spPr bwMode="auto">
          <a:xfrm>
            <a:off x="4225583" y="4221088"/>
            <a:ext cx="785812" cy="1587"/>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2511667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Tijdelijke aanduiding voor inhoud 3"/>
          <p:cNvSpPr>
            <a:spLocks noGrp="1"/>
          </p:cNvSpPr>
          <p:nvPr>
            <p:ph idx="4294967295"/>
          </p:nvPr>
        </p:nvSpPr>
        <p:spPr>
          <a:xfrm>
            <a:off x="357188" y="214312"/>
            <a:ext cx="8229600" cy="8831312"/>
          </a:xfrm>
        </p:spPr>
        <p:txBody>
          <a:bodyPr>
            <a:normAutofit fontScale="62500" lnSpcReduction="20000"/>
          </a:bodyPr>
          <a:lstStyle/>
          <a:p>
            <a:r>
              <a:rPr lang="en-US" sz="4500" b="1" dirty="0" smtClean="0"/>
              <a:t>“</a:t>
            </a:r>
            <a:r>
              <a:rPr lang="en-US" sz="4500" b="1" i="1" dirty="0" err="1" smtClean="0"/>
              <a:t>G</a:t>
            </a:r>
            <a:r>
              <a:rPr lang="en-US" sz="4500" i="1" dirty="0" err="1" smtClean="0"/>
              <a:t>enMe's</a:t>
            </a:r>
            <a:r>
              <a:rPr lang="en-US" sz="4500" i="1" dirty="0" smtClean="0"/>
              <a:t> is a way of moving through the world beholden to few social rules and with the </a:t>
            </a:r>
            <a:r>
              <a:rPr lang="en-US" sz="4500" i="1" dirty="0" smtClean="0">
                <a:solidFill>
                  <a:srgbClr val="FF0000"/>
                </a:solidFill>
              </a:rPr>
              <a:t>unshakable belief that you're important.</a:t>
            </a:r>
            <a:r>
              <a:rPr lang="en-US" sz="4500" i="1" dirty="0" smtClean="0"/>
              <a:t> We simply take it for granted that we should all feel good about ourselves, we are all special, and we all </a:t>
            </a:r>
            <a:r>
              <a:rPr lang="en-US" sz="4500" i="1" dirty="0" smtClean="0">
                <a:solidFill>
                  <a:srgbClr val="FF0000"/>
                </a:solidFill>
              </a:rPr>
              <a:t>deserve to follow our dreams.” </a:t>
            </a:r>
            <a:r>
              <a:rPr lang="en-US" sz="2600" dirty="0" smtClean="0"/>
              <a:t>(J. M. </a:t>
            </a:r>
            <a:r>
              <a:rPr lang="en-US" sz="2600" dirty="0" err="1" smtClean="0"/>
              <a:t>Twenge</a:t>
            </a:r>
            <a:r>
              <a:rPr lang="en-US" sz="2600" dirty="0" smtClean="0"/>
              <a:t>)</a:t>
            </a:r>
          </a:p>
          <a:p>
            <a:pPr>
              <a:buFontTx/>
              <a:buNone/>
            </a:pPr>
            <a:endParaRPr lang="en-US" sz="4500" dirty="0" smtClean="0"/>
          </a:p>
          <a:p>
            <a:r>
              <a:rPr lang="en-US" sz="4500" u="sng" dirty="0" smtClean="0"/>
              <a:t>Who is to blame</a:t>
            </a:r>
            <a:r>
              <a:rPr lang="en-US" sz="4500" dirty="0" smtClean="0"/>
              <a:t>?</a:t>
            </a:r>
          </a:p>
          <a:p>
            <a:pPr>
              <a:buFontTx/>
              <a:buNone/>
            </a:pPr>
            <a:r>
              <a:rPr lang="en-US" sz="4500" i="1" dirty="0" smtClean="0"/>
              <a:t>	</a:t>
            </a:r>
            <a:r>
              <a:rPr lang="en-US" sz="4500" dirty="0" smtClean="0"/>
              <a:t>Boomers and next generation</a:t>
            </a:r>
          </a:p>
          <a:p>
            <a:pPr>
              <a:buFontTx/>
              <a:buNone/>
            </a:pPr>
            <a:r>
              <a:rPr lang="en-US" sz="4500" dirty="0" smtClean="0"/>
              <a:t>	</a:t>
            </a:r>
            <a:r>
              <a:rPr lang="en-US" sz="4500" i="1" dirty="0" smtClean="0"/>
              <a:t>“One of the primary contributors to this culture of the individual is the institutionalized </a:t>
            </a:r>
            <a:r>
              <a:rPr lang="en-US" sz="4500" i="1" dirty="0" smtClean="0">
                <a:solidFill>
                  <a:srgbClr val="FF0000"/>
                </a:solidFill>
              </a:rPr>
              <a:t>emphasis on self-esteem that began in the 1970s.  </a:t>
            </a:r>
            <a:r>
              <a:rPr lang="en-US" sz="4500" i="1" dirty="0" smtClean="0"/>
              <a:t>This emphasis went overboard with </a:t>
            </a:r>
            <a:r>
              <a:rPr lang="en-US" sz="4500" i="1" dirty="0" err="1" smtClean="0"/>
              <a:t>GenMe</a:t>
            </a:r>
            <a:r>
              <a:rPr lang="en-US" sz="4500" i="1" dirty="0" smtClean="0"/>
              <a:t>, creating a narcissism, in which individuals are overly focused on themselves and lack empathy for others” </a:t>
            </a:r>
            <a:r>
              <a:rPr lang="en-US" sz="2600" dirty="0" smtClean="0"/>
              <a:t>(J. M. </a:t>
            </a:r>
            <a:r>
              <a:rPr lang="en-US" sz="2600" dirty="0" err="1" smtClean="0"/>
              <a:t>Twenge</a:t>
            </a:r>
            <a:r>
              <a:rPr lang="en-US" sz="4500" dirty="0" smtClean="0"/>
              <a:t>)</a:t>
            </a:r>
          </a:p>
          <a:p>
            <a:pPr>
              <a:buFontTx/>
              <a:buNone/>
            </a:pPr>
            <a:endParaRPr lang="nl-BE" sz="4500" dirty="0"/>
          </a:p>
          <a:p>
            <a:endParaRPr lang="nl-BE" sz="4500" dirty="0"/>
          </a:p>
          <a:p>
            <a:pPr>
              <a:buFontTx/>
              <a:buNone/>
            </a:pPr>
            <a:endParaRPr lang="nl-BE" sz="2400" i="1" dirty="0"/>
          </a:p>
          <a:p>
            <a:pPr>
              <a:buFontTx/>
              <a:buNone/>
            </a:pPr>
            <a:r>
              <a:rPr lang="nl-BE" sz="2400" dirty="0"/>
              <a:t>	</a:t>
            </a:r>
          </a:p>
          <a:p>
            <a:pPr>
              <a:buFontTx/>
              <a:buNone/>
            </a:pPr>
            <a:r>
              <a:rPr lang="nl-BE" sz="2400" dirty="0"/>
              <a:t>	</a:t>
            </a:r>
          </a:p>
        </p:txBody>
      </p:sp>
    </p:spTree>
    <p:extLst>
      <p:ext uri="{BB962C8B-B14F-4D97-AF65-F5344CB8AC3E}">
        <p14:creationId xmlns:p14="http://schemas.microsoft.com/office/powerpoint/2010/main" val="405891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357158" y="428604"/>
            <a:ext cx="8229600" cy="8689028"/>
          </a:xfrm>
        </p:spPr>
        <p:txBody>
          <a:bodyPr>
            <a:normAutofit/>
          </a:bodyPr>
          <a:lstStyle/>
          <a:p>
            <a:r>
              <a:rPr lang="en-GB" dirty="0"/>
              <a:t>‘</a:t>
            </a:r>
            <a:r>
              <a:rPr lang="en-GB" sz="3600" dirty="0"/>
              <a:t>The secular morality of the </a:t>
            </a:r>
            <a:r>
              <a:rPr lang="en-US" sz="3600" dirty="0" smtClean="0"/>
              <a:t>Enlightenment</a:t>
            </a:r>
            <a:r>
              <a:rPr lang="en-GB" sz="3600" dirty="0" smtClean="0"/>
              <a:t> </a:t>
            </a:r>
            <a:r>
              <a:rPr lang="en-GB" sz="3600" dirty="0"/>
              <a:t>has brought about in the second half of the twentieth century that </a:t>
            </a:r>
            <a:r>
              <a:rPr lang="en-GB" sz="3600" dirty="0">
                <a:solidFill>
                  <a:schemeClr val="hlink"/>
                </a:solidFill>
              </a:rPr>
              <a:t>everyone can choose undisturbed its own god</a:t>
            </a:r>
            <a:r>
              <a:rPr lang="en-GB" sz="3600" dirty="0"/>
              <a:t>, or that everyone can even think that he himself is god. This is - abandoned of all disadvantages - a Western performance’ </a:t>
            </a:r>
            <a:r>
              <a:rPr lang="en-GB" sz="1200" dirty="0"/>
              <a:t>(7)</a:t>
            </a:r>
          </a:p>
          <a:p>
            <a:endParaRPr lang="en-GB" sz="1200" dirty="0"/>
          </a:p>
          <a:p>
            <a:pPr>
              <a:buFontTx/>
              <a:buNone/>
            </a:pPr>
            <a:r>
              <a:rPr lang="nl-BE" sz="1200" i="1" dirty="0" smtClean="0"/>
              <a:t>7</a:t>
            </a:r>
            <a:r>
              <a:rPr lang="nl-BE" sz="1200" i="1" dirty="0"/>
              <a:t>) H. </a:t>
            </a:r>
            <a:r>
              <a:rPr lang="nl-BE" sz="1200" i="1" dirty="0" err="1"/>
              <a:t>Boutellier</a:t>
            </a:r>
            <a:r>
              <a:rPr lang="nl-BE" sz="1200" i="1" dirty="0"/>
              <a:t>, De veiligheidsutopie. Hedendaags onbehagen en verlangen rond misdaad en straf, Den Haag, </a:t>
            </a:r>
            <a:r>
              <a:rPr lang="nl-BE" sz="1200" i="1" dirty="0" smtClean="0"/>
              <a:t>2005</a:t>
            </a:r>
            <a:endParaRPr lang="nl-BE" sz="1200" dirty="0"/>
          </a:p>
          <a:p>
            <a:endParaRPr lang="nl-BE" dirty="0"/>
          </a:p>
        </p:txBody>
      </p:sp>
    </p:spTree>
    <p:extLst>
      <p:ext uri="{BB962C8B-B14F-4D97-AF65-F5344CB8AC3E}">
        <p14:creationId xmlns:p14="http://schemas.microsoft.com/office/powerpoint/2010/main" val="14060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171400"/>
            <a:ext cx="7467600" cy="1152128"/>
          </a:xfrm>
        </p:spPr>
        <p:txBody>
          <a:bodyPr>
            <a:normAutofit/>
          </a:bodyPr>
          <a:lstStyle/>
          <a:p>
            <a:pPr eaLnBrk="1" hangingPunct="1">
              <a:defRPr/>
            </a:pPr>
            <a:r>
              <a:rPr lang="nl-BE" sz="4000" dirty="0"/>
              <a:t>	</a:t>
            </a:r>
            <a:r>
              <a:rPr lang="nl-BE" sz="4000" dirty="0" smtClean="0"/>
              <a:t> foundation of </a:t>
            </a:r>
            <a:r>
              <a:rPr lang="nl-BE" sz="4000" dirty="0" err="1" smtClean="0"/>
              <a:t>choice</a:t>
            </a:r>
            <a:r>
              <a:rPr lang="nl-BE" sz="4000" dirty="0" smtClean="0"/>
              <a:t>?</a:t>
            </a:r>
          </a:p>
        </p:txBody>
      </p:sp>
      <p:sp>
        <p:nvSpPr>
          <p:cNvPr id="166915" name="Rectangle 3"/>
          <p:cNvSpPr>
            <a:spLocks noGrp="1" noChangeArrowheads="1"/>
          </p:cNvSpPr>
          <p:nvPr>
            <p:ph type="body" idx="1"/>
          </p:nvPr>
        </p:nvSpPr>
        <p:spPr>
          <a:xfrm>
            <a:off x="457200" y="1600200"/>
            <a:ext cx="7467600" cy="7013376"/>
          </a:xfrm>
        </p:spPr>
        <p:txBody>
          <a:bodyPr>
            <a:normAutofit/>
          </a:bodyPr>
          <a:lstStyle/>
          <a:p>
            <a:pPr eaLnBrk="1" hangingPunct="1">
              <a:buFontTx/>
              <a:buNone/>
              <a:defRPr/>
            </a:pPr>
            <a:r>
              <a:rPr lang="nl-BE" dirty="0" smtClean="0"/>
              <a:t> </a:t>
            </a:r>
            <a:r>
              <a:rPr lang="nl-BE" sz="2800" dirty="0" smtClean="0"/>
              <a:t>‘</a:t>
            </a:r>
            <a:r>
              <a:rPr lang="en-US" sz="2800" dirty="0" smtClean="0"/>
              <a:t>young’ generation		‘</a:t>
            </a:r>
            <a:r>
              <a:rPr lang="en-US" sz="2800" dirty="0" err="1" smtClean="0"/>
              <a:t>old’generation</a:t>
            </a:r>
            <a:endParaRPr lang="en-US" sz="2800" dirty="0" smtClean="0"/>
          </a:p>
          <a:p>
            <a:pPr eaLnBrk="1" hangingPunct="1">
              <a:buFontTx/>
              <a:buNone/>
              <a:defRPr/>
            </a:pPr>
            <a:endParaRPr lang="en-US" sz="2800" dirty="0" smtClean="0"/>
          </a:p>
          <a:p>
            <a:pPr eaLnBrk="1" hangingPunct="1">
              <a:buFontTx/>
              <a:buNone/>
              <a:defRPr/>
            </a:pPr>
            <a:r>
              <a:rPr lang="en-US" sz="2800" dirty="0" smtClean="0"/>
              <a:t>&lt; subjective			objective</a:t>
            </a:r>
          </a:p>
          <a:p>
            <a:pPr eaLnBrk="1" hangingPunct="1">
              <a:buFontTx/>
              <a:buNone/>
              <a:defRPr/>
            </a:pPr>
            <a:r>
              <a:rPr lang="en-US" sz="2800" dirty="0" smtClean="0"/>
              <a:t>	feelings				principles</a:t>
            </a:r>
          </a:p>
          <a:p>
            <a:pPr eaLnBrk="1" hangingPunct="1">
              <a:buFontTx/>
              <a:buNone/>
              <a:defRPr/>
            </a:pPr>
            <a:endParaRPr lang="en-US" sz="2800" dirty="0" smtClean="0"/>
          </a:p>
          <a:p>
            <a:pPr eaLnBrk="1" hangingPunct="1">
              <a:buFontTx/>
              <a:buNone/>
              <a:defRPr/>
            </a:pPr>
            <a:endParaRPr lang="en-US" sz="2800" dirty="0" smtClean="0"/>
          </a:p>
          <a:p>
            <a:pPr eaLnBrk="1" hangingPunct="1">
              <a:buFontTx/>
              <a:buNone/>
              <a:defRPr/>
            </a:pPr>
            <a:r>
              <a:rPr lang="en-US" sz="2800" dirty="0" smtClean="0"/>
              <a:t>	EMOTIVISM (B)			DEONTOLOGY					</a:t>
            </a:r>
          </a:p>
          <a:p>
            <a:pPr eaLnBrk="1" hangingPunct="1">
              <a:buFontTx/>
              <a:buNone/>
              <a:defRPr/>
            </a:pPr>
            <a:endParaRPr lang="en-US" sz="2800" dirty="0" smtClean="0"/>
          </a:p>
          <a:p>
            <a:pPr algn="ctr" eaLnBrk="1" hangingPunct="1">
              <a:buFontTx/>
              <a:buNone/>
              <a:defRPr/>
            </a:pPr>
            <a:r>
              <a:rPr lang="en-US" sz="3600" dirty="0" smtClean="0"/>
              <a:t>° </a:t>
            </a:r>
            <a:r>
              <a:rPr lang="en-US" sz="2800" dirty="0" smtClean="0"/>
              <a:t>misunderstandings and frustrations</a:t>
            </a:r>
          </a:p>
          <a:p>
            <a:pPr eaLnBrk="1" hangingPunct="1">
              <a:buFontTx/>
              <a:buNone/>
              <a:defRPr/>
            </a:pPr>
            <a:endParaRPr lang="nl-BE" dirty="0" smtClean="0"/>
          </a:p>
        </p:txBody>
      </p:sp>
      <p:sp>
        <p:nvSpPr>
          <p:cNvPr id="14340" name="Line 4"/>
          <p:cNvSpPr>
            <a:spLocks noChangeShapeType="1"/>
          </p:cNvSpPr>
          <p:nvPr/>
        </p:nvSpPr>
        <p:spPr bwMode="auto">
          <a:xfrm flipH="1">
            <a:off x="1814573" y="1089024"/>
            <a:ext cx="22320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341" name="Line 5"/>
          <p:cNvSpPr>
            <a:spLocks noChangeShapeType="1"/>
          </p:cNvSpPr>
          <p:nvPr/>
        </p:nvSpPr>
        <p:spPr bwMode="auto">
          <a:xfrm>
            <a:off x="4018704" y="1089025"/>
            <a:ext cx="20161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342" name="AutoShape 7"/>
          <p:cNvSpPr>
            <a:spLocks noChangeArrowheads="1"/>
          </p:cNvSpPr>
          <p:nvPr/>
        </p:nvSpPr>
        <p:spPr bwMode="auto">
          <a:xfrm>
            <a:off x="4500563" y="2492375"/>
            <a:ext cx="579437" cy="647700"/>
          </a:xfrm>
          <a:prstGeom prst="curvedRightArrow">
            <a:avLst>
              <a:gd name="adj1" fmla="val 22356"/>
              <a:gd name="adj2" fmla="val 44712"/>
              <a:gd name="adj3" fmla="val 33333"/>
            </a:avLst>
          </a:prstGeom>
          <a:solidFill>
            <a:schemeClr val="accent1"/>
          </a:solidFill>
          <a:ln w="9525">
            <a:solidFill>
              <a:schemeClr val="tx1"/>
            </a:solidFill>
            <a:miter lim="800000"/>
            <a:headEnd/>
            <a:tailEnd/>
          </a:ln>
        </p:spPr>
        <p:txBody>
          <a:bodyPr wrap="none" anchor="ctr"/>
          <a:lstStyle/>
          <a:p>
            <a:endParaRPr lang="nl-BE"/>
          </a:p>
        </p:txBody>
      </p:sp>
      <p:sp>
        <p:nvSpPr>
          <p:cNvPr id="14343" name="AutoShape 8"/>
          <p:cNvSpPr>
            <a:spLocks noChangeArrowheads="1"/>
          </p:cNvSpPr>
          <p:nvPr/>
        </p:nvSpPr>
        <p:spPr bwMode="auto">
          <a:xfrm>
            <a:off x="1378690" y="3875312"/>
            <a:ext cx="485775" cy="701675"/>
          </a:xfrm>
          <a:prstGeom prst="downArrow">
            <a:avLst>
              <a:gd name="adj1" fmla="val 50000"/>
              <a:gd name="adj2" fmla="val 36111"/>
            </a:avLst>
          </a:prstGeom>
          <a:solidFill>
            <a:schemeClr val="accent1"/>
          </a:solidFill>
          <a:ln w="9525">
            <a:solidFill>
              <a:schemeClr val="tx1"/>
            </a:solidFill>
            <a:miter lim="800000"/>
            <a:headEnd/>
            <a:tailEnd/>
          </a:ln>
        </p:spPr>
        <p:txBody>
          <a:bodyPr wrap="none" anchor="ctr"/>
          <a:lstStyle/>
          <a:p>
            <a:endParaRPr lang="nl-BE"/>
          </a:p>
        </p:txBody>
      </p:sp>
      <p:sp>
        <p:nvSpPr>
          <p:cNvPr id="14344" name="AutoShape 9"/>
          <p:cNvSpPr>
            <a:spLocks noChangeArrowheads="1"/>
          </p:cNvSpPr>
          <p:nvPr/>
        </p:nvSpPr>
        <p:spPr bwMode="auto">
          <a:xfrm>
            <a:off x="6034828" y="3888646"/>
            <a:ext cx="485775" cy="701675"/>
          </a:xfrm>
          <a:prstGeom prst="downArrow">
            <a:avLst>
              <a:gd name="adj1" fmla="val 50000"/>
              <a:gd name="adj2" fmla="val 36111"/>
            </a:avLst>
          </a:prstGeom>
          <a:solidFill>
            <a:schemeClr val="accent1"/>
          </a:solidFill>
          <a:ln w="9525">
            <a:solidFill>
              <a:schemeClr val="tx1"/>
            </a:solidFill>
            <a:miter lim="800000"/>
            <a:headEnd/>
            <a:tailEnd/>
          </a:ln>
        </p:spPr>
        <p:txBody>
          <a:bodyPr wrap="none" anchor="ctr"/>
          <a:lstStyle/>
          <a:p>
            <a:endParaRPr lang="nl-BE"/>
          </a:p>
        </p:txBody>
      </p:sp>
      <p:sp>
        <p:nvSpPr>
          <p:cNvPr id="14345" name="AutoShape 10"/>
          <p:cNvSpPr>
            <a:spLocks noChangeArrowheads="1"/>
          </p:cNvSpPr>
          <p:nvPr/>
        </p:nvSpPr>
        <p:spPr bwMode="auto">
          <a:xfrm>
            <a:off x="0" y="2492375"/>
            <a:ext cx="579438" cy="647700"/>
          </a:xfrm>
          <a:prstGeom prst="curvedRightArrow">
            <a:avLst>
              <a:gd name="adj1" fmla="val 22356"/>
              <a:gd name="adj2" fmla="val 44712"/>
              <a:gd name="adj3" fmla="val 33333"/>
            </a:avLst>
          </a:prstGeom>
          <a:solidFill>
            <a:schemeClr val="accent1"/>
          </a:solidFill>
          <a:ln w="9525">
            <a:solidFill>
              <a:schemeClr val="tx1"/>
            </a:solidFill>
            <a:miter lim="800000"/>
            <a:headEnd/>
            <a:tailEnd/>
          </a:ln>
        </p:spPr>
        <p:txBody>
          <a:bodyPr wrap="none" anchor="ctr"/>
          <a:lstStyle/>
          <a:p>
            <a:endParaRPr lang="nl-BE"/>
          </a:p>
        </p:txBody>
      </p:sp>
      <p:sp>
        <p:nvSpPr>
          <p:cNvPr id="10" name="Bliksemflits 11"/>
          <p:cNvSpPr>
            <a:spLocks noChangeArrowheads="1"/>
          </p:cNvSpPr>
          <p:nvPr/>
        </p:nvSpPr>
        <p:spPr bwMode="auto">
          <a:xfrm>
            <a:off x="3825862" y="4458816"/>
            <a:ext cx="914400" cy="914400"/>
          </a:xfrm>
          <a:prstGeom prst="lightningBolt">
            <a:avLst/>
          </a:prstGeom>
          <a:solidFill>
            <a:schemeClr val="accent1"/>
          </a:solidFill>
          <a:ln w="9525" algn="ctr">
            <a:solidFill>
              <a:schemeClr val="tx1"/>
            </a:solidFill>
            <a:round/>
            <a:headEnd/>
            <a:tailEnd/>
          </a:ln>
        </p:spPr>
        <p:txBody>
          <a:bodyPr/>
          <a:lstStyle/>
          <a:p>
            <a:endParaRPr lang="nl-BE"/>
          </a:p>
        </p:txBody>
      </p:sp>
      <p:sp>
        <p:nvSpPr>
          <p:cNvPr id="11" name="Toelichting met PIJL-OMLAAG 5"/>
          <p:cNvSpPr>
            <a:spLocks noChangeArrowheads="1"/>
          </p:cNvSpPr>
          <p:nvPr/>
        </p:nvSpPr>
        <p:spPr bwMode="auto">
          <a:xfrm>
            <a:off x="448657" y="5733256"/>
            <a:ext cx="7764462" cy="119062"/>
          </a:xfrm>
          <a:prstGeom prst="downArrowCallout">
            <a:avLst>
              <a:gd name="adj1" fmla="val 24757"/>
              <a:gd name="adj2" fmla="val 25059"/>
              <a:gd name="adj3" fmla="val 25000"/>
              <a:gd name="adj4" fmla="val 64977"/>
            </a:avLst>
          </a:prstGeom>
          <a:solidFill>
            <a:schemeClr val="accent1"/>
          </a:solidFill>
          <a:ln w="9525" algn="ctr">
            <a:solidFill>
              <a:schemeClr val="tx1"/>
            </a:solidFill>
            <a:round/>
            <a:headEnd/>
            <a:tailEnd/>
          </a:ln>
        </p:spPr>
        <p:txBody>
          <a:bodyPr/>
          <a:lstStyle/>
          <a:p>
            <a:endParaRPr lang="nl-BE"/>
          </a:p>
        </p:txBody>
      </p:sp>
    </p:spTree>
    <p:extLst>
      <p:ext uri="{BB962C8B-B14F-4D97-AF65-F5344CB8AC3E}">
        <p14:creationId xmlns:p14="http://schemas.microsoft.com/office/powerpoint/2010/main" val="1250573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mp3royale.com/images/self.jpg"/>
          <p:cNvPicPr>
            <a:picLocks noChangeAspect="1" noChangeArrowheads="1"/>
          </p:cNvPicPr>
          <p:nvPr/>
        </p:nvPicPr>
        <p:blipFill>
          <a:blip r:embed="rId2" cstate="print"/>
          <a:srcRect/>
          <a:stretch>
            <a:fillRect/>
          </a:stretch>
        </p:blipFill>
        <p:spPr bwMode="auto">
          <a:xfrm>
            <a:off x="2000232" y="71437"/>
            <a:ext cx="4614863" cy="6786563"/>
          </a:xfrm>
          <a:prstGeom prst="rect">
            <a:avLst/>
          </a:prstGeom>
          <a:noFill/>
          <a:scene3d>
            <a:camera prst="orthographicFront"/>
            <a:lightRig rig="threePt" dir="t"/>
          </a:scene3d>
          <a:sp3d contourW="38100">
            <a:contourClr>
              <a:schemeClr val="bg2">
                <a:lumMod val="50000"/>
              </a:schemeClr>
            </a:contourClr>
          </a:sp3d>
        </p:spPr>
      </p:pic>
    </p:spTree>
    <p:extLst>
      <p:ext uri="{BB962C8B-B14F-4D97-AF65-F5344CB8AC3E}">
        <p14:creationId xmlns:p14="http://schemas.microsoft.com/office/powerpoint/2010/main" val="3592156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428625" y="116632"/>
            <a:ext cx="8229600" cy="1791368"/>
          </a:xfrm>
        </p:spPr>
        <p:txBody>
          <a:bodyPr>
            <a:normAutofit fontScale="90000"/>
          </a:bodyPr>
          <a:lstStyle/>
          <a:p>
            <a:pPr>
              <a:defRPr/>
            </a:pPr>
            <a:r>
              <a:rPr lang="nl-BE" sz="3600" i="1" u="sng" dirty="0"/>
              <a:t>Personal </a:t>
            </a:r>
            <a:r>
              <a:rPr lang="nl-BE" sz="3600" i="1" u="sng" dirty="0" err="1" smtClean="0"/>
              <a:t>remarks</a:t>
            </a:r>
            <a:r>
              <a:rPr lang="nl-BE" sz="3600" i="1" u="sng" dirty="0" smtClean="0"/>
              <a:t/>
            </a:r>
            <a:br>
              <a:rPr lang="nl-BE" sz="3600" i="1" u="sng" dirty="0" smtClean="0"/>
            </a:br>
            <a:r>
              <a:rPr lang="nl-BE" sz="3600" i="1" u="sng" dirty="0" smtClean="0"/>
              <a:t/>
            </a:r>
            <a:br>
              <a:rPr lang="nl-BE" sz="3600" i="1" u="sng" dirty="0" smtClean="0"/>
            </a:br>
            <a:r>
              <a:rPr lang="nl-BE" sz="3600" dirty="0" smtClean="0">
                <a:solidFill>
                  <a:srgbClr val="FF0000"/>
                </a:solidFill>
              </a:rPr>
              <a:t>(A) </a:t>
            </a:r>
            <a:r>
              <a:rPr lang="en-US" sz="3600" dirty="0">
                <a:solidFill>
                  <a:srgbClr val="FF0000"/>
                </a:solidFill>
              </a:rPr>
              <a:t>Cult of the individual self </a:t>
            </a:r>
            <a:r>
              <a:rPr lang="en-US" sz="3600" dirty="0" smtClean="0">
                <a:solidFill>
                  <a:srgbClr val="FF0000"/>
                </a:solidFill>
                <a:sym typeface="Wingdings" pitchFamily="2" charset="2"/>
              </a:rPr>
              <a:t></a:t>
            </a:r>
            <a:r>
              <a:rPr lang="en-US" sz="3600" dirty="0" smtClean="0">
                <a:solidFill>
                  <a:srgbClr val="FF0000"/>
                </a:solidFill>
              </a:rPr>
              <a:t>risk </a:t>
            </a:r>
            <a:r>
              <a:rPr lang="en-US" sz="3600" dirty="0">
                <a:solidFill>
                  <a:srgbClr val="FF0000"/>
                </a:solidFill>
              </a:rPr>
              <a:t>disillusionment and </a:t>
            </a:r>
            <a:r>
              <a:rPr lang="en-US" sz="3600" dirty="0" smtClean="0">
                <a:solidFill>
                  <a:srgbClr val="FF0000"/>
                </a:solidFill>
              </a:rPr>
              <a:t>depression</a:t>
            </a:r>
            <a:endParaRPr lang="nl-BE" sz="3600" u="sng" dirty="0" smtClean="0">
              <a:solidFill>
                <a:srgbClr val="FF0000"/>
              </a:solidFill>
            </a:endParaRPr>
          </a:p>
        </p:txBody>
      </p:sp>
      <p:sp>
        <p:nvSpPr>
          <p:cNvPr id="23555" name="Tijdelijke aanduiding voor inhoud 2"/>
          <p:cNvSpPr>
            <a:spLocks noGrp="1"/>
          </p:cNvSpPr>
          <p:nvPr>
            <p:ph idx="1"/>
          </p:nvPr>
        </p:nvSpPr>
        <p:spPr>
          <a:xfrm>
            <a:off x="468313" y="1988839"/>
            <a:ext cx="8229600" cy="6984777"/>
          </a:xfrm>
        </p:spPr>
        <p:txBody>
          <a:bodyPr>
            <a:normAutofit/>
          </a:bodyPr>
          <a:lstStyle/>
          <a:p>
            <a:pPr>
              <a:buFontTx/>
              <a:buNone/>
              <a:defRPr/>
            </a:pPr>
            <a:r>
              <a:rPr lang="nl-BE" dirty="0" smtClean="0"/>
              <a:t>	</a:t>
            </a:r>
            <a:r>
              <a:rPr lang="nl-BE" sz="3200" dirty="0" err="1" smtClean="0"/>
              <a:t>Egocraty</a:t>
            </a:r>
            <a:r>
              <a:rPr lang="nl-BE" sz="3200" dirty="0" smtClean="0"/>
              <a:t> </a:t>
            </a:r>
            <a:r>
              <a:rPr lang="nl-BE" sz="3200" dirty="0" smtClean="0">
                <a:sym typeface="Wingdings" pitchFamily="2" charset="2"/>
              </a:rPr>
              <a:t>= </a:t>
            </a:r>
            <a:r>
              <a:rPr lang="en-US" sz="3200" dirty="0">
                <a:sym typeface="Wingdings" pitchFamily="2" charset="2"/>
              </a:rPr>
              <a:t>inflated ego  </a:t>
            </a:r>
            <a:r>
              <a:rPr lang="en-US" sz="3200" dirty="0" smtClean="0">
                <a:sym typeface="Wingdings" pitchFamily="2" charset="2"/>
              </a:rPr>
              <a:t>unrealistic </a:t>
            </a:r>
            <a:r>
              <a:rPr lang="en-US" sz="3200" dirty="0">
                <a:sym typeface="Wingdings" pitchFamily="2" charset="2"/>
              </a:rPr>
              <a:t>expectations concerning their own lives and realities </a:t>
            </a:r>
            <a:endParaRPr lang="nl-BE" sz="3200" dirty="0" smtClean="0">
              <a:sym typeface="Wingdings" pitchFamily="2" charset="2"/>
            </a:endParaRPr>
          </a:p>
          <a:p>
            <a:pPr>
              <a:buFontTx/>
              <a:buNone/>
              <a:defRPr/>
            </a:pPr>
            <a:endParaRPr lang="nl-BE" sz="3200" dirty="0" smtClean="0">
              <a:sym typeface="Wingdings" pitchFamily="2" charset="2"/>
            </a:endParaRPr>
          </a:p>
          <a:p>
            <a:pPr>
              <a:buFontTx/>
              <a:buNone/>
              <a:defRPr/>
            </a:pPr>
            <a:r>
              <a:rPr lang="en-GB" sz="3200" dirty="0" smtClean="0"/>
              <a:t>	</a:t>
            </a:r>
            <a:r>
              <a:rPr lang="en-GB" sz="3200" i="1" dirty="0" smtClean="0"/>
              <a:t>“Today's young people have been raised to aim for the stars at a time when it is more difficult than ever </a:t>
            </a:r>
            <a:r>
              <a:rPr lang="en-GB" sz="3200" i="1" dirty="0" smtClean="0">
                <a:sym typeface="Wingdings" pitchFamily="2" charset="2"/>
              </a:rPr>
              <a:t> </a:t>
            </a:r>
            <a:r>
              <a:rPr lang="en-GB" sz="3200" i="1" dirty="0" smtClean="0"/>
              <a:t>there's a huge </a:t>
            </a:r>
            <a:r>
              <a:rPr lang="en-GB" sz="3200" i="1" dirty="0" smtClean="0">
                <a:solidFill>
                  <a:srgbClr val="FF9900"/>
                </a:solidFill>
              </a:rPr>
              <a:t>clash </a:t>
            </a:r>
            <a:r>
              <a:rPr lang="en-GB" sz="3200" i="1" dirty="0" smtClean="0"/>
              <a:t>between their expectations and reality. “ </a:t>
            </a:r>
            <a:r>
              <a:rPr lang="en-GB" sz="1000" dirty="0" smtClean="0"/>
              <a:t>(J.M. </a:t>
            </a:r>
            <a:r>
              <a:rPr lang="en-GB" sz="1000" dirty="0" err="1" smtClean="0"/>
              <a:t>Twenge</a:t>
            </a:r>
            <a:r>
              <a:rPr lang="en-GB" sz="1000" i="1" dirty="0" smtClean="0"/>
              <a:t>,  </a:t>
            </a:r>
            <a:r>
              <a:rPr lang="nl-BE" sz="1000" dirty="0" err="1" smtClean="0"/>
              <a:t>Generation</a:t>
            </a:r>
            <a:r>
              <a:rPr lang="nl-BE" sz="1000" dirty="0" smtClean="0"/>
              <a:t> Me: </a:t>
            </a:r>
            <a:r>
              <a:rPr lang="nl-BE" sz="1000" dirty="0" err="1" smtClean="0"/>
              <a:t>Why</a:t>
            </a:r>
            <a:r>
              <a:rPr lang="nl-BE" sz="1000" dirty="0" smtClean="0"/>
              <a:t> </a:t>
            </a:r>
            <a:r>
              <a:rPr lang="nl-BE" sz="1000" dirty="0" err="1" smtClean="0"/>
              <a:t>Today’s</a:t>
            </a:r>
            <a:r>
              <a:rPr lang="nl-BE" sz="1000" dirty="0" smtClean="0"/>
              <a:t> Young </a:t>
            </a:r>
            <a:r>
              <a:rPr lang="nl-BE" sz="1000" dirty="0" err="1" smtClean="0"/>
              <a:t>Americans</a:t>
            </a:r>
            <a:r>
              <a:rPr lang="nl-BE" sz="1000" dirty="0" smtClean="0"/>
              <a:t> Are More </a:t>
            </a:r>
            <a:r>
              <a:rPr lang="nl-BE" sz="1000" dirty="0" err="1" smtClean="0"/>
              <a:t>Confident</a:t>
            </a:r>
            <a:r>
              <a:rPr lang="nl-BE" sz="1000" dirty="0" smtClean="0"/>
              <a:t>, </a:t>
            </a:r>
            <a:r>
              <a:rPr lang="nl-BE" sz="1000" dirty="0" err="1" smtClean="0"/>
              <a:t>Assertive</a:t>
            </a:r>
            <a:r>
              <a:rPr lang="nl-BE" sz="1000" dirty="0" smtClean="0"/>
              <a:t>, </a:t>
            </a:r>
            <a:r>
              <a:rPr lang="nl-BE" sz="1000" dirty="0" err="1" smtClean="0"/>
              <a:t>Entitled</a:t>
            </a:r>
            <a:r>
              <a:rPr lang="nl-BE" sz="1000" dirty="0" smtClean="0"/>
              <a:t>—and More </a:t>
            </a:r>
            <a:r>
              <a:rPr lang="nl-BE" sz="1000" dirty="0" err="1" smtClean="0"/>
              <a:t>Miserable</a:t>
            </a:r>
            <a:r>
              <a:rPr lang="nl-BE" sz="1000" dirty="0" smtClean="0"/>
              <a:t>—</a:t>
            </a:r>
            <a:r>
              <a:rPr lang="nl-BE" sz="1000" dirty="0" err="1" smtClean="0"/>
              <a:t>Than</a:t>
            </a:r>
            <a:r>
              <a:rPr lang="nl-BE" sz="1000" dirty="0" smtClean="0"/>
              <a:t> Ever </a:t>
            </a:r>
            <a:r>
              <a:rPr lang="nl-BE" sz="1000" dirty="0" err="1" smtClean="0"/>
              <a:t>Before</a:t>
            </a:r>
            <a:r>
              <a:rPr lang="nl-BE" sz="1000" dirty="0" smtClean="0"/>
              <a:t> , Free </a:t>
            </a:r>
            <a:r>
              <a:rPr lang="nl-BE" sz="1000" dirty="0" err="1" smtClean="0"/>
              <a:t>Press</a:t>
            </a:r>
            <a:r>
              <a:rPr lang="nl-BE" sz="1000" dirty="0" smtClean="0"/>
              <a:t>, 2006)</a:t>
            </a:r>
          </a:p>
          <a:p>
            <a:pPr>
              <a:buFontTx/>
              <a:buNone/>
              <a:defRPr/>
            </a:pPr>
            <a:r>
              <a:rPr lang="en-GB" dirty="0" smtClean="0"/>
              <a:t> </a:t>
            </a:r>
            <a:endParaRPr lang="nl-BE" dirty="0" smtClean="0"/>
          </a:p>
          <a:p>
            <a:pPr>
              <a:buFontTx/>
              <a:buNone/>
              <a:defRPr/>
            </a:pPr>
            <a:endParaRPr lang="en-GB" dirty="0" smtClean="0"/>
          </a:p>
          <a:p>
            <a:pPr>
              <a:buFontTx/>
              <a:buNone/>
              <a:defRPr/>
            </a:pPr>
            <a:endParaRPr lang="en-GB" dirty="0" smtClean="0"/>
          </a:p>
        </p:txBody>
      </p:sp>
      <p:sp>
        <p:nvSpPr>
          <p:cNvPr id="34820" name="PIJL-OMLAAG 3"/>
          <p:cNvSpPr>
            <a:spLocks noChangeArrowheads="1"/>
          </p:cNvSpPr>
          <p:nvPr/>
        </p:nvSpPr>
        <p:spPr bwMode="auto">
          <a:xfrm>
            <a:off x="3492500" y="3573016"/>
            <a:ext cx="484188" cy="615950"/>
          </a:xfrm>
          <a:prstGeom prst="downArrow">
            <a:avLst>
              <a:gd name="adj1" fmla="val 50000"/>
              <a:gd name="adj2" fmla="val 50008"/>
            </a:avLst>
          </a:prstGeom>
          <a:solidFill>
            <a:schemeClr val="accent1"/>
          </a:solidFill>
          <a:ln w="9525" algn="ctr">
            <a:solidFill>
              <a:schemeClr val="tx1"/>
            </a:solidFill>
            <a:round/>
            <a:headEnd/>
            <a:tailEnd/>
          </a:ln>
        </p:spPr>
        <p:txBody>
          <a:bodyPr/>
          <a:lstStyle/>
          <a:p>
            <a:endParaRPr lang="nl-BE"/>
          </a:p>
        </p:txBody>
      </p:sp>
    </p:spTree>
    <p:extLst>
      <p:ext uri="{BB962C8B-B14F-4D97-AF65-F5344CB8AC3E}">
        <p14:creationId xmlns:p14="http://schemas.microsoft.com/office/powerpoint/2010/main" val="3877931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inhoud 2"/>
          <p:cNvSpPr>
            <a:spLocks noGrp="1"/>
          </p:cNvSpPr>
          <p:nvPr>
            <p:ph idx="1"/>
          </p:nvPr>
        </p:nvSpPr>
        <p:spPr>
          <a:xfrm>
            <a:off x="428625" y="1124744"/>
            <a:ext cx="8229600" cy="6624736"/>
          </a:xfrm>
        </p:spPr>
        <p:txBody>
          <a:bodyPr>
            <a:normAutofit fontScale="92500" lnSpcReduction="20000"/>
          </a:bodyPr>
          <a:lstStyle/>
          <a:p>
            <a:pPr>
              <a:buFontTx/>
              <a:buNone/>
              <a:defRPr/>
            </a:pPr>
            <a:r>
              <a:rPr lang="en-GB" dirty="0" smtClean="0"/>
              <a:t>	</a:t>
            </a:r>
            <a:r>
              <a:rPr lang="en-GB" sz="3500" dirty="0" smtClean="0"/>
              <a:t>Danger : frontal clash when confronted with real life</a:t>
            </a:r>
            <a:r>
              <a:rPr lang="en-GB" sz="3500" dirty="0" smtClean="0">
                <a:sym typeface="Wingdings" pitchFamily="2" charset="2"/>
              </a:rPr>
              <a:t> : °</a:t>
            </a:r>
            <a:r>
              <a:rPr lang="en-GB" sz="3500" dirty="0" smtClean="0"/>
              <a:t>depression</a:t>
            </a:r>
            <a:r>
              <a:rPr lang="en-GB" sz="3500" dirty="0"/>
              <a:t>, disillusionment, cynicism and </a:t>
            </a:r>
            <a:r>
              <a:rPr lang="en-GB" sz="3500" dirty="0" smtClean="0"/>
              <a:t>suicides</a:t>
            </a:r>
          </a:p>
          <a:p>
            <a:pPr>
              <a:buFontTx/>
              <a:buNone/>
              <a:defRPr/>
            </a:pPr>
            <a:endParaRPr lang="en-GB" sz="3200" dirty="0" smtClean="0"/>
          </a:p>
          <a:p>
            <a:pPr>
              <a:buNone/>
              <a:defRPr/>
            </a:pPr>
            <a:r>
              <a:rPr lang="en-GB" sz="3200" i="1" dirty="0" smtClean="0">
                <a:sym typeface="Wingdings" pitchFamily="2" charset="2"/>
              </a:rPr>
              <a:t>	</a:t>
            </a:r>
            <a:r>
              <a:rPr lang="en-GB" sz="3000" i="1" dirty="0" smtClean="0">
                <a:sym typeface="Wingdings" pitchFamily="2" charset="2"/>
              </a:rPr>
              <a:t>“That’s what we get: unhappy and fearful thirties with the narcissism and the helplessness of a child” </a:t>
            </a:r>
            <a:r>
              <a:rPr lang="en-GB" sz="1600" dirty="0">
                <a:sym typeface="Wingdings" pitchFamily="2" charset="2"/>
              </a:rPr>
              <a:t>(Paul </a:t>
            </a:r>
            <a:r>
              <a:rPr lang="en-GB" sz="1600" dirty="0" err="1">
                <a:sym typeface="Wingdings" pitchFamily="2" charset="2"/>
              </a:rPr>
              <a:t>Verhaeghe</a:t>
            </a:r>
            <a:r>
              <a:rPr lang="en-GB" sz="1600" dirty="0">
                <a:sym typeface="Wingdings" pitchFamily="2" charset="2"/>
              </a:rPr>
              <a:t> (</a:t>
            </a:r>
            <a:r>
              <a:rPr lang="en-GB" sz="1600" dirty="0" err="1">
                <a:sym typeface="Wingdings" pitchFamily="2" charset="2"/>
              </a:rPr>
              <a:t>Ugent</a:t>
            </a:r>
            <a:r>
              <a:rPr lang="en-GB" sz="1600" dirty="0" smtClean="0">
                <a:sym typeface="Wingdings" pitchFamily="2" charset="2"/>
              </a:rPr>
              <a:t>)</a:t>
            </a:r>
            <a:endParaRPr lang="en-GB" sz="3200" dirty="0" smtClean="0"/>
          </a:p>
          <a:p>
            <a:pPr>
              <a:buFontTx/>
              <a:buNone/>
              <a:defRPr/>
            </a:pPr>
            <a:endParaRPr lang="en-GB" sz="1600" dirty="0" smtClean="0">
              <a:sym typeface="Wingdings" pitchFamily="2" charset="2"/>
            </a:endParaRPr>
          </a:p>
          <a:p>
            <a:pPr>
              <a:buFontTx/>
              <a:buNone/>
              <a:defRPr/>
            </a:pPr>
            <a:r>
              <a:rPr lang="en-GB" sz="3200" dirty="0" smtClean="0">
                <a:sym typeface="Wingdings" pitchFamily="2" charset="2"/>
              </a:rPr>
              <a:t>	</a:t>
            </a:r>
            <a:r>
              <a:rPr lang="en-GB" sz="3000" i="1" dirty="0" smtClean="0">
                <a:sym typeface="Wingdings" pitchFamily="2" charset="2"/>
              </a:rPr>
              <a:t>“</a:t>
            </a:r>
            <a:r>
              <a:rPr lang="en-GB" sz="3000" i="1" dirty="0" smtClean="0"/>
              <a:t>More than any other generation in history, the children of Baby Boomers are </a:t>
            </a:r>
            <a:r>
              <a:rPr lang="en-GB" sz="3000" i="1" dirty="0" smtClean="0">
                <a:solidFill>
                  <a:srgbClr val="FF9900"/>
                </a:solidFill>
              </a:rPr>
              <a:t>disappointed </a:t>
            </a:r>
            <a:r>
              <a:rPr lang="en-GB" sz="3000" i="1" dirty="0" smtClean="0"/>
              <a:t>by what they find when they arrive at adulthood. They have more freedom and independence than ever, but also far more </a:t>
            </a:r>
            <a:r>
              <a:rPr lang="en-GB" sz="3000" i="1" dirty="0" smtClean="0">
                <a:solidFill>
                  <a:srgbClr val="FF9900"/>
                </a:solidFill>
              </a:rPr>
              <a:t>depression</a:t>
            </a:r>
            <a:r>
              <a:rPr lang="en-GB" sz="3000" i="1" dirty="0" smtClean="0"/>
              <a:t>, anxiety, cynicism, and loneliness.” </a:t>
            </a:r>
            <a:r>
              <a:rPr lang="en-GB" sz="1000" dirty="0" smtClean="0"/>
              <a:t>(J.M. </a:t>
            </a:r>
            <a:r>
              <a:rPr lang="en-GB" sz="1000" dirty="0" err="1" smtClean="0"/>
              <a:t>Twenge</a:t>
            </a:r>
            <a:r>
              <a:rPr lang="en-GB" sz="1000" i="1" dirty="0" smtClean="0"/>
              <a:t>,  </a:t>
            </a:r>
            <a:r>
              <a:rPr lang="nl-BE" sz="1000" dirty="0" err="1" smtClean="0"/>
              <a:t>Generation</a:t>
            </a:r>
            <a:r>
              <a:rPr lang="nl-BE" sz="1000" dirty="0" smtClean="0"/>
              <a:t> Me: </a:t>
            </a:r>
            <a:r>
              <a:rPr lang="nl-BE" sz="1000" dirty="0" err="1" smtClean="0"/>
              <a:t>Why</a:t>
            </a:r>
            <a:r>
              <a:rPr lang="nl-BE" sz="1000" dirty="0" smtClean="0"/>
              <a:t> </a:t>
            </a:r>
            <a:r>
              <a:rPr lang="nl-BE" sz="1000" dirty="0" err="1" smtClean="0"/>
              <a:t>Today’s</a:t>
            </a:r>
            <a:r>
              <a:rPr lang="nl-BE" sz="1000" dirty="0" smtClean="0"/>
              <a:t> Young </a:t>
            </a:r>
            <a:r>
              <a:rPr lang="nl-BE" sz="1000" dirty="0" err="1" smtClean="0"/>
              <a:t>Americans</a:t>
            </a:r>
            <a:r>
              <a:rPr lang="nl-BE" sz="1000" dirty="0" smtClean="0"/>
              <a:t> Are More </a:t>
            </a:r>
            <a:r>
              <a:rPr lang="nl-BE" sz="1000" dirty="0" err="1" smtClean="0"/>
              <a:t>Confident</a:t>
            </a:r>
            <a:r>
              <a:rPr lang="nl-BE" sz="1000" dirty="0" smtClean="0"/>
              <a:t>, </a:t>
            </a:r>
            <a:r>
              <a:rPr lang="nl-BE" sz="1000" dirty="0" err="1" smtClean="0"/>
              <a:t>Assertive</a:t>
            </a:r>
            <a:r>
              <a:rPr lang="nl-BE" sz="1000" dirty="0" smtClean="0"/>
              <a:t>, </a:t>
            </a:r>
            <a:r>
              <a:rPr lang="nl-BE" sz="1000" dirty="0" err="1" smtClean="0"/>
              <a:t>Entitled</a:t>
            </a:r>
            <a:r>
              <a:rPr lang="nl-BE" sz="1000" dirty="0" smtClean="0"/>
              <a:t>—and </a:t>
            </a:r>
            <a:r>
              <a:rPr lang="nl-BE" sz="1000" b="1" dirty="0" smtClean="0"/>
              <a:t>More </a:t>
            </a:r>
            <a:r>
              <a:rPr lang="nl-BE" sz="1000" b="1" dirty="0" err="1" smtClean="0"/>
              <a:t>Miserable</a:t>
            </a:r>
            <a:r>
              <a:rPr lang="nl-BE" sz="1000" dirty="0" smtClean="0"/>
              <a:t>—</a:t>
            </a:r>
            <a:r>
              <a:rPr lang="nl-BE" sz="1000" dirty="0" err="1" smtClean="0"/>
              <a:t>Than</a:t>
            </a:r>
            <a:r>
              <a:rPr lang="nl-BE" sz="1000" dirty="0" smtClean="0"/>
              <a:t> Ever </a:t>
            </a:r>
            <a:r>
              <a:rPr lang="nl-BE" sz="1000" dirty="0" err="1" smtClean="0"/>
              <a:t>Before</a:t>
            </a:r>
            <a:r>
              <a:rPr lang="nl-BE" sz="1000" dirty="0" smtClean="0"/>
              <a:t> , Free </a:t>
            </a:r>
            <a:r>
              <a:rPr lang="nl-BE" sz="1000" dirty="0" err="1" smtClean="0"/>
              <a:t>Press</a:t>
            </a:r>
            <a:r>
              <a:rPr lang="nl-BE" sz="1000" dirty="0" smtClean="0"/>
              <a:t>, 2006)</a:t>
            </a:r>
          </a:p>
          <a:p>
            <a:pPr>
              <a:buFontTx/>
              <a:buNone/>
              <a:defRPr/>
            </a:pPr>
            <a:r>
              <a:rPr lang="en-GB" dirty="0" smtClean="0"/>
              <a:t> </a:t>
            </a:r>
            <a:endParaRPr lang="nl-BE" dirty="0" smtClean="0"/>
          </a:p>
          <a:p>
            <a:pPr>
              <a:buFontTx/>
              <a:buNone/>
              <a:defRPr/>
            </a:pPr>
            <a:endParaRPr lang="nl-BE" i="1" dirty="0" smtClean="0"/>
          </a:p>
          <a:p>
            <a:pPr>
              <a:defRPr/>
            </a:pPr>
            <a:endParaRPr lang="nl-BE" dirty="0" smtClean="0"/>
          </a:p>
        </p:txBody>
      </p:sp>
      <p:sp>
        <p:nvSpPr>
          <p:cNvPr id="24579" name="Titel 3"/>
          <p:cNvSpPr>
            <a:spLocks noGrp="1"/>
          </p:cNvSpPr>
          <p:nvPr>
            <p:ph type="title"/>
          </p:nvPr>
        </p:nvSpPr>
        <p:spPr>
          <a:xfrm>
            <a:off x="457200" y="0"/>
            <a:ext cx="7467600" cy="1052736"/>
          </a:xfrm>
          <a:prstGeom prst="downArrow">
            <a:avLst>
              <a:gd name="adj1" fmla="val 50000"/>
              <a:gd name="adj2" fmla="val 50000"/>
            </a:avLst>
          </a:prstGeom>
          <a:solidFill>
            <a:schemeClr val="accent1"/>
          </a:solidFill>
          <a:ln cap="flat" algn="ctr">
            <a:solidFill>
              <a:schemeClr val="tx1"/>
            </a:solidFill>
            <a:round/>
            <a:headEnd type="none" w="med" len="med"/>
            <a:tailEnd type="none" w="med" len="med"/>
          </a:ln>
        </p:spPr>
        <p:txBody>
          <a:bodyPr anchor="t"/>
          <a:lstStyle/>
          <a:p>
            <a:pPr>
              <a:defRPr/>
            </a:pPr>
            <a:endParaRPr lang="nl-BE" dirty="0" smtClean="0"/>
          </a:p>
        </p:txBody>
      </p:sp>
    </p:spTree>
    <p:extLst>
      <p:ext uri="{BB962C8B-B14F-4D97-AF65-F5344CB8AC3E}">
        <p14:creationId xmlns:p14="http://schemas.microsoft.com/office/powerpoint/2010/main" val="364693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485775" y="260350"/>
            <a:ext cx="8229600" cy="1384300"/>
          </a:xfrm>
        </p:spPr>
        <p:txBody>
          <a:bodyPr>
            <a:normAutofit/>
          </a:bodyPr>
          <a:lstStyle/>
          <a:p>
            <a:r>
              <a:rPr lang="nl-BE" sz="4000" dirty="0" err="1" smtClean="0">
                <a:effectLst/>
              </a:rPr>
              <a:t>Irony</a:t>
            </a:r>
            <a:r>
              <a:rPr lang="nl-BE" sz="4000" dirty="0" smtClean="0">
                <a:effectLst/>
              </a:rPr>
              <a:t>: </a:t>
            </a:r>
            <a:r>
              <a:rPr lang="nl-BE" sz="4000" dirty="0" err="1" smtClean="0">
                <a:effectLst/>
              </a:rPr>
              <a:t>cause</a:t>
            </a:r>
            <a:r>
              <a:rPr lang="nl-BE" sz="4000" dirty="0" smtClean="0">
                <a:effectLst/>
              </a:rPr>
              <a:t> = ‘</a:t>
            </a:r>
            <a:r>
              <a:rPr lang="nl-BE" sz="4000" dirty="0" err="1" smtClean="0">
                <a:effectLst/>
              </a:rPr>
              <a:t>good</a:t>
            </a:r>
            <a:r>
              <a:rPr lang="nl-BE" sz="4000" dirty="0" smtClean="0">
                <a:effectLst/>
              </a:rPr>
              <a:t>’ </a:t>
            </a:r>
            <a:r>
              <a:rPr lang="nl-BE" sz="4000" dirty="0" err="1" smtClean="0">
                <a:effectLst/>
              </a:rPr>
              <a:t>intention</a:t>
            </a:r>
            <a:r>
              <a:rPr lang="nl-BE" sz="4000" dirty="0" smtClean="0">
                <a:effectLst/>
              </a:rPr>
              <a:t> </a:t>
            </a:r>
            <a:r>
              <a:rPr lang="nl-BE" sz="4000" dirty="0" err="1" smtClean="0">
                <a:effectLst/>
              </a:rPr>
              <a:t>to</a:t>
            </a:r>
            <a:r>
              <a:rPr lang="nl-BE" sz="4000" dirty="0" smtClean="0">
                <a:effectLst/>
              </a:rPr>
              <a:t> </a:t>
            </a:r>
            <a:r>
              <a:rPr lang="nl-BE" sz="4000" dirty="0" err="1" smtClean="0">
                <a:effectLst/>
              </a:rPr>
              <a:t>protect</a:t>
            </a:r>
            <a:r>
              <a:rPr lang="nl-BE" sz="4000" dirty="0" smtClean="0">
                <a:effectLst/>
              </a:rPr>
              <a:t> </a:t>
            </a:r>
            <a:r>
              <a:rPr lang="nl-BE" sz="4000" dirty="0" err="1" smtClean="0">
                <a:effectLst/>
              </a:rPr>
              <a:t>youth</a:t>
            </a:r>
            <a:endParaRPr lang="nl-BE" sz="4000" dirty="0" smtClean="0">
              <a:effectLst/>
            </a:endParaRPr>
          </a:p>
        </p:txBody>
      </p:sp>
      <p:sp>
        <p:nvSpPr>
          <p:cNvPr id="3" name="Tijdelijke aanduiding voor inhoud 2"/>
          <p:cNvSpPr>
            <a:spLocks noGrp="1"/>
          </p:cNvSpPr>
          <p:nvPr>
            <p:ph idx="1"/>
          </p:nvPr>
        </p:nvSpPr>
        <p:spPr>
          <a:xfrm>
            <a:off x="457200" y="1916113"/>
            <a:ext cx="8229600" cy="4941887"/>
          </a:xfrm>
        </p:spPr>
        <p:txBody>
          <a:bodyPr>
            <a:normAutofit lnSpcReduction="10000"/>
          </a:bodyPr>
          <a:lstStyle/>
          <a:p>
            <a:pPr marL="0" indent="0">
              <a:buFontTx/>
              <a:buNone/>
              <a:defRPr/>
            </a:pPr>
            <a:r>
              <a:rPr lang="en-US" sz="3200" i="1" dirty="0" smtClean="0">
                <a:effectLst/>
              </a:rPr>
              <a:t>“By protecting our kids from unhappiness as children, we’re depriving them of happiness as adults” </a:t>
            </a:r>
            <a:r>
              <a:rPr lang="en-US" sz="1200" dirty="0" smtClean="0"/>
              <a:t>(Gottlieb</a:t>
            </a:r>
            <a:r>
              <a:rPr lang="en-US" sz="1200" dirty="0"/>
              <a:t>, L. (2011). How to Land Your Kid in Therapy. </a:t>
            </a:r>
            <a:r>
              <a:rPr lang="en-US" sz="1200" i="1" dirty="0"/>
              <a:t>Atlantic Magazine</a:t>
            </a:r>
            <a:r>
              <a:rPr lang="en-US" sz="1200" dirty="0"/>
              <a:t>(July-August)</a:t>
            </a:r>
          </a:p>
          <a:p>
            <a:pPr marL="0" indent="0">
              <a:buFontTx/>
              <a:buNone/>
              <a:defRPr/>
            </a:pPr>
            <a:endParaRPr lang="en-US" sz="1200" dirty="0" smtClean="0">
              <a:effectLst/>
            </a:endParaRPr>
          </a:p>
          <a:p>
            <a:pPr marL="0" indent="0">
              <a:buFontTx/>
              <a:buNone/>
              <a:defRPr/>
            </a:pPr>
            <a:endParaRPr lang="en-US" sz="1200" dirty="0" smtClean="0">
              <a:effectLst/>
            </a:endParaRPr>
          </a:p>
          <a:p>
            <a:pPr marL="0" indent="0">
              <a:buFontTx/>
              <a:buNone/>
              <a:defRPr/>
            </a:pPr>
            <a:r>
              <a:rPr lang="en-US" sz="1400" i="1" dirty="0">
                <a:effectLst/>
              </a:rPr>
              <a:t>	</a:t>
            </a:r>
            <a:r>
              <a:rPr lang="en-US" sz="2800" dirty="0" smtClean="0"/>
              <a:t>lack of </a:t>
            </a:r>
            <a:r>
              <a:rPr lang="en-US" sz="2800" dirty="0" smtClean="0">
                <a:solidFill>
                  <a:srgbClr val="FF9900"/>
                </a:solidFill>
                <a:effectLst/>
              </a:rPr>
              <a:t>‘</a:t>
            </a:r>
            <a:r>
              <a:rPr lang="en-US" sz="2800" i="1" dirty="0" smtClean="0">
                <a:solidFill>
                  <a:srgbClr val="FF9900"/>
                </a:solidFill>
                <a:effectLst/>
              </a:rPr>
              <a:t>psychological immunity’</a:t>
            </a:r>
          </a:p>
          <a:p>
            <a:pPr marL="0" indent="0">
              <a:buFontTx/>
              <a:buNone/>
              <a:defRPr/>
            </a:pPr>
            <a:r>
              <a:rPr lang="en-US" sz="1200" i="1" dirty="0" smtClean="0">
                <a:effectLst/>
              </a:rPr>
              <a:t>	(Dan </a:t>
            </a:r>
            <a:r>
              <a:rPr lang="en-US" sz="1200" i="1" dirty="0" err="1" smtClean="0">
                <a:effectLst/>
              </a:rPr>
              <a:t>Kindlon</a:t>
            </a:r>
            <a:r>
              <a:rPr lang="en-US" sz="1200" i="1" dirty="0" smtClean="0">
                <a:effectLst/>
              </a:rPr>
              <a:t>, Harvard) </a:t>
            </a:r>
          </a:p>
          <a:p>
            <a:pPr marL="0" indent="0">
              <a:buFontTx/>
              <a:buNone/>
              <a:defRPr/>
            </a:pPr>
            <a:endParaRPr lang="en-US" sz="1000" i="1" dirty="0" smtClean="0">
              <a:effectLst/>
            </a:endParaRPr>
          </a:p>
          <a:p>
            <a:pPr marL="0" indent="0">
              <a:buFontTx/>
              <a:buNone/>
              <a:defRPr/>
            </a:pPr>
            <a:r>
              <a:rPr lang="en-US" sz="2800" i="1" dirty="0" smtClean="0">
                <a:effectLst/>
              </a:rPr>
              <a:t>“Kids who always have problems solved for them believe that they don’t know how to solve problems. And they’re right—they don’t.”</a:t>
            </a:r>
            <a:r>
              <a:rPr lang="en-US" sz="2800" dirty="0" smtClean="0">
                <a:effectLst/>
              </a:rPr>
              <a:t>  </a:t>
            </a:r>
            <a:r>
              <a:rPr lang="en-US" sz="1200" dirty="0" smtClean="0">
                <a:effectLst/>
              </a:rPr>
              <a:t>(Jean </a:t>
            </a:r>
            <a:r>
              <a:rPr lang="en-US" sz="1200" dirty="0" err="1" smtClean="0">
                <a:effectLst/>
              </a:rPr>
              <a:t>Twenge</a:t>
            </a:r>
            <a:r>
              <a:rPr lang="en-US" sz="1200" dirty="0" smtClean="0">
                <a:effectLst/>
              </a:rPr>
              <a:t>, a professor of psychology at San Diego State University) </a:t>
            </a:r>
          </a:p>
          <a:p>
            <a:pPr>
              <a:defRPr/>
            </a:pPr>
            <a:endParaRPr lang="en-US" sz="1200" dirty="0">
              <a:effectLst/>
            </a:endParaRPr>
          </a:p>
        </p:txBody>
      </p:sp>
      <p:sp>
        <p:nvSpPr>
          <p:cNvPr id="25604" name="Gekromde PIJL-OMHOOG 3"/>
          <p:cNvSpPr>
            <a:spLocks noChangeArrowheads="1"/>
          </p:cNvSpPr>
          <p:nvPr/>
        </p:nvSpPr>
        <p:spPr bwMode="auto">
          <a:xfrm rot="3360000">
            <a:off x="444500" y="3898900"/>
            <a:ext cx="1019175" cy="441325"/>
          </a:xfrm>
          <a:prstGeom prst="curvedUpArrow">
            <a:avLst>
              <a:gd name="adj1" fmla="val 25029"/>
              <a:gd name="adj2" fmla="val 50068"/>
              <a:gd name="adj3" fmla="val 25000"/>
            </a:avLst>
          </a:prstGeom>
          <a:solidFill>
            <a:schemeClr val="accent1"/>
          </a:solidFill>
          <a:ln w="9525" algn="ctr">
            <a:solidFill>
              <a:schemeClr val="tx1"/>
            </a:solidFill>
            <a:round/>
            <a:headEnd/>
            <a:tailEnd/>
          </a:ln>
        </p:spPr>
        <p:txBody>
          <a:bodyPr/>
          <a:lstStyle/>
          <a:p>
            <a:endParaRPr lang="nl-BE"/>
          </a:p>
        </p:txBody>
      </p:sp>
    </p:spTree>
    <p:extLst>
      <p:ext uri="{BB962C8B-B14F-4D97-AF65-F5344CB8AC3E}">
        <p14:creationId xmlns:p14="http://schemas.microsoft.com/office/powerpoint/2010/main" val="3053549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6632"/>
            <a:ext cx="8697144" cy="1656184"/>
          </a:xfrm>
        </p:spPr>
        <p:txBody>
          <a:bodyPr>
            <a:normAutofit fontScale="90000"/>
          </a:bodyPr>
          <a:lstStyle/>
          <a:p>
            <a:pPr>
              <a:defRPr/>
            </a:pPr>
            <a:r>
              <a:rPr lang="nl-BE" dirty="0" smtClean="0">
                <a:sym typeface="Wingdings" pitchFamily="2" charset="2"/>
              </a:rPr>
              <a:t>	 </a:t>
            </a:r>
            <a:r>
              <a:rPr lang="en-US" sz="3600" dirty="0" smtClean="0">
                <a:sym typeface="Wingdings" pitchFamily="2" charset="2"/>
              </a:rPr>
              <a:t>Exposing the cult of the self in </a:t>
            </a:r>
            <a:br>
              <a:rPr lang="en-US" sz="3600" dirty="0" smtClean="0">
                <a:sym typeface="Wingdings" pitchFamily="2" charset="2"/>
              </a:rPr>
            </a:br>
            <a:r>
              <a:rPr lang="en-US" sz="3600" dirty="0" smtClean="0">
                <a:sym typeface="Wingdings" pitchFamily="2" charset="2"/>
              </a:rPr>
              <a:t>	the interest of resilience</a:t>
            </a:r>
            <a:r>
              <a:rPr lang="en-US" sz="3600" dirty="0" smtClean="0"/>
              <a:t/>
            </a:r>
            <a:br>
              <a:rPr lang="en-US" sz="3600" dirty="0" smtClean="0"/>
            </a:br>
            <a:endParaRPr lang="en-US" sz="3600" dirty="0"/>
          </a:p>
        </p:txBody>
      </p:sp>
      <p:sp>
        <p:nvSpPr>
          <p:cNvPr id="3" name="Tijdelijke aanduiding voor inhoud 2"/>
          <p:cNvSpPr>
            <a:spLocks noGrp="1"/>
          </p:cNvSpPr>
          <p:nvPr>
            <p:ph idx="1"/>
          </p:nvPr>
        </p:nvSpPr>
        <p:spPr>
          <a:xfrm>
            <a:off x="374163" y="1268759"/>
            <a:ext cx="8229600" cy="6336705"/>
          </a:xfrm>
        </p:spPr>
        <p:txBody>
          <a:bodyPr>
            <a:normAutofit/>
          </a:bodyPr>
          <a:lstStyle/>
          <a:p>
            <a:pPr marL="0" indent="0">
              <a:buFontTx/>
              <a:buNone/>
              <a:defRPr/>
            </a:pPr>
            <a:r>
              <a:rPr lang="nl-BE" dirty="0" smtClean="0"/>
              <a:t>					</a:t>
            </a:r>
            <a:r>
              <a:rPr lang="nl-BE" sz="3600" dirty="0" smtClean="0"/>
              <a:t># &gt; ME</a:t>
            </a:r>
          </a:p>
          <a:p>
            <a:pPr marL="0" indent="0">
              <a:buFontTx/>
              <a:buNone/>
              <a:defRPr/>
            </a:pPr>
            <a:r>
              <a:rPr lang="nl-BE" sz="3600" dirty="0"/>
              <a:t>	</a:t>
            </a:r>
            <a:r>
              <a:rPr lang="nl-BE" sz="3600" dirty="0" smtClean="0"/>
              <a:t>				= &lt; ME</a:t>
            </a:r>
          </a:p>
          <a:p>
            <a:pPr marL="0" indent="0">
              <a:buFontTx/>
              <a:buNone/>
              <a:defRPr/>
            </a:pPr>
            <a:endParaRPr lang="nl-BE" sz="800" i="1" dirty="0" smtClean="0"/>
          </a:p>
          <a:p>
            <a:pPr marL="0" indent="0">
              <a:buFontTx/>
              <a:buNone/>
              <a:defRPr/>
            </a:pPr>
            <a:r>
              <a:rPr lang="en-US" sz="4000" i="1" dirty="0" smtClean="0"/>
              <a:t>Implications for education:</a:t>
            </a:r>
          </a:p>
          <a:p>
            <a:pPr marL="0" indent="0">
              <a:buFontTx/>
              <a:buNone/>
              <a:defRPr/>
            </a:pPr>
            <a:r>
              <a:rPr lang="en-US" dirty="0" smtClean="0"/>
              <a:t>	</a:t>
            </a:r>
            <a:r>
              <a:rPr lang="en-US" sz="3600" dirty="0" smtClean="0"/>
              <a:t>- </a:t>
            </a:r>
            <a:r>
              <a:rPr lang="en-US" sz="3600" b="1" dirty="0" smtClean="0">
                <a:solidFill>
                  <a:srgbClr val="FF0000"/>
                </a:solidFill>
              </a:rPr>
              <a:t>limits on client focus</a:t>
            </a:r>
          </a:p>
          <a:p>
            <a:pPr marL="0" indent="0">
              <a:buFontTx/>
              <a:buNone/>
              <a:defRPr/>
            </a:pPr>
            <a:r>
              <a:rPr lang="en-US" sz="2800" i="1" dirty="0" smtClean="0">
                <a:effectLst>
                  <a:outerShdw blurRad="38100" dist="38100" dir="2700000" algn="tl">
                    <a:srgbClr val="000000">
                      <a:alpha val="43137"/>
                    </a:srgbClr>
                  </a:outerShdw>
                </a:effectLst>
              </a:rPr>
              <a:t>“</a:t>
            </a:r>
            <a:r>
              <a:rPr lang="en-US" sz="2800" dirty="0" smtClean="0"/>
              <a:t>The obligation to motivate students by making courses funny(feel-good curriculum) weakens the academic ethos of the school, discourages the resilience of our youth and disinherited them of their legitimate intellectual heritage</a:t>
            </a:r>
            <a:r>
              <a:rPr lang="en-US" sz="2800" i="1" dirty="0" smtClean="0">
                <a:effectLst>
                  <a:outerShdw blurRad="38100" dist="38100" dir="2700000" algn="tl">
                    <a:srgbClr val="000000">
                      <a:alpha val="43137"/>
                    </a:srgbClr>
                  </a:outerShdw>
                </a:effectLst>
              </a:rPr>
              <a:t>” </a:t>
            </a:r>
            <a:r>
              <a:rPr lang="en-US" sz="800" i="1" dirty="0" smtClean="0">
                <a:effectLst>
                  <a:outerShdw blurRad="38100" dist="38100" dir="2700000" algn="tl">
                    <a:srgbClr val="000000">
                      <a:alpha val="43137"/>
                    </a:srgbClr>
                  </a:outerShdw>
                </a:effectLst>
              </a:rPr>
              <a:t>(</a:t>
            </a:r>
            <a:r>
              <a:rPr lang="en-US" sz="800" i="1" dirty="0" err="1" smtClean="0">
                <a:effectLst>
                  <a:outerShdw blurRad="38100" dist="38100" dir="2700000" algn="tl">
                    <a:srgbClr val="000000">
                      <a:alpha val="43137"/>
                    </a:srgbClr>
                  </a:outerShdw>
                </a:effectLst>
              </a:rPr>
              <a:t>Wim</a:t>
            </a:r>
            <a:r>
              <a:rPr lang="en-US" sz="800" i="1" dirty="0" smtClean="0">
                <a:effectLst>
                  <a:outerShdw blurRad="38100" dist="38100" dir="2700000" algn="tl">
                    <a:srgbClr val="000000">
                      <a:alpha val="43137"/>
                    </a:srgbClr>
                  </a:outerShdw>
                </a:effectLst>
              </a:rPr>
              <a:t> Van den </a:t>
            </a:r>
            <a:r>
              <a:rPr lang="en-US" sz="800" i="1" dirty="0" err="1" smtClean="0">
                <a:effectLst>
                  <a:outerShdw blurRad="38100" dist="38100" dir="2700000" algn="tl">
                    <a:srgbClr val="000000">
                      <a:alpha val="43137"/>
                    </a:srgbClr>
                  </a:outerShdw>
                </a:effectLst>
              </a:rPr>
              <a:t>Broeck</a:t>
            </a:r>
            <a:r>
              <a:rPr lang="en-US" sz="800" i="1" dirty="0" smtClean="0">
                <a:effectLst>
                  <a:outerShdw blurRad="38100" dist="38100" dir="2700000" algn="tl">
                    <a:srgbClr val="000000">
                      <a:alpha val="43137"/>
                    </a:srgbClr>
                  </a:outerShdw>
                </a:effectLst>
              </a:rPr>
              <a:t> (VUB), </a:t>
            </a:r>
            <a:r>
              <a:rPr lang="en-US" sz="800" i="1" dirty="0" err="1" smtClean="0">
                <a:effectLst>
                  <a:outerShdw blurRad="38100" dist="38100" dir="2700000" algn="tl">
                    <a:srgbClr val="000000">
                      <a:alpha val="43137"/>
                    </a:srgbClr>
                  </a:outerShdw>
                </a:effectLst>
              </a:rPr>
              <a:t>Verspilling</a:t>
            </a:r>
            <a:r>
              <a:rPr lang="en-US" sz="800" i="1" dirty="0" smtClean="0">
                <a:effectLst>
                  <a:outerShdw blurRad="38100" dist="38100" dir="2700000" algn="tl">
                    <a:srgbClr val="000000">
                      <a:alpha val="43137"/>
                    </a:srgbClr>
                  </a:outerShdw>
                </a:effectLst>
              </a:rPr>
              <a:t> van </a:t>
            </a:r>
            <a:r>
              <a:rPr lang="en-US" sz="800" i="1" dirty="0" err="1" smtClean="0">
                <a:effectLst>
                  <a:outerShdw blurRad="38100" dist="38100" dir="2700000" algn="tl">
                    <a:srgbClr val="000000">
                      <a:alpha val="43137"/>
                    </a:srgbClr>
                  </a:outerShdw>
                </a:effectLst>
              </a:rPr>
              <a:t>talenten</a:t>
            </a:r>
            <a:r>
              <a:rPr lang="en-US" sz="800" i="1" dirty="0" smtClean="0">
                <a:effectLst>
                  <a:outerShdw blurRad="38100" dist="38100" dir="2700000" algn="tl">
                    <a:srgbClr val="000000">
                      <a:alpha val="43137"/>
                    </a:srgbClr>
                  </a:outerShdw>
                </a:effectLst>
              </a:rPr>
              <a:t> en </a:t>
            </a:r>
            <a:r>
              <a:rPr lang="en-US" sz="800" i="1" dirty="0" err="1" smtClean="0">
                <a:effectLst>
                  <a:outerShdw blurRad="38100" dist="38100" dir="2700000" algn="tl">
                    <a:srgbClr val="000000">
                      <a:alpha val="43137"/>
                    </a:srgbClr>
                  </a:outerShdw>
                </a:effectLst>
              </a:rPr>
              <a:t>centen</a:t>
            </a:r>
            <a:r>
              <a:rPr lang="en-US" sz="800" i="1" dirty="0" smtClean="0">
                <a:effectLst>
                  <a:outerShdw blurRad="38100" dist="38100" dir="2700000" algn="tl">
                    <a:srgbClr val="000000">
                      <a:alpha val="43137"/>
                    </a:srgbClr>
                  </a:outerShdw>
                </a:effectLst>
              </a:rPr>
              <a:t>. </a:t>
            </a:r>
            <a:r>
              <a:rPr lang="en-US" sz="800" i="1" dirty="0" err="1" smtClean="0">
                <a:effectLst>
                  <a:outerShdw blurRad="38100" dist="38100" dir="2700000" algn="tl">
                    <a:srgbClr val="000000">
                      <a:alpha val="43137"/>
                    </a:srgbClr>
                  </a:outerShdw>
                </a:effectLst>
              </a:rPr>
              <a:t>Waarom</a:t>
            </a:r>
            <a:r>
              <a:rPr lang="en-US" sz="800" i="1" dirty="0" smtClean="0">
                <a:effectLst>
                  <a:outerShdw blurRad="38100" dist="38100" dir="2700000" algn="tl">
                    <a:srgbClr val="000000">
                      <a:alpha val="43137"/>
                    </a:srgbClr>
                  </a:outerShdw>
                </a:effectLst>
              </a:rPr>
              <a:t> de school </a:t>
            </a:r>
            <a:r>
              <a:rPr lang="en-US" sz="800" i="1" dirty="0" err="1" smtClean="0">
                <a:effectLst>
                  <a:outerShdw blurRad="38100" dist="38100" dir="2700000" algn="tl">
                    <a:srgbClr val="000000">
                      <a:alpha val="43137"/>
                    </a:srgbClr>
                  </a:outerShdw>
                </a:effectLst>
              </a:rPr>
              <a:t>te</a:t>
            </a:r>
            <a:r>
              <a:rPr lang="en-US" sz="800" i="1" dirty="0" smtClean="0">
                <a:effectLst>
                  <a:outerShdw blurRad="38100" dist="38100" dir="2700000" algn="tl">
                    <a:srgbClr val="000000">
                      <a:alpha val="43137"/>
                    </a:srgbClr>
                  </a:outerShdw>
                </a:effectLst>
              </a:rPr>
              <a:t> </a:t>
            </a:r>
            <a:r>
              <a:rPr lang="en-US" sz="800" i="1" dirty="0" err="1" smtClean="0">
                <a:effectLst>
                  <a:outerShdw blurRad="38100" dist="38100" dir="2700000" algn="tl">
                    <a:srgbClr val="000000">
                      <a:alpha val="43137"/>
                    </a:srgbClr>
                  </a:outerShdw>
                </a:effectLst>
              </a:rPr>
              <a:t>weinig</a:t>
            </a:r>
            <a:r>
              <a:rPr lang="en-US" sz="800" i="1" dirty="0" smtClean="0">
                <a:effectLst>
                  <a:outerShdw blurRad="38100" dist="38100" dir="2700000" algn="tl">
                    <a:srgbClr val="000000">
                      <a:alpha val="43137"/>
                    </a:srgbClr>
                  </a:outerShdw>
                </a:effectLst>
              </a:rPr>
              <a:t> </a:t>
            </a:r>
            <a:r>
              <a:rPr lang="en-US" sz="800" i="1" dirty="0" err="1" smtClean="0">
                <a:effectLst>
                  <a:outerShdw blurRad="38100" dist="38100" dir="2700000" algn="tl">
                    <a:srgbClr val="000000">
                      <a:alpha val="43137"/>
                    </a:srgbClr>
                  </a:outerShdw>
                </a:effectLst>
              </a:rPr>
              <a:t>schoolt</a:t>
            </a:r>
            <a:r>
              <a:rPr lang="en-US" sz="800" i="1" dirty="0" smtClean="0">
                <a:effectLst>
                  <a:outerShdw blurRad="38100" dist="38100" dir="2700000" algn="tl">
                    <a:srgbClr val="000000">
                      <a:alpha val="43137"/>
                    </a:srgbClr>
                  </a:outerShdw>
                </a:effectLst>
              </a:rPr>
              <a:t>. Over de </a:t>
            </a:r>
            <a:r>
              <a:rPr lang="en-US" sz="800" i="1" dirty="0" err="1" smtClean="0">
                <a:effectLst>
                  <a:outerShdw blurRad="38100" dist="38100" dir="2700000" algn="tl">
                    <a:srgbClr val="000000">
                      <a:alpha val="43137"/>
                    </a:srgbClr>
                  </a:outerShdw>
                </a:effectLst>
              </a:rPr>
              <a:t>teloorgang</a:t>
            </a:r>
            <a:r>
              <a:rPr lang="en-US" sz="800" i="1" dirty="0" smtClean="0">
                <a:effectLst>
                  <a:outerShdw blurRad="38100" dist="38100" dir="2700000" algn="tl">
                    <a:srgbClr val="000000">
                      <a:alpha val="43137"/>
                    </a:srgbClr>
                  </a:outerShdw>
                </a:effectLst>
              </a:rPr>
              <a:t> van het </a:t>
            </a:r>
            <a:r>
              <a:rPr lang="en-US" sz="800" i="1" dirty="0" err="1" smtClean="0">
                <a:effectLst>
                  <a:outerShdw blurRad="38100" dist="38100" dir="2700000" algn="tl">
                    <a:srgbClr val="000000">
                      <a:alpha val="43137"/>
                    </a:srgbClr>
                  </a:outerShdw>
                </a:effectLst>
              </a:rPr>
              <a:t>gezag</a:t>
            </a:r>
            <a:r>
              <a:rPr lang="en-US" sz="800" i="1" dirty="0" smtClean="0">
                <a:effectLst>
                  <a:outerShdw blurRad="38100" dist="38100" dir="2700000" algn="tl">
                    <a:srgbClr val="000000">
                      <a:alpha val="43137"/>
                    </a:srgbClr>
                  </a:outerShdw>
                </a:effectLst>
              </a:rPr>
              <a:t> en van de </a:t>
            </a:r>
            <a:r>
              <a:rPr lang="en-US" sz="800" i="1" dirty="0" err="1" smtClean="0">
                <a:effectLst>
                  <a:outerShdw blurRad="38100" dist="38100" dir="2700000" algn="tl">
                    <a:srgbClr val="000000">
                      <a:alpha val="43137"/>
                    </a:srgbClr>
                  </a:outerShdw>
                </a:effectLst>
              </a:rPr>
              <a:t>kernopdracht</a:t>
            </a:r>
            <a:r>
              <a:rPr lang="en-US" sz="800" i="1" dirty="0" smtClean="0">
                <a:effectLst>
                  <a:outerShdw blurRad="38100" dist="38100" dir="2700000" algn="tl">
                    <a:srgbClr val="000000">
                      <a:alpha val="43137"/>
                    </a:srgbClr>
                  </a:outerShdw>
                </a:effectLst>
              </a:rPr>
              <a:t> van het </a:t>
            </a:r>
            <a:r>
              <a:rPr lang="en-US" sz="800" i="1" dirty="0" err="1" smtClean="0">
                <a:effectLst>
                  <a:outerShdw blurRad="38100" dist="38100" dir="2700000" algn="tl">
                    <a:srgbClr val="000000">
                      <a:alpha val="43137"/>
                    </a:srgbClr>
                  </a:outerShdw>
                </a:effectLst>
              </a:rPr>
              <a:t>onderwijs</a:t>
            </a:r>
            <a:r>
              <a:rPr lang="en-US" sz="800" i="1" dirty="0" smtClean="0">
                <a:effectLst>
                  <a:outerShdw blurRad="38100" dist="38100" dir="2700000" algn="tl">
                    <a:srgbClr val="000000">
                      <a:alpha val="43137"/>
                    </a:srgbClr>
                  </a:outerShdw>
                </a:effectLst>
              </a:rPr>
              <a:t>, in de ‘</a:t>
            </a:r>
            <a:r>
              <a:rPr lang="en-US" sz="800" i="1" dirty="0" err="1" smtClean="0">
                <a:effectLst>
                  <a:outerShdw blurRad="38100" dist="38100" dir="2700000" algn="tl">
                    <a:srgbClr val="000000">
                      <a:alpha val="43137"/>
                    </a:srgbClr>
                  </a:outerShdw>
                </a:effectLst>
              </a:rPr>
              <a:t>Onderwijskrant</a:t>
            </a:r>
            <a:r>
              <a:rPr lang="en-US" sz="800" i="1" dirty="0" smtClean="0">
                <a:effectLst>
                  <a:outerShdw blurRad="38100" dist="38100" dir="2700000" algn="tl">
                    <a:srgbClr val="000000">
                      <a:alpha val="43137"/>
                    </a:srgbClr>
                  </a:outerShdw>
                </a:effectLst>
              </a:rPr>
              <a:t> 158, </a:t>
            </a:r>
            <a:r>
              <a:rPr lang="en-US" sz="800" i="1" dirty="0" err="1" smtClean="0">
                <a:effectLst>
                  <a:outerShdw blurRad="38100" dist="38100" dir="2700000" algn="tl">
                    <a:srgbClr val="000000">
                      <a:alpha val="43137"/>
                    </a:srgbClr>
                  </a:outerShdw>
                </a:effectLst>
              </a:rPr>
              <a:t>juli-augustus-september</a:t>
            </a:r>
            <a:r>
              <a:rPr lang="en-US" sz="800" i="1" dirty="0" smtClean="0">
                <a:effectLst>
                  <a:outerShdw blurRad="38100" dist="38100" dir="2700000" algn="tl">
                    <a:srgbClr val="000000">
                      <a:alpha val="43137"/>
                    </a:srgbClr>
                  </a:outerShdw>
                </a:effectLst>
              </a:rPr>
              <a:t> 2011)</a:t>
            </a:r>
          </a:p>
          <a:p>
            <a:pPr marL="0" indent="0">
              <a:buFontTx/>
              <a:buNone/>
              <a:defRPr/>
            </a:pPr>
            <a:r>
              <a:rPr lang="nl-BE" dirty="0" smtClean="0"/>
              <a:t>		</a:t>
            </a:r>
          </a:p>
        </p:txBody>
      </p:sp>
      <p:sp>
        <p:nvSpPr>
          <p:cNvPr id="36868" name="Gekromde PIJL-OMHOOG 3"/>
          <p:cNvSpPr>
            <a:spLocks noChangeArrowheads="1"/>
          </p:cNvSpPr>
          <p:nvPr/>
        </p:nvSpPr>
        <p:spPr bwMode="auto">
          <a:xfrm rot="3360000">
            <a:off x="2241508" y="1359471"/>
            <a:ext cx="773256" cy="1042713"/>
          </a:xfrm>
          <a:prstGeom prst="curvedUpArrow">
            <a:avLst>
              <a:gd name="adj1" fmla="val 24986"/>
              <a:gd name="adj2" fmla="val 49971"/>
              <a:gd name="adj3" fmla="val 25000"/>
            </a:avLst>
          </a:prstGeom>
          <a:solidFill>
            <a:schemeClr val="accent1"/>
          </a:solidFill>
          <a:ln w="9525" algn="ctr">
            <a:solidFill>
              <a:schemeClr val="tx1"/>
            </a:solidFill>
            <a:round/>
            <a:headEnd/>
            <a:tailEnd/>
          </a:ln>
        </p:spPr>
        <p:txBody>
          <a:bodyPr/>
          <a:lstStyle/>
          <a:p>
            <a:endParaRPr lang="nl-BE"/>
          </a:p>
        </p:txBody>
      </p:sp>
      <p:sp>
        <p:nvSpPr>
          <p:cNvPr id="36869" name="Gekromde PIJL-RECHTS 4"/>
          <p:cNvSpPr>
            <a:spLocks noChangeArrowheads="1"/>
          </p:cNvSpPr>
          <p:nvPr/>
        </p:nvSpPr>
        <p:spPr bwMode="auto">
          <a:xfrm>
            <a:off x="71500" y="1052736"/>
            <a:ext cx="468052" cy="2192114"/>
          </a:xfrm>
          <a:prstGeom prst="curvedRightArrow">
            <a:avLst>
              <a:gd name="adj1" fmla="val 25048"/>
              <a:gd name="adj2" fmla="val 50117"/>
              <a:gd name="adj3" fmla="val 25000"/>
            </a:avLst>
          </a:prstGeom>
          <a:solidFill>
            <a:schemeClr val="accent1"/>
          </a:solidFill>
          <a:ln w="9525" algn="ctr">
            <a:solidFill>
              <a:schemeClr val="tx1"/>
            </a:solidFill>
            <a:round/>
            <a:headEnd/>
            <a:tailEnd/>
          </a:ln>
          <a:scene3d>
            <a:camera prst="orthographicFront">
              <a:rot lat="0" lon="1800000" rev="21000000"/>
            </a:camera>
            <a:lightRig rig="threePt" dir="t"/>
          </a:scene3d>
        </p:spPr>
        <p:txBody>
          <a:bodyPr/>
          <a:lstStyle/>
          <a:p>
            <a:endParaRPr lang="nl-BE"/>
          </a:p>
        </p:txBody>
      </p:sp>
      <p:sp>
        <p:nvSpPr>
          <p:cNvPr id="36870" name="Rechthoek 5"/>
          <p:cNvSpPr>
            <a:spLocks noChangeArrowheads="1"/>
          </p:cNvSpPr>
          <p:nvPr/>
        </p:nvSpPr>
        <p:spPr bwMode="auto">
          <a:xfrm>
            <a:off x="3568700" y="32448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nl-BE"/>
          </a:p>
        </p:txBody>
      </p:sp>
      <p:pic>
        <p:nvPicPr>
          <p:cNvPr id="8" name="Picture 2" descr="C:\Users\Noel.Selis\Pictures\imagesCA9F7CZ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0"/>
            <a:ext cx="212372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283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normAutofit fontScale="90000"/>
          </a:bodyPr>
          <a:lstStyle/>
          <a:p>
            <a:r>
              <a:rPr lang="nl-BE" sz="4000" i="1" u="sng"/>
              <a:t/>
            </a:r>
            <a:br>
              <a:rPr lang="nl-BE" sz="4000" i="1" u="sng"/>
            </a:br>
            <a:endParaRPr lang="nl-BE" sz="4000" i="1" u="sng"/>
          </a:p>
        </p:txBody>
      </p:sp>
      <p:sp>
        <p:nvSpPr>
          <p:cNvPr id="116739" name="Rectangle 3"/>
          <p:cNvSpPr>
            <a:spLocks noGrp="1" noChangeArrowheads="1"/>
          </p:cNvSpPr>
          <p:nvPr>
            <p:ph type="body" idx="4294967295"/>
          </p:nvPr>
        </p:nvSpPr>
        <p:spPr>
          <a:xfrm>
            <a:off x="395288" y="476250"/>
            <a:ext cx="8229600" cy="7417246"/>
          </a:xfrm>
        </p:spPr>
        <p:txBody>
          <a:bodyPr>
            <a:normAutofit/>
          </a:bodyPr>
          <a:lstStyle/>
          <a:p>
            <a:pPr marL="990600" lvl="1" indent="-533400">
              <a:buFont typeface="Tahoma" pitchFamily="34" charset="0"/>
              <a:buNone/>
            </a:pPr>
            <a:r>
              <a:rPr lang="en-GB" sz="3200" b="1" dirty="0">
                <a:solidFill>
                  <a:srgbClr val="FF0000"/>
                </a:solidFill>
              </a:rPr>
              <a:t>(B) </a:t>
            </a:r>
            <a:r>
              <a:rPr lang="en-GB" sz="4000" b="1" dirty="0">
                <a:solidFill>
                  <a:srgbClr val="FF0000"/>
                </a:solidFill>
              </a:rPr>
              <a:t>EMOTIVISM = deceptive and dangerous:</a:t>
            </a:r>
          </a:p>
          <a:p>
            <a:pPr marL="990600" lvl="1" indent="-533400">
              <a:buFont typeface="Tahoma" pitchFamily="34" charset="0"/>
              <a:buNone/>
            </a:pPr>
            <a:endParaRPr lang="en-GB" sz="3200" dirty="0"/>
          </a:p>
          <a:p>
            <a:pPr marL="990600" lvl="1" indent="-533400">
              <a:buFont typeface="Tahoma" pitchFamily="34" charset="0"/>
              <a:buAutoNum type="arabicParenR"/>
            </a:pPr>
            <a:r>
              <a:rPr lang="en-GB" sz="3600" dirty="0">
                <a:solidFill>
                  <a:srgbClr val="0070C0"/>
                </a:solidFill>
              </a:rPr>
              <a:t>formal tolerance </a:t>
            </a:r>
            <a:r>
              <a:rPr lang="en-GB" sz="3600" dirty="0">
                <a:sym typeface="Wingdings" pitchFamily="2" charset="2"/>
              </a:rPr>
              <a:t></a:t>
            </a:r>
            <a:r>
              <a:rPr lang="en-GB" sz="3600" dirty="0"/>
              <a:t> lack of substantive reflection: </a:t>
            </a:r>
            <a:r>
              <a:rPr lang="en-GB" sz="4400" dirty="0"/>
              <a:t>‘unprincipled morality</a:t>
            </a:r>
            <a:r>
              <a:rPr lang="en-GB" sz="1400" dirty="0"/>
              <a:t>’(Z. Bauman)</a:t>
            </a:r>
            <a:r>
              <a:rPr lang="en-GB" sz="3600" dirty="0"/>
              <a:t> </a:t>
            </a:r>
            <a:endParaRPr lang="en-GB" sz="3600" dirty="0" smtClean="0"/>
          </a:p>
          <a:p>
            <a:pPr marL="990600" lvl="1" indent="-533400">
              <a:buNone/>
            </a:pPr>
            <a:r>
              <a:rPr lang="en-GB" sz="3600" dirty="0"/>
              <a:t>	</a:t>
            </a:r>
            <a:r>
              <a:rPr lang="en-GB" sz="3600" dirty="0" smtClean="0"/>
              <a:t>ethics </a:t>
            </a:r>
            <a:r>
              <a:rPr lang="en-GB" sz="3600" dirty="0"/>
              <a:t>reduced to psychology</a:t>
            </a:r>
          </a:p>
          <a:p>
            <a:pPr marL="990600" lvl="1" indent="-533400">
              <a:buFont typeface="Tahoma" pitchFamily="34" charset="0"/>
              <a:buNone/>
            </a:pPr>
            <a:r>
              <a:rPr lang="en-GB" sz="2000" dirty="0">
                <a:sym typeface="Wingdings" pitchFamily="2" charset="2"/>
              </a:rPr>
              <a:t>	</a:t>
            </a:r>
            <a:r>
              <a:rPr lang="en-GB" sz="3200" dirty="0">
                <a:sym typeface="Wingdings" pitchFamily="2" charset="2"/>
              </a:rPr>
              <a:t></a:t>
            </a:r>
            <a:r>
              <a:rPr lang="en-GB" sz="2000" dirty="0"/>
              <a:t> </a:t>
            </a:r>
            <a:r>
              <a:rPr lang="en-GB" sz="2000" dirty="0">
                <a:sym typeface="Wingdings" pitchFamily="2" charset="2"/>
              </a:rPr>
              <a:t> </a:t>
            </a:r>
            <a:r>
              <a:rPr lang="en-GB" sz="3200" dirty="0">
                <a:sym typeface="Wingdings" pitchFamily="2" charset="2"/>
              </a:rPr>
              <a:t>‘culture of surface’:</a:t>
            </a:r>
            <a:r>
              <a:rPr lang="en-GB" sz="2000" dirty="0">
                <a:sym typeface="Wingdings" pitchFamily="2" charset="2"/>
              </a:rPr>
              <a:t> </a:t>
            </a:r>
          </a:p>
          <a:p>
            <a:pPr marL="990600" lvl="1" indent="-533400">
              <a:buFont typeface="Tahoma" pitchFamily="34" charset="0"/>
              <a:buNone/>
            </a:pPr>
            <a:r>
              <a:rPr lang="en-GB" sz="2000" dirty="0">
                <a:sym typeface="Wingdings" pitchFamily="2" charset="2"/>
              </a:rPr>
              <a:t>	</a:t>
            </a:r>
            <a:endParaRPr lang="en-GB" sz="2000" dirty="0"/>
          </a:p>
          <a:p>
            <a:pPr marL="990600" lvl="1" indent="-533400">
              <a:buFont typeface="Tahoma" pitchFamily="34" charset="0"/>
              <a:buNone/>
            </a:pPr>
            <a:endParaRPr lang="nl-BE" sz="2000" i="1" dirty="0"/>
          </a:p>
          <a:p>
            <a:pPr marL="990600" lvl="1" indent="-533400">
              <a:buFont typeface="Tahoma" pitchFamily="34" charset="0"/>
              <a:buNone/>
            </a:pPr>
            <a:endParaRPr lang="en-GB" sz="3200" dirty="0"/>
          </a:p>
          <a:p>
            <a:pPr marL="990600" lvl="1" indent="-533400">
              <a:buFont typeface="Tahoma" pitchFamily="34" charset="0"/>
              <a:buNone/>
            </a:pPr>
            <a:endParaRPr lang="en-GB" sz="3200" dirty="0"/>
          </a:p>
        </p:txBody>
      </p:sp>
    </p:spTree>
    <p:extLst>
      <p:ext uri="{BB962C8B-B14F-4D97-AF65-F5344CB8AC3E}">
        <p14:creationId xmlns:p14="http://schemas.microsoft.com/office/powerpoint/2010/main" val="398221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4294967295"/>
          </p:nvPr>
        </p:nvSpPr>
        <p:spPr>
          <a:xfrm>
            <a:off x="428625" y="260648"/>
            <a:ext cx="8229600" cy="6336704"/>
          </a:xfrm>
        </p:spPr>
        <p:txBody>
          <a:bodyPr>
            <a:noAutofit/>
          </a:bodyPr>
          <a:lstStyle/>
          <a:p>
            <a:pPr eaLnBrk="1" hangingPunct="1">
              <a:buFontTx/>
              <a:buNone/>
              <a:defRPr/>
            </a:pPr>
            <a:r>
              <a:rPr lang="nl-BE" sz="3600" dirty="0" smtClean="0"/>
              <a:t>	</a:t>
            </a:r>
            <a:r>
              <a:rPr lang="en-US" sz="3600" dirty="0" smtClean="0"/>
              <a:t>Communication = essential, but delicate factor in contemporary (hospitality)education and industry</a:t>
            </a:r>
            <a:endParaRPr lang="en-US" sz="2000" dirty="0" smtClean="0">
              <a:effectLst/>
            </a:endParaRPr>
          </a:p>
          <a:p>
            <a:pPr eaLnBrk="1" hangingPunct="1">
              <a:buFontTx/>
              <a:buNone/>
              <a:defRPr/>
            </a:pPr>
            <a:r>
              <a:rPr lang="en-US" dirty="0" smtClean="0">
                <a:effectLst/>
              </a:rPr>
              <a:t>			</a:t>
            </a:r>
          </a:p>
          <a:p>
            <a:pPr eaLnBrk="1" hangingPunct="1">
              <a:buFontTx/>
              <a:buNone/>
              <a:defRPr/>
            </a:pPr>
            <a:r>
              <a:rPr lang="en-US" dirty="0" smtClean="0"/>
              <a:t>			of all time</a:t>
            </a:r>
            <a:r>
              <a:rPr lang="en-US" dirty="0" smtClean="0">
                <a:effectLst/>
              </a:rPr>
              <a:t> </a:t>
            </a:r>
          </a:p>
          <a:p>
            <a:pPr eaLnBrk="1" hangingPunct="1">
              <a:buFontTx/>
              <a:buNone/>
              <a:defRPr/>
            </a:pPr>
            <a:r>
              <a:rPr lang="en-US" dirty="0" smtClean="0">
                <a:effectLst/>
              </a:rPr>
              <a:t>			</a:t>
            </a:r>
            <a:r>
              <a:rPr lang="en-US" dirty="0" smtClean="0"/>
              <a:t>today</a:t>
            </a:r>
            <a:r>
              <a:rPr lang="en-US" dirty="0" smtClean="0">
                <a:effectLst/>
              </a:rPr>
              <a:t>: seems &gt;&gt; ever</a:t>
            </a:r>
            <a:r>
              <a:rPr lang="en-US" sz="1200" dirty="0" smtClean="0"/>
              <a:t>	</a:t>
            </a:r>
          </a:p>
          <a:p>
            <a:pPr eaLnBrk="1" hangingPunct="1">
              <a:buFontTx/>
              <a:buNone/>
              <a:defRPr/>
            </a:pPr>
            <a:r>
              <a:rPr lang="en-US" sz="1200" dirty="0" smtClean="0"/>
              <a:t>			</a:t>
            </a:r>
            <a:endParaRPr lang="en-US" sz="2400" dirty="0" smtClean="0"/>
          </a:p>
          <a:p>
            <a:pPr eaLnBrk="1" hangingPunct="1">
              <a:buFontTx/>
              <a:buNone/>
              <a:defRPr/>
            </a:pPr>
            <a:r>
              <a:rPr lang="en-US" sz="2400" b="1" dirty="0" smtClean="0"/>
              <a:t>			</a:t>
            </a:r>
          </a:p>
          <a:p>
            <a:pPr eaLnBrk="1" hangingPunct="1">
              <a:buFontTx/>
              <a:buNone/>
              <a:defRPr/>
            </a:pPr>
            <a:r>
              <a:rPr lang="en-US" b="1" dirty="0" smtClean="0"/>
              <a:t>			</a:t>
            </a:r>
            <a:r>
              <a:rPr lang="en-US" sz="3600" b="1" dirty="0" smtClean="0"/>
              <a:t>4 generations:</a:t>
            </a:r>
          </a:p>
          <a:p>
            <a:pPr marL="0" indent="0" algn="ctr">
              <a:buNone/>
            </a:pPr>
            <a:r>
              <a:rPr lang="en-US" sz="3600" b="1" dirty="0" smtClean="0"/>
              <a:t>Baby Boomers - generation X - Y - Z</a:t>
            </a:r>
          </a:p>
          <a:p>
            <a:pPr marL="0" indent="0">
              <a:buNone/>
            </a:pPr>
            <a:r>
              <a:rPr lang="en-US" sz="4200" b="1" dirty="0" smtClean="0"/>
              <a:t>		</a:t>
            </a:r>
            <a:r>
              <a:rPr lang="en-US" dirty="0" smtClean="0"/>
              <a:t>° misunderstandings and tensions</a:t>
            </a:r>
            <a:endParaRPr lang="en-US" sz="3200" dirty="0" smtClean="0"/>
          </a:p>
        </p:txBody>
      </p:sp>
      <p:sp>
        <p:nvSpPr>
          <p:cNvPr id="4100" name="AutoShape 4"/>
          <p:cNvSpPr>
            <a:spLocks noChangeArrowheads="1"/>
          </p:cNvSpPr>
          <p:nvPr/>
        </p:nvSpPr>
        <p:spPr bwMode="auto">
          <a:xfrm>
            <a:off x="980963" y="3573016"/>
            <a:ext cx="1027670" cy="1152128"/>
          </a:xfrm>
          <a:prstGeom prst="curvedRightArrow">
            <a:avLst>
              <a:gd name="adj1" fmla="val 33098"/>
              <a:gd name="adj2" fmla="val 66202"/>
              <a:gd name="adj3" fmla="val 33333"/>
            </a:avLst>
          </a:prstGeom>
          <a:solidFill>
            <a:schemeClr val="accent1"/>
          </a:solidFill>
          <a:ln w="9525">
            <a:solidFill>
              <a:schemeClr val="tx1"/>
            </a:solidFill>
            <a:miter lim="800000"/>
            <a:headEnd/>
            <a:tailEnd/>
          </a:ln>
          <a:scene3d>
            <a:camera prst="orthographicFront">
              <a:rot lat="0" lon="0" rev="1200000"/>
            </a:camera>
            <a:lightRig rig="threePt" dir="t"/>
          </a:scene3d>
        </p:spPr>
        <p:txBody>
          <a:bodyPr wrap="none" anchor="ctr"/>
          <a:lstStyle/>
          <a:p>
            <a:endParaRPr lang="nl-BE"/>
          </a:p>
        </p:txBody>
      </p:sp>
      <p:sp>
        <p:nvSpPr>
          <p:cNvPr id="4101" name="AutoShape 4"/>
          <p:cNvSpPr>
            <a:spLocks noChangeArrowheads="1"/>
          </p:cNvSpPr>
          <p:nvPr/>
        </p:nvSpPr>
        <p:spPr bwMode="auto">
          <a:xfrm>
            <a:off x="1494625" y="5301208"/>
            <a:ext cx="733425" cy="1044575"/>
          </a:xfrm>
          <a:prstGeom prst="curvedRightArrow">
            <a:avLst>
              <a:gd name="adj1" fmla="val 52579"/>
              <a:gd name="adj2" fmla="val 66273"/>
              <a:gd name="adj3" fmla="val 33333"/>
            </a:avLst>
          </a:prstGeom>
          <a:solidFill>
            <a:schemeClr val="accent1"/>
          </a:solidFill>
          <a:ln w="9525">
            <a:solidFill>
              <a:schemeClr val="tx1"/>
            </a:solidFill>
            <a:miter lim="800000"/>
            <a:headEnd/>
            <a:tailEnd/>
          </a:ln>
          <a:scene3d>
            <a:camera prst="orthographicFront">
              <a:rot lat="0" lon="1800000" rev="3000000"/>
            </a:camera>
            <a:lightRig rig="threePt" dir="t"/>
          </a:scene3d>
        </p:spPr>
        <p:txBody>
          <a:bodyPr wrap="none" anchor="ctr"/>
          <a:lstStyle/>
          <a:p>
            <a:endParaRPr lang="nl-BE"/>
          </a:p>
        </p:txBody>
      </p:sp>
      <p:cxnSp>
        <p:nvCxnSpPr>
          <p:cNvPr id="6" name="Rechte verbindingslijn 12"/>
          <p:cNvCxnSpPr>
            <a:cxnSpLocks noChangeShapeType="1"/>
          </p:cNvCxnSpPr>
          <p:nvPr/>
        </p:nvCxnSpPr>
        <p:spPr bwMode="auto">
          <a:xfrm rot="5400000">
            <a:off x="842417" y="2440769"/>
            <a:ext cx="10001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 name="Rechte verbindingslijn met pijl 19"/>
          <p:cNvCxnSpPr>
            <a:cxnSpLocks noChangeShapeType="1"/>
          </p:cNvCxnSpPr>
          <p:nvPr/>
        </p:nvCxnSpPr>
        <p:spPr bwMode="auto">
          <a:xfrm flipV="1">
            <a:off x="1331639" y="2655081"/>
            <a:ext cx="714375" cy="2857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 name="Rechte verbindingslijn met pijl 21"/>
          <p:cNvCxnSpPr>
            <a:cxnSpLocks noChangeShapeType="1"/>
          </p:cNvCxnSpPr>
          <p:nvPr/>
        </p:nvCxnSpPr>
        <p:spPr bwMode="auto">
          <a:xfrm>
            <a:off x="1342480" y="2940831"/>
            <a:ext cx="714375" cy="2857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45417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4294967295"/>
          </p:nvPr>
        </p:nvSpPr>
        <p:spPr>
          <a:xfrm>
            <a:off x="468313" y="-142900"/>
            <a:ext cx="8229600" cy="8756476"/>
          </a:xfrm>
        </p:spPr>
        <p:txBody>
          <a:bodyPr>
            <a:normAutofit/>
          </a:bodyPr>
          <a:lstStyle/>
          <a:p>
            <a:pPr lvl="1">
              <a:buFont typeface="Tahoma" pitchFamily="34" charset="0"/>
              <a:buNone/>
            </a:pPr>
            <a:r>
              <a:rPr lang="en-GB" sz="4000" dirty="0"/>
              <a:t>	</a:t>
            </a:r>
            <a:r>
              <a:rPr lang="en-GB" sz="3200" dirty="0"/>
              <a:t>2)</a:t>
            </a:r>
            <a:r>
              <a:rPr lang="en-GB" sz="4400" dirty="0"/>
              <a:t> </a:t>
            </a:r>
            <a:r>
              <a:rPr lang="nl-BE" sz="3200" dirty="0" err="1"/>
              <a:t>Individual</a:t>
            </a:r>
            <a:r>
              <a:rPr lang="nl-BE" sz="3200" dirty="0"/>
              <a:t>, </a:t>
            </a:r>
            <a:r>
              <a:rPr lang="nl-BE" sz="3200" dirty="0" err="1"/>
              <a:t>emotional</a:t>
            </a:r>
            <a:r>
              <a:rPr lang="nl-BE" sz="3200" dirty="0"/>
              <a:t> </a:t>
            </a:r>
            <a:r>
              <a:rPr lang="nl-BE" sz="3200" dirty="0" err="1"/>
              <a:t>ethics</a:t>
            </a:r>
            <a:r>
              <a:rPr lang="nl-BE" sz="3200" dirty="0"/>
              <a:t> </a:t>
            </a:r>
            <a:r>
              <a:rPr lang="nl-BE" sz="3200" dirty="0">
                <a:solidFill>
                  <a:srgbClr val="0070C0"/>
                </a:solidFill>
                <a:sym typeface="Wingdings" pitchFamily="2" charset="2"/>
              </a:rPr>
              <a:t></a:t>
            </a:r>
            <a:r>
              <a:rPr lang="en-GB" sz="4000" dirty="0">
                <a:solidFill>
                  <a:srgbClr val="0070C0"/>
                </a:solidFill>
              </a:rPr>
              <a:t>relativism</a:t>
            </a:r>
            <a:r>
              <a:rPr lang="en-GB" sz="3200" dirty="0"/>
              <a:t>: ethics unsettled: </a:t>
            </a:r>
          </a:p>
          <a:p>
            <a:pPr lvl="1">
              <a:buFont typeface="Tahoma" pitchFamily="34" charset="0"/>
              <a:buNone/>
            </a:pPr>
            <a:r>
              <a:rPr lang="en-GB" sz="3200" dirty="0"/>
              <a:t>	</a:t>
            </a:r>
            <a:endParaRPr lang="en-GB" sz="3200" i="1" dirty="0"/>
          </a:p>
          <a:p>
            <a:pPr lvl="1">
              <a:buFont typeface="Tahoma" pitchFamily="34" charset="0"/>
              <a:buNone/>
            </a:pPr>
            <a:r>
              <a:rPr lang="en-US" sz="4400" i="1" dirty="0" smtClean="0"/>
              <a:t>chaos: </a:t>
            </a:r>
            <a:r>
              <a:rPr lang="en-US" sz="4400" i="1" dirty="0" smtClean="0">
                <a:solidFill>
                  <a:srgbClr val="FF0000"/>
                </a:solidFill>
              </a:rPr>
              <a:t>‘liquid society’</a:t>
            </a:r>
            <a:r>
              <a:rPr lang="en-US" sz="4400" i="1" dirty="0" smtClean="0"/>
              <a:t> : </a:t>
            </a:r>
            <a:r>
              <a:rPr lang="en-US" sz="2800" i="1" dirty="0" smtClean="0"/>
              <a:t>“</a:t>
            </a:r>
            <a:r>
              <a:rPr lang="en-US" sz="2800" b="1" i="1" dirty="0" smtClean="0"/>
              <a:t>There</a:t>
            </a:r>
          </a:p>
          <a:p>
            <a:pPr lvl="1">
              <a:buFont typeface="Tahoma" pitchFamily="34" charset="0"/>
              <a:buNone/>
            </a:pPr>
            <a:r>
              <a:rPr lang="en-US" sz="2800" b="1" i="1" dirty="0" smtClean="0"/>
              <a:t>is no single right  way to live” </a:t>
            </a:r>
            <a:r>
              <a:rPr lang="en-US" sz="1800" dirty="0" smtClean="0"/>
              <a:t>(J. M. </a:t>
            </a:r>
            <a:r>
              <a:rPr lang="en-US" sz="1800" dirty="0" err="1" smtClean="0"/>
              <a:t>Twenge</a:t>
            </a:r>
            <a:r>
              <a:rPr lang="en-US" sz="1800" dirty="0" smtClean="0"/>
              <a:t>)</a:t>
            </a:r>
          </a:p>
          <a:p>
            <a:pPr>
              <a:buFontTx/>
              <a:buNone/>
            </a:pPr>
            <a:r>
              <a:rPr lang="en-US" sz="1800" i="1" dirty="0" smtClean="0"/>
              <a:t>	</a:t>
            </a:r>
            <a:r>
              <a:rPr lang="en-US" sz="2800" i="1" dirty="0" smtClean="0"/>
              <a:t>‘anything goes</a:t>
            </a:r>
            <a:r>
              <a:rPr lang="en-US" sz="1800" dirty="0" smtClean="0"/>
              <a:t>	</a:t>
            </a:r>
            <a:r>
              <a:rPr lang="en-US" sz="4400" i="1" dirty="0" smtClean="0"/>
              <a:t>		</a:t>
            </a:r>
          </a:p>
          <a:p>
            <a:pPr lvl="1">
              <a:buFont typeface="Tahoma" pitchFamily="34" charset="0"/>
              <a:buNone/>
            </a:pPr>
            <a:endParaRPr lang="en-US" sz="2800" b="1" dirty="0" smtClean="0">
              <a:sym typeface="Wingdings" pitchFamily="2" charset="2"/>
            </a:endParaRPr>
          </a:p>
          <a:p>
            <a:pPr lvl="1">
              <a:buFont typeface="Tahoma" pitchFamily="34" charset="0"/>
              <a:buNone/>
            </a:pPr>
            <a:r>
              <a:rPr lang="en-US" sz="2800" dirty="0" smtClean="0"/>
              <a:t>Moral vacuum</a:t>
            </a:r>
            <a:r>
              <a:rPr lang="en-US" sz="3600" b="1" dirty="0" smtClean="0"/>
              <a:t>: </a:t>
            </a:r>
            <a:r>
              <a:rPr lang="en-US" sz="2800" dirty="0" smtClean="0"/>
              <a:t>fatigue, uncertainty and fear</a:t>
            </a:r>
          </a:p>
          <a:p>
            <a:pPr lvl="1">
              <a:buFont typeface="Tahoma" pitchFamily="34" charset="0"/>
              <a:buNone/>
            </a:pPr>
            <a:endParaRPr lang="en-US" sz="1600" i="1" dirty="0" smtClean="0"/>
          </a:p>
          <a:p>
            <a:pPr lvl="1">
              <a:buNone/>
            </a:pPr>
            <a:r>
              <a:rPr lang="en-US" sz="2800" dirty="0" smtClean="0"/>
              <a:t>Danger: end rational communication </a:t>
            </a:r>
            <a:r>
              <a:rPr lang="en-US" sz="2800" dirty="0" smtClean="0">
                <a:sym typeface="Wingdings" pitchFamily="2" charset="2"/>
              </a:rPr>
              <a:t></a:t>
            </a:r>
          </a:p>
          <a:p>
            <a:pPr lvl="1">
              <a:buNone/>
            </a:pPr>
            <a:r>
              <a:rPr lang="en-US" sz="2800" dirty="0" smtClean="0">
                <a:sym typeface="Wingdings" pitchFamily="2" charset="2"/>
              </a:rPr>
              <a:t>end  democracy  justify everything</a:t>
            </a:r>
            <a:endParaRPr lang="en-US" sz="2800" dirty="0" smtClean="0"/>
          </a:p>
          <a:p>
            <a:pPr lvl="1">
              <a:buFont typeface="Tahoma" pitchFamily="34" charset="0"/>
              <a:buNone/>
            </a:pPr>
            <a:endParaRPr lang="nl-BE" sz="2800" i="1" dirty="0"/>
          </a:p>
        </p:txBody>
      </p:sp>
      <p:sp>
        <p:nvSpPr>
          <p:cNvPr id="159748" name="AutoShape 8"/>
          <p:cNvSpPr>
            <a:spLocks noChangeArrowheads="1"/>
          </p:cNvSpPr>
          <p:nvPr/>
        </p:nvSpPr>
        <p:spPr bwMode="auto">
          <a:xfrm>
            <a:off x="3785961" y="1340768"/>
            <a:ext cx="406400" cy="701675"/>
          </a:xfrm>
          <a:prstGeom prst="downArrow">
            <a:avLst>
              <a:gd name="adj1" fmla="val 50000"/>
              <a:gd name="adj2" fmla="val 43164"/>
            </a:avLst>
          </a:prstGeom>
          <a:solidFill>
            <a:schemeClr val="accent1"/>
          </a:solidFill>
          <a:ln w="9525">
            <a:solidFill>
              <a:schemeClr val="tx1"/>
            </a:solidFill>
            <a:miter lim="800000"/>
            <a:headEnd/>
            <a:tailEnd/>
          </a:ln>
        </p:spPr>
        <p:txBody>
          <a:bodyPr wrap="none" anchor="ctr"/>
          <a:lstStyle/>
          <a:p>
            <a:pPr eaLnBrk="0" hangingPunct="0"/>
            <a:endParaRPr lang="nl-BE" sz="1800">
              <a:latin typeface="Arial" charset="0"/>
            </a:endParaRPr>
          </a:p>
        </p:txBody>
      </p:sp>
      <p:sp>
        <p:nvSpPr>
          <p:cNvPr id="8" name="Gekromde PIJL-RECHTS 4"/>
          <p:cNvSpPr>
            <a:spLocks noChangeArrowheads="1"/>
          </p:cNvSpPr>
          <p:nvPr/>
        </p:nvSpPr>
        <p:spPr bwMode="auto">
          <a:xfrm>
            <a:off x="107504" y="3363792"/>
            <a:ext cx="737237" cy="1583258"/>
          </a:xfrm>
          <a:prstGeom prst="curvedRightArrow">
            <a:avLst>
              <a:gd name="adj1" fmla="val 25048"/>
              <a:gd name="adj2" fmla="val 50117"/>
              <a:gd name="adj3" fmla="val 25000"/>
            </a:avLst>
          </a:prstGeom>
          <a:solidFill>
            <a:schemeClr val="accent1"/>
          </a:solidFill>
          <a:ln w="9525" algn="ctr">
            <a:solidFill>
              <a:schemeClr val="tx1"/>
            </a:solidFill>
            <a:round/>
            <a:headEnd/>
            <a:tailEnd/>
          </a:ln>
          <a:scene3d>
            <a:camera prst="orthographicFront">
              <a:rot lat="0" lon="1800000" rev="21000000"/>
            </a:camera>
            <a:lightRig rig="threePt" dir="t"/>
          </a:scene3d>
        </p:spPr>
        <p:txBody>
          <a:bodyPr/>
          <a:lstStyle/>
          <a:p>
            <a:endParaRPr lang="nl-BE"/>
          </a:p>
        </p:txBody>
      </p:sp>
      <p:sp>
        <p:nvSpPr>
          <p:cNvPr id="9" name="Gekromde PIJL-RECHTS 4"/>
          <p:cNvSpPr>
            <a:spLocks noChangeArrowheads="1"/>
          </p:cNvSpPr>
          <p:nvPr/>
        </p:nvSpPr>
        <p:spPr bwMode="auto">
          <a:xfrm>
            <a:off x="107504" y="3363792"/>
            <a:ext cx="712518" cy="2854949"/>
          </a:xfrm>
          <a:prstGeom prst="curvedRightArrow">
            <a:avLst>
              <a:gd name="adj1" fmla="val 25048"/>
              <a:gd name="adj2" fmla="val 50117"/>
              <a:gd name="adj3" fmla="val 25000"/>
            </a:avLst>
          </a:prstGeom>
          <a:solidFill>
            <a:schemeClr val="accent1"/>
          </a:solidFill>
          <a:ln w="9525" algn="ctr">
            <a:solidFill>
              <a:schemeClr val="tx1"/>
            </a:solidFill>
            <a:round/>
            <a:headEnd/>
            <a:tailEnd/>
          </a:ln>
          <a:scene3d>
            <a:camera prst="orthographicFront">
              <a:rot lat="0" lon="1800000" rev="21000000"/>
            </a:camera>
            <a:lightRig rig="threePt" dir="t"/>
          </a:scene3d>
        </p:spPr>
        <p:txBody>
          <a:bodyPr/>
          <a:lstStyle/>
          <a:p>
            <a:endParaRPr lang="nl-BE"/>
          </a:p>
        </p:txBody>
      </p:sp>
    </p:spTree>
    <p:extLst>
      <p:ext uri="{BB962C8B-B14F-4D97-AF65-F5344CB8AC3E}">
        <p14:creationId xmlns:p14="http://schemas.microsoft.com/office/powerpoint/2010/main" val="3903406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4294967295"/>
          </p:nvPr>
        </p:nvSpPr>
        <p:spPr>
          <a:xfrm>
            <a:off x="500063" y="142874"/>
            <a:ext cx="8229600" cy="6382469"/>
          </a:xfrm>
        </p:spPr>
        <p:txBody>
          <a:bodyPr>
            <a:normAutofit fontScale="92500"/>
          </a:bodyPr>
          <a:lstStyle/>
          <a:p>
            <a:pPr>
              <a:buFontTx/>
              <a:buNone/>
            </a:pPr>
            <a:r>
              <a:rPr lang="en-GB" sz="2800" i="1" dirty="0"/>
              <a:t>	</a:t>
            </a:r>
            <a:r>
              <a:rPr lang="en-GB" sz="2400" i="1" dirty="0"/>
              <a:t>Without exaggeration one can state that Western thinking at the end of the second millennium was predominantly characterized by </a:t>
            </a:r>
            <a:r>
              <a:rPr lang="en-GB" sz="2400" i="1" dirty="0" smtClean="0">
                <a:solidFill>
                  <a:srgbClr val="FF0000"/>
                </a:solidFill>
              </a:rPr>
              <a:t>scepticism.</a:t>
            </a:r>
            <a:r>
              <a:rPr lang="en-GB" sz="2400" i="1" dirty="0" smtClean="0"/>
              <a:t> </a:t>
            </a:r>
            <a:r>
              <a:rPr lang="en-GB" sz="2400" i="1" dirty="0"/>
              <a:t>Whether it is about religious, about ethical or about political issues, the realization of </a:t>
            </a:r>
            <a:r>
              <a:rPr lang="en-GB" sz="2400" i="1" dirty="0">
                <a:solidFill>
                  <a:srgbClr val="FF0000"/>
                </a:solidFill>
              </a:rPr>
              <a:t>missing certainties</a:t>
            </a:r>
            <a:r>
              <a:rPr lang="en-GB" sz="2400" i="1" dirty="0"/>
              <a:t> is unmistakably present. Sociologists speak of the ‘</a:t>
            </a:r>
            <a:r>
              <a:rPr lang="en-GB" sz="2400" i="1" dirty="0">
                <a:solidFill>
                  <a:srgbClr val="FF0000"/>
                </a:solidFill>
              </a:rPr>
              <a:t>risk society’</a:t>
            </a:r>
            <a:r>
              <a:rPr lang="en-GB" sz="2400" i="1" dirty="0"/>
              <a:t> in which the individual has to determine his own identity in the midst of forces and views competing with each other. The consciousness of good and evil also seems to be adrift – at least no longer anchored in ultimate values that give existence meaning and direction. In social respect furthermore, the faith in the steering capacity of political institutions seems to be crumbling away. It seems in fact that only in the area of the economy there is nothing wrong. According to some the economic success is in fact the cause of the prevailing feeling of ‘</a:t>
            </a:r>
            <a:r>
              <a:rPr lang="en-GB" sz="2400" i="1" dirty="0">
                <a:solidFill>
                  <a:srgbClr val="FF0000"/>
                </a:solidFill>
              </a:rPr>
              <a:t>spiritual’ emptiness</a:t>
            </a:r>
            <a:r>
              <a:rPr lang="en-GB" sz="2400" i="1" dirty="0"/>
              <a:t> that characterizes the existence in the postmodern society. </a:t>
            </a:r>
            <a:endParaRPr lang="nl-BE" sz="2400" dirty="0"/>
          </a:p>
        </p:txBody>
      </p:sp>
    </p:spTree>
    <p:extLst>
      <p:ext uri="{BB962C8B-B14F-4D97-AF65-F5344CB8AC3E}">
        <p14:creationId xmlns:p14="http://schemas.microsoft.com/office/powerpoint/2010/main" val="1190154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00063" y="-785813"/>
            <a:ext cx="8229600" cy="1478509"/>
          </a:xfrm>
        </p:spPr>
        <p:txBody>
          <a:bodyPr>
            <a:normAutofit/>
          </a:bodyPr>
          <a:lstStyle/>
          <a:p>
            <a:pPr eaLnBrk="1" hangingPunct="1">
              <a:defRPr/>
            </a:pPr>
            <a:r>
              <a:rPr lang="nl-BE" sz="4800" dirty="0" err="1">
                <a:solidFill>
                  <a:srgbClr val="FF0000"/>
                </a:solidFill>
              </a:rPr>
              <a:t>Towards</a:t>
            </a:r>
            <a:r>
              <a:rPr lang="nl-BE" sz="4800" dirty="0">
                <a:solidFill>
                  <a:srgbClr val="FF0000"/>
                </a:solidFill>
              </a:rPr>
              <a:t> a </a:t>
            </a:r>
            <a:r>
              <a:rPr lang="nl-BE" sz="4800" dirty="0" err="1">
                <a:solidFill>
                  <a:srgbClr val="FF0000"/>
                </a:solidFill>
              </a:rPr>
              <a:t>viable</a:t>
            </a:r>
            <a:r>
              <a:rPr lang="nl-BE" sz="4800" dirty="0">
                <a:solidFill>
                  <a:srgbClr val="FF0000"/>
                </a:solidFill>
              </a:rPr>
              <a:t> </a:t>
            </a:r>
            <a:r>
              <a:rPr lang="nl-BE" sz="4800" dirty="0" smtClean="0">
                <a:solidFill>
                  <a:srgbClr val="FF0000"/>
                </a:solidFill>
              </a:rPr>
              <a:t>society</a:t>
            </a:r>
          </a:p>
        </p:txBody>
      </p:sp>
      <p:sp>
        <p:nvSpPr>
          <p:cNvPr id="169987" name="Rectangle 3"/>
          <p:cNvSpPr>
            <a:spLocks noGrp="1" noChangeArrowheads="1"/>
          </p:cNvSpPr>
          <p:nvPr>
            <p:ph type="body" idx="1"/>
          </p:nvPr>
        </p:nvSpPr>
        <p:spPr>
          <a:xfrm>
            <a:off x="509587" y="962652"/>
            <a:ext cx="8229600" cy="6210764"/>
          </a:xfrm>
        </p:spPr>
        <p:txBody>
          <a:bodyPr>
            <a:normAutofit lnSpcReduction="10000"/>
          </a:bodyPr>
          <a:lstStyle/>
          <a:p>
            <a:pPr eaLnBrk="1" hangingPunct="1">
              <a:buFontTx/>
              <a:buNone/>
              <a:defRPr/>
            </a:pPr>
            <a:r>
              <a:rPr lang="nl-BE" dirty="0" smtClean="0"/>
              <a:t>	</a:t>
            </a:r>
            <a:r>
              <a:rPr lang="en-US" sz="3600" dirty="0" smtClean="0"/>
              <a:t>Individualism: overestimation of individual place in the whole</a:t>
            </a:r>
          </a:p>
          <a:p>
            <a:pPr eaLnBrk="1" hangingPunct="1">
              <a:buFontTx/>
              <a:buNone/>
              <a:defRPr/>
            </a:pPr>
            <a:endParaRPr lang="en-US" sz="1000" dirty="0" smtClean="0"/>
          </a:p>
          <a:p>
            <a:pPr eaLnBrk="1" hangingPunct="1">
              <a:buFontTx/>
              <a:buNone/>
              <a:defRPr/>
            </a:pPr>
            <a:r>
              <a:rPr lang="en-US" sz="3600" dirty="0" smtClean="0"/>
              <a:t>	‘social constitution of the  individual’</a:t>
            </a:r>
          </a:p>
          <a:p>
            <a:pPr eaLnBrk="1" hangingPunct="1">
              <a:buFontTx/>
              <a:buNone/>
              <a:defRPr/>
            </a:pPr>
            <a:endParaRPr lang="en-US" sz="3600" dirty="0" smtClean="0"/>
          </a:p>
          <a:p>
            <a:pPr eaLnBrk="1" hangingPunct="1">
              <a:buFontTx/>
              <a:buNone/>
              <a:defRPr/>
            </a:pPr>
            <a:r>
              <a:rPr lang="en-US" sz="3600" dirty="0" smtClean="0"/>
              <a:t>	</a:t>
            </a:r>
            <a:r>
              <a:rPr lang="en-US" sz="3600" i="1" dirty="0" smtClean="0"/>
              <a:t>“point of view of the universe”</a:t>
            </a:r>
            <a:r>
              <a:rPr lang="en-US" sz="3600" dirty="0" smtClean="0"/>
              <a:t> </a:t>
            </a:r>
          </a:p>
          <a:p>
            <a:pPr eaLnBrk="1" hangingPunct="1">
              <a:buFontTx/>
              <a:buNone/>
              <a:defRPr/>
            </a:pPr>
            <a:r>
              <a:rPr lang="en-US" sz="1200" dirty="0" smtClean="0"/>
              <a:t>(H. </a:t>
            </a:r>
            <a:r>
              <a:rPr lang="en-US" sz="1200" dirty="0" err="1" smtClean="0"/>
              <a:t>Sidgwicks</a:t>
            </a:r>
            <a:r>
              <a:rPr lang="en-US" sz="1200" dirty="0" smtClean="0"/>
              <a:t>)</a:t>
            </a:r>
          </a:p>
          <a:p>
            <a:pPr eaLnBrk="1" hangingPunct="1">
              <a:buFontTx/>
              <a:buNone/>
              <a:defRPr/>
            </a:pPr>
            <a:r>
              <a:rPr lang="en-US" sz="3600" dirty="0" smtClean="0"/>
              <a:t>	</a:t>
            </a:r>
          </a:p>
          <a:p>
            <a:pPr eaLnBrk="1" hangingPunct="1">
              <a:buFontTx/>
              <a:buNone/>
              <a:defRPr/>
            </a:pPr>
            <a:endParaRPr lang="en-US" sz="3600" dirty="0" smtClean="0"/>
          </a:p>
          <a:p>
            <a:pPr eaLnBrk="1" hangingPunct="1">
              <a:buFontTx/>
              <a:buNone/>
              <a:defRPr/>
            </a:pPr>
            <a:r>
              <a:rPr lang="en-US" sz="3600" dirty="0" smtClean="0"/>
              <a:t>	‘DUTIES’ to ‘the whole’ </a:t>
            </a:r>
          </a:p>
          <a:p>
            <a:pPr eaLnBrk="1" hangingPunct="1">
              <a:buFontTx/>
              <a:buNone/>
              <a:defRPr/>
            </a:pPr>
            <a:r>
              <a:rPr lang="en-US" sz="3600" dirty="0" smtClean="0"/>
              <a:t>			</a:t>
            </a:r>
          </a:p>
        </p:txBody>
      </p:sp>
      <p:sp>
        <p:nvSpPr>
          <p:cNvPr id="38916" name="AutoShape 4"/>
          <p:cNvSpPr>
            <a:spLocks noChangeArrowheads="1"/>
          </p:cNvSpPr>
          <p:nvPr/>
        </p:nvSpPr>
        <p:spPr bwMode="auto">
          <a:xfrm>
            <a:off x="142875" y="1571622"/>
            <a:ext cx="733425" cy="1122680"/>
          </a:xfrm>
          <a:prstGeom prst="curvedRightArrow">
            <a:avLst>
              <a:gd name="adj1" fmla="val 19996"/>
              <a:gd name="adj2" fmla="val 39980"/>
              <a:gd name="adj3" fmla="val 39486"/>
            </a:avLst>
          </a:prstGeom>
          <a:solidFill>
            <a:schemeClr val="accent1"/>
          </a:solidFill>
          <a:ln w="9525">
            <a:solidFill>
              <a:schemeClr val="tx1"/>
            </a:solidFill>
            <a:miter lim="800000"/>
            <a:headEnd/>
            <a:tailEnd/>
          </a:ln>
        </p:spPr>
        <p:txBody>
          <a:bodyPr wrap="none" anchor="ctr"/>
          <a:lstStyle/>
          <a:p>
            <a:endParaRPr lang="nl-BE"/>
          </a:p>
        </p:txBody>
      </p:sp>
      <p:sp>
        <p:nvSpPr>
          <p:cNvPr id="38917" name="AutoShape 5"/>
          <p:cNvSpPr>
            <a:spLocks noChangeArrowheads="1"/>
          </p:cNvSpPr>
          <p:nvPr/>
        </p:nvSpPr>
        <p:spPr bwMode="auto">
          <a:xfrm>
            <a:off x="3500430" y="3000372"/>
            <a:ext cx="534987" cy="450850"/>
          </a:xfrm>
          <a:prstGeom prst="downArrow">
            <a:avLst>
              <a:gd name="adj1" fmla="val 50000"/>
              <a:gd name="adj2" fmla="val 26634"/>
            </a:avLst>
          </a:prstGeom>
          <a:solidFill>
            <a:schemeClr val="accent1"/>
          </a:solidFill>
          <a:ln w="9525">
            <a:solidFill>
              <a:schemeClr val="tx1"/>
            </a:solidFill>
            <a:miter lim="800000"/>
            <a:headEnd/>
            <a:tailEnd/>
          </a:ln>
        </p:spPr>
        <p:txBody>
          <a:bodyPr wrap="none" anchor="ctr"/>
          <a:lstStyle/>
          <a:p>
            <a:endParaRPr lang="nl-BE"/>
          </a:p>
        </p:txBody>
      </p:sp>
      <p:sp>
        <p:nvSpPr>
          <p:cNvPr id="38922" name="AutoShape 5"/>
          <p:cNvSpPr>
            <a:spLocks noChangeArrowheads="1"/>
          </p:cNvSpPr>
          <p:nvPr/>
        </p:nvSpPr>
        <p:spPr bwMode="auto">
          <a:xfrm>
            <a:off x="3500430" y="4429132"/>
            <a:ext cx="534987" cy="730697"/>
          </a:xfrm>
          <a:prstGeom prst="downArrow">
            <a:avLst>
              <a:gd name="adj1" fmla="val 50000"/>
              <a:gd name="adj2" fmla="val 26634"/>
            </a:avLst>
          </a:prstGeom>
          <a:solidFill>
            <a:schemeClr val="accent1"/>
          </a:solidFill>
          <a:ln w="9525">
            <a:solidFill>
              <a:schemeClr val="tx1"/>
            </a:solidFill>
            <a:miter lim="800000"/>
            <a:headEnd/>
            <a:tailEnd/>
          </a:ln>
        </p:spPr>
        <p:txBody>
          <a:bodyPr wrap="none" anchor="ctr"/>
          <a:lstStyle/>
          <a:p>
            <a:endParaRPr lang="nl-BE"/>
          </a:p>
        </p:txBody>
      </p:sp>
    </p:spTree>
    <p:extLst>
      <p:ext uri="{BB962C8B-B14F-4D97-AF65-F5344CB8AC3E}">
        <p14:creationId xmlns:p14="http://schemas.microsoft.com/office/powerpoint/2010/main" val="2146377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normAutofit fontScale="90000"/>
          </a:bodyPr>
          <a:lstStyle/>
          <a:p>
            <a:r>
              <a:rPr lang="nl-BE" sz="4000"/>
              <a:t>Ethics</a:t>
            </a:r>
            <a:br>
              <a:rPr lang="nl-BE" sz="4000"/>
            </a:br>
            <a:endParaRPr lang="nl-BE" sz="4000"/>
          </a:p>
        </p:txBody>
      </p:sp>
      <p:sp>
        <p:nvSpPr>
          <p:cNvPr id="117763" name="Rectangle 3"/>
          <p:cNvSpPr>
            <a:spLocks noGrp="1" noChangeArrowheads="1"/>
          </p:cNvSpPr>
          <p:nvPr>
            <p:ph type="body" idx="4294967295"/>
          </p:nvPr>
        </p:nvSpPr>
        <p:spPr>
          <a:xfrm>
            <a:off x="323850" y="476250"/>
            <a:ext cx="8229600" cy="6697166"/>
          </a:xfrm>
        </p:spPr>
        <p:txBody>
          <a:bodyPr>
            <a:normAutofit lnSpcReduction="10000"/>
          </a:bodyPr>
          <a:lstStyle/>
          <a:p>
            <a:pPr>
              <a:buFontTx/>
              <a:buNone/>
            </a:pPr>
            <a:endParaRPr lang="nl-BE" sz="2800" dirty="0"/>
          </a:p>
          <a:p>
            <a:pPr lvl="2"/>
            <a:r>
              <a:rPr lang="en-US" sz="2800" dirty="0" smtClean="0"/>
              <a:t># individual feelings</a:t>
            </a:r>
          </a:p>
          <a:p>
            <a:pPr lvl="2"/>
            <a:r>
              <a:rPr lang="en-US" sz="2800" dirty="0" smtClean="0"/>
              <a:t>= objective, universal values and principles</a:t>
            </a:r>
          </a:p>
          <a:p>
            <a:pPr lvl="4"/>
            <a:r>
              <a:rPr lang="en-US" sz="2800" dirty="0" smtClean="0"/>
              <a:t>Social responsibilities one believes one is fairly called upon to assume: motivational commitment to realities outside yourself</a:t>
            </a:r>
          </a:p>
          <a:p>
            <a:pPr lvl="2">
              <a:buFontTx/>
              <a:buNone/>
              <a:defRPr/>
            </a:pPr>
            <a:r>
              <a:rPr lang="en-US" sz="3200" i="1" dirty="0" smtClean="0"/>
              <a:t>“Tonight we proved once more that the true </a:t>
            </a:r>
            <a:r>
              <a:rPr lang="en-US" sz="3200" i="1" dirty="0" smtClean="0">
                <a:solidFill>
                  <a:srgbClr val="FF0000"/>
                </a:solidFill>
              </a:rPr>
              <a:t>strength of our nation </a:t>
            </a:r>
            <a:r>
              <a:rPr lang="en-US" sz="3200" i="1" dirty="0" smtClean="0"/>
              <a:t>comes not from the might of our arms or the scale of our wealth, but from the </a:t>
            </a:r>
            <a:r>
              <a:rPr lang="en-US" sz="3200" i="1" dirty="0" smtClean="0">
                <a:solidFill>
                  <a:srgbClr val="FF0000"/>
                </a:solidFill>
              </a:rPr>
              <a:t>enduring power of our ideals”</a:t>
            </a:r>
          </a:p>
          <a:p>
            <a:pPr lvl="2">
              <a:buFontTx/>
              <a:buNone/>
              <a:defRPr/>
            </a:pPr>
            <a:r>
              <a:rPr lang="en-US" sz="1200" dirty="0" smtClean="0"/>
              <a:t>	 Barack Obama, November 4th, 2008, Chicago</a:t>
            </a:r>
          </a:p>
          <a:p>
            <a:pPr lvl="4"/>
            <a:endParaRPr lang="nl-BE" sz="2400" dirty="0"/>
          </a:p>
          <a:p>
            <a:pPr lvl="2"/>
            <a:endParaRPr lang="nl-BE" sz="2800" dirty="0"/>
          </a:p>
          <a:p>
            <a:pPr lvl="2"/>
            <a:endParaRPr lang="nl-BE" sz="2800" dirty="0"/>
          </a:p>
          <a:p>
            <a:pPr lvl="2"/>
            <a:endParaRPr lang="nl-BE" sz="2800" dirty="0"/>
          </a:p>
          <a:p>
            <a:pPr lvl="2"/>
            <a:endParaRPr lang="nl-BE" sz="2800" dirty="0"/>
          </a:p>
          <a:p>
            <a:pPr lvl="4"/>
            <a:endParaRPr lang="nl-BE" sz="2800" dirty="0"/>
          </a:p>
          <a:p>
            <a:pPr lvl="4"/>
            <a:endParaRPr lang="nl-BE" sz="2800" dirty="0"/>
          </a:p>
        </p:txBody>
      </p:sp>
      <p:sp>
        <p:nvSpPr>
          <p:cNvPr id="144388" name="Line 4"/>
          <p:cNvSpPr>
            <a:spLocks noChangeShapeType="1"/>
          </p:cNvSpPr>
          <p:nvPr/>
        </p:nvSpPr>
        <p:spPr bwMode="auto">
          <a:xfrm>
            <a:off x="1331640" y="2151856"/>
            <a:ext cx="0" cy="395287"/>
          </a:xfrm>
          <a:prstGeom prst="line">
            <a:avLst/>
          </a:prstGeom>
          <a:noFill/>
          <a:ln w="9525">
            <a:solidFill>
              <a:schemeClr val="tx1"/>
            </a:solidFill>
            <a:round/>
            <a:headEnd/>
            <a:tailEnd/>
          </a:ln>
        </p:spPr>
        <p:txBody>
          <a:bodyPr/>
          <a:lstStyle/>
          <a:p>
            <a:endParaRPr lang="nl-BE"/>
          </a:p>
        </p:txBody>
      </p:sp>
      <p:sp>
        <p:nvSpPr>
          <p:cNvPr id="144389" name="Line 6"/>
          <p:cNvSpPr>
            <a:spLocks noChangeShapeType="1"/>
          </p:cNvSpPr>
          <p:nvPr/>
        </p:nvSpPr>
        <p:spPr bwMode="auto">
          <a:xfrm>
            <a:off x="1331640" y="2547143"/>
            <a:ext cx="431800" cy="0"/>
          </a:xfrm>
          <a:prstGeom prst="line">
            <a:avLst/>
          </a:prstGeom>
          <a:noFill/>
          <a:ln w="9525">
            <a:solidFill>
              <a:schemeClr val="tx1"/>
            </a:solidFill>
            <a:round/>
            <a:headEnd/>
            <a:tailEnd type="triangle" w="med" len="med"/>
          </a:ln>
        </p:spPr>
        <p:txBody>
          <a:bodyPr/>
          <a:lstStyle/>
          <a:p>
            <a:endParaRPr lang="nl-BE"/>
          </a:p>
        </p:txBody>
      </p:sp>
    </p:spTree>
    <p:extLst>
      <p:ext uri="{BB962C8B-B14F-4D97-AF65-F5344CB8AC3E}">
        <p14:creationId xmlns:p14="http://schemas.microsoft.com/office/powerpoint/2010/main" val="1742354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0034" y="285728"/>
            <a:ext cx="8229600" cy="6887688"/>
          </a:xfrm>
        </p:spPr>
        <p:txBody>
          <a:bodyPr>
            <a:normAutofit/>
          </a:bodyPr>
          <a:lstStyle/>
          <a:p>
            <a:pPr>
              <a:buFontTx/>
              <a:buNone/>
              <a:defRPr/>
            </a:pPr>
            <a:r>
              <a:rPr lang="nl-BE" dirty="0" smtClean="0"/>
              <a:t>(b) </a:t>
            </a:r>
            <a:r>
              <a:rPr lang="nl-BE" sz="3600" dirty="0" err="1" smtClean="0"/>
              <a:t>Dutie</a:t>
            </a:r>
            <a:r>
              <a:rPr lang="nl-BE" sz="3600" dirty="0" smtClean="0"/>
              <a:t> 		# </a:t>
            </a:r>
            <a:r>
              <a:rPr lang="nl-BE" sz="3600" dirty="0" err="1"/>
              <a:t>externally</a:t>
            </a:r>
            <a:r>
              <a:rPr lang="nl-BE" sz="3600" dirty="0"/>
              <a:t> </a:t>
            </a:r>
            <a:r>
              <a:rPr lang="nl-BE" sz="3600" dirty="0" err="1"/>
              <a:t>imposed</a:t>
            </a:r>
            <a:r>
              <a:rPr lang="nl-BE" sz="3600" dirty="0"/>
              <a:t> </a:t>
            </a:r>
            <a:endParaRPr lang="nl-BE" sz="3600" dirty="0" smtClean="0"/>
          </a:p>
          <a:p>
            <a:pPr>
              <a:buFontTx/>
              <a:buNone/>
              <a:defRPr/>
            </a:pPr>
            <a:r>
              <a:rPr lang="nl-BE" sz="3600" dirty="0" smtClean="0"/>
              <a:t>				= ‘</a:t>
            </a:r>
            <a:r>
              <a:rPr lang="nl-BE" sz="3600" dirty="0" err="1" smtClean="0"/>
              <a:t>real</a:t>
            </a:r>
            <a:r>
              <a:rPr lang="nl-BE" sz="3600" dirty="0" smtClean="0"/>
              <a:t>’ </a:t>
            </a:r>
            <a:r>
              <a:rPr lang="nl-BE" sz="3600" dirty="0" err="1" smtClean="0"/>
              <a:t>autonomy</a:t>
            </a:r>
            <a:r>
              <a:rPr lang="nl-BE" sz="3600" dirty="0" smtClean="0"/>
              <a:t>:</a:t>
            </a:r>
          </a:p>
          <a:p>
            <a:pPr>
              <a:buFontTx/>
              <a:buNone/>
              <a:defRPr/>
            </a:pPr>
            <a:r>
              <a:rPr lang="nl-BE" sz="3600" dirty="0" smtClean="0"/>
              <a:t>				‘auto - </a:t>
            </a:r>
            <a:r>
              <a:rPr lang="nl-BE" sz="3600" dirty="0" err="1" smtClean="0"/>
              <a:t>nomos</a:t>
            </a:r>
            <a:r>
              <a:rPr lang="nl-BE" sz="3600" dirty="0" smtClean="0"/>
              <a:t>’</a:t>
            </a:r>
          </a:p>
          <a:p>
            <a:pPr>
              <a:buFontTx/>
              <a:buNone/>
              <a:defRPr/>
            </a:pPr>
            <a:endParaRPr lang="nl-BE" sz="3600" dirty="0" smtClean="0"/>
          </a:p>
          <a:p>
            <a:pPr>
              <a:buFontTx/>
              <a:buNone/>
              <a:defRPr/>
            </a:pPr>
            <a:r>
              <a:rPr lang="nl-BE" sz="3600" dirty="0" smtClean="0"/>
              <a:t>		</a:t>
            </a:r>
            <a:r>
              <a:rPr lang="nl-BE" sz="3600" dirty="0" err="1" smtClean="0"/>
              <a:t>self</a:t>
            </a:r>
            <a:r>
              <a:rPr lang="nl-BE" sz="3600" dirty="0" smtClean="0"/>
              <a:t>		    -		</a:t>
            </a:r>
            <a:r>
              <a:rPr lang="nl-BE" sz="3600" dirty="0" err="1" smtClean="0">
                <a:solidFill>
                  <a:srgbClr val="FF9900"/>
                </a:solidFill>
              </a:rPr>
              <a:t>law</a:t>
            </a:r>
            <a:endParaRPr lang="nl-BE" sz="3600" dirty="0" smtClean="0">
              <a:solidFill>
                <a:srgbClr val="FF9900"/>
              </a:solidFill>
            </a:endParaRPr>
          </a:p>
          <a:p>
            <a:pPr>
              <a:buFontTx/>
              <a:buNone/>
              <a:defRPr/>
            </a:pPr>
            <a:endParaRPr lang="nl-BE" dirty="0" smtClean="0"/>
          </a:p>
          <a:p>
            <a:pPr>
              <a:buFontTx/>
              <a:buNone/>
              <a:defRPr/>
            </a:pPr>
            <a:r>
              <a:rPr lang="nl-BE" sz="2800" dirty="0" smtClean="0"/>
              <a:t>	</a:t>
            </a:r>
          </a:p>
          <a:p>
            <a:pPr>
              <a:buFontTx/>
              <a:buNone/>
              <a:defRPr/>
            </a:pPr>
            <a:r>
              <a:rPr lang="nl-BE" sz="2800" dirty="0"/>
              <a:t>	</a:t>
            </a:r>
            <a:r>
              <a:rPr lang="nl-BE" sz="2800" dirty="0" err="1" smtClean="0"/>
              <a:t>imposed</a:t>
            </a:r>
            <a:r>
              <a:rPr lang="nl-BE" sz="2800" dirty="0" smtClean="0"/>
              <a:t> </a:t>
            </a:r>
            <a:r>
              <a:rPr lang="nl-BE" sz="2800" dirty="0" err="1" smtClean="0"/>
              <a:t>from</a:t>
            </a:r>
            <a:r>
              <a:rPr lang="nl-BE" sz="2800" dirty="0" smtClean="0"/>
              <a:t>			</a:t>
            </a:r>
            <a:r>
              <a:rPr lang="nl-BE" sz="2800" dirty="0" err="1" smtClean="0"/>
              <a:t>social</a:t>
            </a:r>
            <a:r>
              <a:rPr lang="nl-BE" sz="2800" dirty="0" smtClean="0"/>
              <a:t>	</a:t>
            </a:r>
          </a:p>
          <a:p>
            <a:pPr>
              <a:buFontTx/>
              <a:buNone/>
              <a:defRPr/>
            </a:pPr>
            <a:r>
              <a:rPr lang="nl-BE" sz="2800" dirty="0" smtClean="0"/>
              <a:t>	</a:t>
            </a:r>
            <a:r>
              <a:rPr lang="nl-BE" sz="2800" dirty="0" err="1" smtClean="0"/>
              <a:t>own</a:t>
            </a:r>
            <a:r>
              <a:rPr lang="nl-BE" sz="2800" dirty="0" smtClean="0"/>
              <a:t> belief (&lt;‘ratio’)	</a:t>
            </a:r>
            <a:r>
              <a:rPr lang="nl-BE" sz="2800" dirty="0" err="1" smtClean="0"/>
              <a:t>responsibilities</a:t>
            </a:r>
            <a:endParaRPr lang="nl-BE" sz="2800" dirty="0" smtClean="0"/>
          </a:p>
          <a:p>
            <a:pPr>
              <a:buFontTx/>
              <a:buNone/>
              <a:defRPr/>
            </a:pPr>
            <a:r>
              <a:rPr lang="nl-BE" sz="2800" dirty="0" smtClean="0"/>
              <a:t>	</a:t>
            </a:r>
          </a:p>
          <a:p>
            <a:pPr>
              <a:buFontTx/>
              <a:buNone/>
              <a:defRPr/>
            </a:pPr>
            <a:endParaRPr lang="nl-BE" sz="1200" dirty="0" smtClean="0"/>
          </a:p>
          <a:p>
            <a:pPr>
              <a:buFontTx/>
              <a:buNone/>
              <a:defRPr/>
            </a:pPr>
            <a:r>
              <a:rPr lang="nl-BE" sz="2800" dirty="0" smtClean="0"/>
              <a:t>	</a:t>
            </a:r>
            <a:r>
              <a:rPr lang="nl-BE" sz="3600" dirty="0" smtClean="0"/>
              <a:t>FREEDOM   ≈   RESPONSIBILITY</a:t>
            </a:r>
            <a:endParaRPr lang="nl-BE" sz="3600" dirty="0"/>
          </a:p>
        </p:txBody>
      </p:sp>
      <p:sp>
        <p:nvSpPr>
          <p:cNvPr id="40964" name="Stroomdiagram: Samenvoegen 9"/>
          <p:cNvSpPr>
            <a:spLocks noChangeArrowheads="1"/>
          </p:cNvSpPr>
          <p:nvPr/>
        </p:nvSpPr>
        <p:spPr bwMode="auto">
          <a:xfrm>
            <a:off x="1500188" y="3571875"/>
            <a:ext cx="685800" cy="685800"/>
          </a:xfrm>
          <a:prstGeom prst="flowChartMerge">
            <a:avLst/>
          </a:prstGeom>
          <a:solidFill>
            <a:schemeClr val="accent1"/>
          </a:solidFill>
          <a:ln w="9525" algn="ctr">
            <a:solidFill>
              <a:schemeClr val="tx1"/>
            </a:solidFill>
            <a:round/>
            <a:headEnd/>
            <a:tailEnd/>
          </a:ln>
        </p:spPr>
        <p:txBody>
          <a:bodyPr/>
          <a:lstStyle/>
          <a:p>
            <a:endParaRPr lang="nl-BE"/>
          </a:p>
        </p:txBody>
      </p:sp>
      <p:sp>
        <p:nvSpPr>
          <p:cNvPr id="40965" name="Stroomdiagram: Samenvoegen 10"/>
          <p:cNvSpPr>
            <a:spLocks noChangeArrowheads="1"/>
          </p:cNvSpPr>
          <p:nvPr/>
        </p:nvSpPr>
        <p:spPr bwMode="auto">
          <a:xfrm>
            <a:off x="5214942" y="3571876"/>
            <a:ext cx="685800" cy="685800"/>
          </a:xfrm>
          <a:prstGeom prst="flowChartMerge">
            <a:avLst/>
          </a:prstGeom>
          <a:solidFill>
            <a:schemeClr val="accent1"/>
          </a:solidFill>
          <a:ln w="9525" algn="ctr">
            <a:solidFill>
              <a:schemeClr val="tx1"/>
            </a:solidFill>
            <a:round/>
            <a:headEnd/>
            <a:tailEnd/>
          </a:ln>
        </p:spPr>
        <p:txBody>
          <a:bodyPr/>
          <a:lstStyle/>
          <a:p>
            <a:endParaRPr lang="nl-BE"/>
          </a:p>
        </p:txBody>
      </p:sp>
      <p:cxnSp>
        <p:nvCxnSpPr>
          <p:cNvPr id="40966" name="Rechte verbindingslijn met pijl 12"/>
          <p:cNvCxnSpPr>
            <a:cxnSpLocks noChangeShapeType="1"/>
          </p:cNvCxnSpPr>
          <p:nvPr/>
        </p:nvCxnSpPr>
        <p:spPr bwMode="auto">
          <a:xfrm rot="10800000" flipV="1">
            <a:off x="2267744" y="2060848"/>
            <a:ext cx="1428750" cy="785812"/>
          </a:xfrm>
          <a:prstGeom prst="straightConnector1">
            <a:avLst/>
          </a:prstGeom>
          <a:noFill/>
          <a:ln w="9525" algn="ctr">
            <a:solidFill>
              <a:schemeClr val="tx1"/>
            </a:solidFill>
            <a:round/>
            <a:headEnd/>
            <a:tailEnd type="arrow" w="med" len="med"/>
          </a:ln>
        </p:spPr>
      </p:cxnSp>
      <p:cxnSp>
        <p:nvCxnSpPr>
          <p:cNvPr id="40967" name="Rechte verbindingslijn met pijl 20"/>
          <p:cNvCxnSpPr>
            <a:cxnSpLocks noChangeShapeType="1"/>
          </p:cNvCxnSpPr>
          <p:nvPr/>
        </p:nvCxnSpPr>
        <p:spPr bwMode="auto">
          <a:xfrm rot="5400000">
            <a:off x="5146123" y="2562829"/>
            <a:ext cx="857250" cy="1588"/>
          </a:xfrm>
          <a:prstGeom prst="straightConnector1">
            <a:avLst/>
          </a:prstGeom>
          <a:noFill/>
          <a:ln w="9525" algn="ctr">
            <a:solidFill>
              <a:schemeClr val="tx1"/>
            </a:solidFill>
            <a:round/>
            <a:headEnd/>
            <a:tailEnd type="arrow" w="med" len="med"/>
          </a:ln>
        </p:spPr>
      </p:cxnSp>
      <p:cxnSp>
        <p:nvCxnSpPr>
          <p:cNvPr id="40968" name="Rechte verbindingslijn 26"/>
          <p:cNvCxnSpPr>
            <a:cxnSpLocks noChangeShapeType="1"/>
          </p:cNvCxnSpPr>
          <p:nvPr/>
        </p:nvCxnSpPr>
        <p:spPr bwMode="auto">
          <a:xfrm rot="16200000" flipV="1">
            <a:off x="759733" y="5619989"/>
            <a:ext cx="285750" cy="142875"/>
          </a:xfrm>
          <a:prstGeom prst="line">
            <a:avLst/>
          </a:prstGeom>
          <a:noFill/>
          <a:ln w="9525" algn="ctr">
            <a:solidFill>
              <a:schemeClr val="tx1"/>
            </a:solidFill>
            <a:round/>
            <a:headEnd/>
            <a:tailEnd/>
          </a:ln>
        </p:spPr>
      </p:cxnSp>
      <p:cxnSp>
        <p:nvCxnSpPr>
          <p:cNvPr id="40969" name="Rechte verbindingslijn 28"/>
          <p:cNvCxnSpPr>
            <a:cxnSpLocks noChangeShapeType="1"/>
          </p:cNvCxnSpPr>
          <p:nvPr/>
        </p:nvCxnSpPr>
        <p:spPr bwMode="auto">
          <a:xfrm rot="5400000" flipH="1" flipV="1">
            <a:off x="8046359" y="5619989"/>
            <a:ext cx="285750" cy="142875"/>
          </a:xfrm>
          <a:prstGeom prst="line">
            <a:avLst/>
          </a:prstGeom>
          <a:noFill/>
          <a:ln w="9525" algn="ctr">
            <a:solidFill>
              <a:schemeClr val="tx1"/>
            </a:solidFill>
            <a:round/>
            <a:headEnd/>
            <a:tailEnd/>
          </a:ln>
        </p:spPr>
      </p:cxnSp>
      <p:cxnSp>
        <p:nvCxnSpPr>
          <p:cNvPr id="40970" name="Rechte verbindingslijn 30"/>
          <p:cNvCxnSpPr>
            <a:cxnSpLocks noChangeShapeType="1"/>
          </p:cNvCxnSpPr>
          <p:nvPr/>
        </p:nvCxnSpPr>
        <p:spPr bwMode="auto">
          <a:xfrm>
            <a:off x="974046" y="5807991"/>
            <a:ext cx="7143750" cy="1587"/>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3102116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a:xfrm>
            <a:off x="428625" y="428625"/>
            <a:ext cx="8229600" cy="3257550"/>
          </a:xfrm>
        </p:spPr>
        <p:txBody>
          <a:bodyPr>
            <a:noAutofit/>
          </a:bodyPr>
          <a:lstStyle/>
          <a:p>
            <a:pPr>
              <a:buFontTx/>
              <a:buNone/>
              <a:defRPr/>
            </a:pPr>
            <a:r>
              <a:rPr lang="en-GB" sz="2800" i="1" dirty="0" smtClean="0"/>
              <a:t>	</a:t>
            </a:r>
            <a:r>
              <a:rPr lang="en-US" sz="2800" i="1" dirty="0" smtClean="0"/>
              <a:t>“The new golden rule requires that the tension between one preferences and one social commitments be reduced by increasing the realm of duties one affirms as social responsibilities - not the realm of duties that are forcibly imposed but </a:t>
            </a:r>
            <a:r>
              <a:rPr lang="en-US" sz="2800" i="1" dirty="0" smtClean="0">
                <a:solidFill>
                  <a:srgbClr val="FF0000"/>
                </a:solidFill>
              </a:rPr>
              <a:t>the realm of responsibilities one believes one should discharge and that one believes one is fairly called upon to assume.”     </a:t>
            </a:r>
            <a:r>
              <a:rPr lang="en-US" sz="1200" dirty="0" smtClean="0"/>
              <a:t>(A. </a:t>
            </a:r>
            <a:r>
              <a:rPr lang="en-US" sz="1200" dirty="0" err="1" smtClean="0"/>
              <a:t>Etzioni</a:t>
            </a:r>
            <a:r>
              <a:rPr lang="en-US" sz="1200" dirty="0" smtClean="0"/>
              <a:t>, The New Golden Rule: Community and Morality in a Democratic Society, New York, 1996)</a:t>
            </a:r>
            <a:endParaRPr lang="en-US" sz="2800" i="1" dirty="0" smtClean="0"/>
          </a:p>
          <a:p>
            <a:pPr>
              <a:buFontTx/>
              <a:buNone/>
              <a:defRPr/>
            </a:pPr>
            <a:endParaRPr lang="en-US" sz="2800" i="1" dirty="0" smtClean="0"/>
          </a:p>
          <a:p>
            <a:pPr>
              <a:buFontTx/>
              <a:buNone/>
              <a:defRPr/>
            </a:pPr>
            <a:r>
              <a:rPr lang="en-US" sz="2800" i="1" dirty="0" smtClean="0">
                <a:solidFill>
                  <a:srgbClr val="FF9900"/>
                </a:solidFill>
              </a:rPr>
              <a:t>	</a:t>
            </a:r>
            <a:r>
              <a:rPr lang="en-US" sz="4000" dirty="0" smtClean="0">
                <a:solidFill>
                  <a:srgbClr val="FF0000"/>
                </a:solidFill>
              </a:rPr>
              <a:t>General interest </a:t>
            </a:r>
            <a:r>
              <a:rPr lang="en-US" sz="4000" dirty="0" smtClean="0"/>
              <a:t>rooted in </a:t>
            </a:r>
            <a:r>
              <a:rPr lang="en-US" sz="4000" dirty="0" smtClean="0">
                <a:solidFill>
                  <a:srgbClr val="FF0000"/>
                </a:solidFill>
              </a:rPr>
              <a:t>rationality</a:t>
            </a:r>
            <a:r>
              <a:rPr lang="en-US" sz="4000" dirty="0" smtClean="0">
                <a:solidFill>
                  <a:srgbClr val="FF9900"/>
                </a:solidFill>
              </a:rPr>
              <a:t> </a:t>
            </a:r>
            <a:r>
              <a:rPr lang="en-US" sz="4000" dirty="0" smtClean="0"/>
              <a:t>and </a:t>
            </a:r>
            <a:r>
              <a:rPr lang="en-US" sz="4000" dirty="0" smtClean="0">
                <a:solidFill>
                  <a:srgbClr val="FF0000"/>
                </a:solidFill>
              </a:rPr>
              <a:t>freedom </a:t>
            </a:r>
          </a:p>
          <a:p>
            <a:pPr>
              <a:buFontTx/>
              <a:buNone/>
              <a:defRPr/>
            </a:pPr>
            <a:r>
              <a:rPr lang="en-US" sz="2800" dirty="0" smtClean="0"/>
              <a:t>	</a:t>
            </a:r>
            <a:r>
              <a:rPr lang="en-US" sz="2800" i="1" dirty="0" smtClean="0"/>
              <a:t>“a matter of belief rather than force” </a:t>
            </a:r>
            <a:r>
              <a:rPr lang="en-US" sz="1200" dirty="0" smtClean="0"/>
              <a:t>(A. </a:t>
            </a:r>
            <a:r>
              <a:rPr lang="en-US" sz="1200" dirty="0" err="1" smtClean="0"/>
              <a:t>Etzioni</a:t>
            </a:r>
            <a:r>
              <a:rPr lang="en-US" sz="1200" dirty="0" smtClean="0"/>
              <a:t>)</a:t>
            </a:r>
            <a:endParaRPr lang="en-US" sz="1200" i="1" dirty="0" smtClean="0"/>
          </a:p>
          <a:p>
            <a:pPr>
              <a:defRPr/>
            </a:pPr>
            <a:endParaRPr lang="en-US" sz="1400" dirty="0" smtClean="0"/>
          </a:p>
          <a:p>
            <a:pPr eaLnBrk="1" hangingPunct="1">
              <a:buFontTx/>
              <a:buNone/>
              <a:defRPr/>
            </a:pPr>
            <a:endParaRPr lang="en-US" sz="1600" dirty="0" smtClean="0"/>
          </a:p>
          <a:p>
            <a:pPr>
              <a:buFontTx/>
              <a:buNone/>
              <a:defRPr/>
            </a:pPr>
            <a:r>
              <a:rPr lang="en-US" sz="2400" dirty="0" smtClean="0"/>
              <a:t>	</a:t>
            </a:r>
            <a:endParaRPr lang="en-US" sz="1400" dirty="0" smtClean="0"/>
          </a:p>
          <a:p>
            <a:pPr>
              <a:buFontTx/>
              <a:buNone/>
              <a:defRPr/>
            </a:pPr>
            <a:r>
              <a:rPr lang="nl-BE" sz="1400" b="1" i="1" dirty="0" smtClean="0"/>
              <a:t>	</a:t>
            </a:r>
            <a:endParaRPr lang="nl-BE" sz="1400" dirty="0" smtClean="0"/>
          </a:p>
          <a:p>
            <a:pPr>
              <a:buFontTx/>
              <a:buNone/>
              <a:defRPr/>
            </a:pPr>
            <a:endParaRPr lang="nl-BE" sz="1000" dirty="0" smtClean="0"/>
          </a:p>
          <a:p>
            <a:pPr eaLnBrk="1" hangingPunct="1">
              <a:buFontTx/>
              <a:buNone/>
              <a:defRPr/>
            </a:pPr>
            <a:r>
              <a:rPr lang="nl-BE" sz="1600" dirty="0" smtClean="0"/>
              <a:t>	</a:t>
            </a:r>
            <a:endParaRPr lang="nl-BE" sz="1100" dirty="0" smtClean="0"/>
          </a:p>
          <a:p>
            <a:pPr eaLnBrk="1" hangingPunct="1">
              <a:buFontTx/>
              <a:buNone/>
              <a:defRPr/>
            </a:pPr>
            <a:r>
              <a:rPr lang="nl-BE" sz="1100" dirty="0" smtClean="0"/>
              <a:t>	</a:t>
            </a:r>
            <a:endParaRPr lang="nl-BE" sz="1200" dirty="0" smtClean="0"/>
          </a:p>
        </p:txBody>
      </p:sp>
      <p:sp>
        <p:nvSpPr>
          <p:cNvPr id="41988" name="Gekromde PIJL-RECHTS 3"/>
          <p:cNvSpPr>
            <a:spLocks noChangeArrowheads="1"/>
          </p:cNvSpPr>
          <p:nvPr/>
        </p:nvSpPr>
        <p:spPr bwMode="auto">
          <a:xfrm>
            <a:off x="0" y="3571875"/>
            <a:ext cx="731838" cy="1893888"/>
          </a:xfrm>
          <a:prstGeom prst="curvedRightArrow">
            <a:avLst>
              <a:gd name="adj1" fmla="val 24980"/>
              <a:gd name="adj2" fmla="val 49972"/>
              <a:gd name="adj3" fmla="val 25000"/>
            </a:avLst>
          </a:prstGeom>
          <a:solidFill>
            <a:schemeClr val="accent1"/>
          </a:solidFill>
          <a:ln w="9525" algn="ctr">
            <a:solidFill>
              <a:schemeClr val="tx1"/>
            </a:solidFill>
            <a:round/>
            <a:headEnd/>
            <a:tailEnd/>
          </a:ln>
        </p:spPr>
        <p:txBody>
          <a:bodyPr/>
          <a:lstStyle/>
          <a:p>
            <a:endParaRPr lang="nl-BE"/>
          </a:p>
        </p:txBody>
      </p:sp>
    </p:spTree>
    <p:extLst>
      <p:ext uri="{BB962C8B-B14F-4D97-AF65-F5344CB8AC3E}">
        <p14:creationId xmlns:p14="http://schemas.microsoft.com/office/powerpoint/2010/main" val="2608111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340768"/>
          </a:xfrm>
        </p:spPr>
        <p:txBody>
          <a:bodyPr/>
          <a:lstStyle/>
          <a:p>
            <a:pPr>
              <a:defRPr/>
            </a:pPr>
            <a:r>
              <a:rPr lang="nl-BE" sz="4800" dirty="0" err="1" smtClean="0"/>
              <a:t>Challenge</a:t>
            </a:r>
            <a:r>
              <a:rPr lang="nl-BE" sz="6600" dirty="0" smtClean="0"/>
              <a:t/>
            </a:r>
            <a:br>
              <a:rPr lang="nl-BE" sz="6600" dirty="0" smtClean="0"/>
            </a:br>
            <a:r>
              <a:rPr lang="nl-BE" sz="1800" dirty="0" smtClean="0"/>
              <a:t>	</a:t>
            </a:r>
            <a:endParaRPr lang="nl-BE" dirty="0"/>
          </a:p>
        </p:txBody>
      </p:sp>
      <p:sp>
        <p:nvSpPr>
          <p:cNvPr id="3" name="Tijdelijke aanduiding voor inhoud 2"/>
          <p:cNvSpPr>
            <a:spLocks noGrp="1"/>
          </p:cNvSpPr>
          <p:nvPr>
            <p:ph idx="1"/>
          </p:nvPr>
        </p:nvSpPr>
        <p:spPr>
          <a:xfrm>
            <a:off x="395536" y="1196752"/>
            <a:ext cx="8229600" cy="6246440"/>
          </a:xfrm>
        </p:spPr>
        <p:txBody>
          <a:bodyPr>
            <a:normAutofit/>
          </a:bodyPr>
          <a:lstStyle/>
          <a:p>
            <a:pPr>
              <a:buFontTx/>
              <a:buNone/>
              <a:defRPr/>
            </a:pPr>
            <a:r>
              <a:rPr lang="en-US" sz="3600" b="1" dirty="0" smtClean="0">
                <a:solidFill>
                  <a:srgbClr val="0070C0"/>
                </a:solidFill>
              </a:rPr>
              <a:t>Silence out of fear </a:t>
            </a:r>
            <a:r>
              <a:rPr lang="en-US" sz="3600" b="1" dirty="0" smtClean="0">
                <a:solidFill>
                  <a:srgbClr val="0070C0"/>
                </a:solidFill>
                <a:sym typeface="Wingdings" pitchFamily="2" charset="2"/>
              </a:rPr>
              <a:t></a:t>
            </a:r>
            <a:r>
              <a:rPr lang="en-US" sz="3600" b="1" dirty="0" smtClean="0">
                <a:solidFill>
                  <a:srgbClr val="0070C0"/>
                </a:solidFill>
              </a:rPr>
              <a:t> normative</a:t>
            </a:r>
          </a:p>
          <a:p>
            <a:pPr>
              <a:buFontTx/>
              <a:buNone/>
              <a:defRPr/>
            </a:pPr>
            <a:r>
              <a:rPr lang="en-US" sz="3600" b="1" dirty="0" smtClean="0">
                <a:solidFill>
                  <a:srgbClr val="0070C0"/>
                </a:solidFill>
              </a:rPr>
              <a:t>commitment</a:t>
            </a:r>
            <a:r>
              <a:rPr lang="en-US" sz="3600" dirty="0" smtClean="0"/>
              <a:t>: </a:t>
            </a:r>
            <a:r>
              <a:rPr lang="en-US" sz="3600" dirty="0"/>
              <a:t>guts to confront </a:t>
            </a:r>
            <a:r>
              <a:rPr lang="en-US" sz="3600" dirty="0" smtClean="0"/>
              <a:t>with</a:t>
            </a:r>
          </a:p>
          <a:p>
            <a:pPr>
              <a:buFontTx/>
              <a:buNone/>
              <a:defRPr/>
            </a:pPr>
            <a:r>
              <a:rPr lang="en-US" sz="3600" dirty="0" smtClean="0"/>
              <a:t>principles </a:t>
            </a:r>
            <a:r>
              <a:rPr lang="en-US" sz="3600" dirty="0"/>
              <a:t>and values and </a:t>
            </a:r>
            <a:r>
              <a:rPr lang="en-US" sz="3600" dirty="0" smtClean="0"/>
              <a:t>appeal </a:t>
            </a:r>
          </a:p>
          <a:p>
            <a:pPr>
              <a:buFontTx/>
              <a:buNone/>
              <a:defRPr/>
            </a:pPr>
            <a:r>
              <a:rPr lang="en-US" sz="3600" dirty="0" smtClean="0"/>
              <a:t>to our mutual social responsibility</a:t>
            </a:r>
            <a:r>
              <a:rPr lang="nl-BE" sz="3600" dirty="0" smtClean="0">
                <a:sym typeface="Wingdings" pitchFamily="2" charset="2"/>
              </a:rPr>
              <a:t>’</a:t>
            </a:r>
          </a:p>
          <a:p>
            <a:pPr>
              <a:buFontTx/>
              <a:buNone/>
              <a:defRPr/>
            </a:pPr>
            <a:endParaRPr lang="nl-BE" sz="1400" dirty="0" smtClean="0">
              <a:sym typeface="Wingdings" pitchFamily="2" charset="2"/>
            </a:endParaRPr>
          </a:p>
          <a:p>
            <a:pPr>
              <a:buFontTx/>
              <a:buNone/>
              <a:defRPr/>
            </a:pPr>
            <a:endParaRPr lang="nl-BE" sz="1400" dirty="0" smtClean="0">
              <a:sym typeface="Wingdings" pitchFamily="2" charset="2"/>
            </a:endParaRPr>
          </a:p>
          <a:p>
            <a:pPr>
              <a:buFontTx/>
              <a:buNone/>
              <a:defRPr/>
            </a:pPr>
            <a:r>
              <a:rPr lang="nl-BE" sz="3200" i="1" dirty="0" smtClean="0"/>
              <a:t>“</a:t>
            </a:r>
            <a:r>
              <a:rPr lang="en-US" sz="3200" i="1" dirty="0"/>
              <a:t>Some duties rest on the fact that there are </a:t>
            </a:r>
            <a:r>
              <a:rPr lang="en-US" sz="3200" i="1" dirty="0" smtClean="0"/>
              <a:t>other creatures on </a:t>
            </a:r>
            <a:r>
              <a:rPr lang="en-US" sz="3200" i="1" dirty="0"/>
              <a:t>earth </a:t>
            </a:r>
            <a:r>
              <a:rPr lang="en-US" sz="3200" i="1" dirty="0" smtClean="0"/>
              <a:t>whose </a:t>
            </a:r>
          </a:p>
          <a:p>
            <a:pPr>
              <a:buFontTx/>
              <a:buNone/>
              <a:defRPr/>
            </a:pPr>
            <a:r>
              <a:rPr lang="en-US" sz="3200" i="1" dirty="0" smtClean="0"/>
              <a:t>	circumstances </a:t>
            </a:r>
            <a:r>
              <a:rPr lang="en-US" sz="3200" i="1" dirty="0"/>
              <a:t>we </a:t>
            </a:r>
            <a:r>
              <a:rPr lang="en-US" sz="3200" i="1" dirty="0" smtClean="0"/>
              <a:t>can improve</a:t>
            </a:r>
            <a:r>
              <a:rPr lang="nl-BE" sz="3200" i="1" dirty="0" smtClean="0"/>
              <a:t>” </a:t>
            </a:r>
          </a:p>
          <a:p>
            <a:pPr>
              <a:buFontTx/>
              <a:buNone/>
              <a:defRPr/>
            </a:pPr>
            <a:r>
              <a:rPr lang="nl-BE" sz="1600" dirty="0" smtClean="0"/>
              <a:t>(William Ross)</a:t>
            </a:r>
          </a:p>
          <a:p>
            <a:pPr>
              <a:buFontTx/>
              <a:buNone/>
              <a:defRPr/>
            </a:pPr>
            <a:endParaRPr lang="nl-BE" sz="800" dirty="0" smtClean="0"/>
          </a:p>
          <a:p>
            <a:pPr>
              <a:buFontTx/>
              <a:buNone/>
              <a:defRPr/>
            </a:pPr>
            <a:endParaRPr lang="nl-BE" sz="2000" dirty="0" smtClean="0"/>
          </a:p>
          <a:p>
            <a:pPr>
              <a:buFontTx/>
              <a:buNone/>
              <a:defRPr/>
            </a:pPr>
            <a:endParaRPr lang="nl-BE" dirty="0"/>
          </a:p>
        </p:txBody>
      </p:sp>
      <p:sp>
        <p:nvSpPr>
          <p:cNvPr id="45060" name="AutoShape 4"/>
          <p:cNvSpPr>
            <a:spLocks noChangeArrowheads="1"/>
          </p:cNvSpPr>
          <p:nvPr/>
        </p:nvSpPr>
        <p:spPr bwMode="auto">
          <a:xfrm>
            <a:off x="1785938" y="0"/>
            <a:ext cx="1276350" cy="438150"/>
          </a:xfrm>
          <a:prstGeom prst="downArrow">
            <a:avLst>
              <a:gd name="adj1" fmla="val 50000"/>
              <a:gd name="adj2" fmla="val 50310"/>
            </a:avLst>
          </a:prstGeom>
          <a:solidFill>
            <a:schemeClr val="accent1"/>
          </a:solidFill>
          <a:ln w="9525">
            <a:solidFill>
              <a:schemeClr val="tx1"/>
            </a:solidFill>
            <a:miter lim="800000"/>
            <a:headEnd/>
            <a:tailEnd/>
          </a:ln>
        </p:spPr>
        <p:txBody>
          <a:bodyPr wrap="none" anchor="ctr"/>
          <a:lstStyle/>
          <a:p>
            <a:endParaRPr lang="nl-BE"/>
          </a:p>
        </p:txBody>
      </p:sp>
    </p:spTree>
    <p:extLst>
      <p:ext uri="{BB962C8B-B14F-4D97-AF65-F5344CB8AC3E}">
        <p14:creationId xmlns:p14="http://schemas.microsoft.com/office/powerpoint/2010/main" val="2994062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88640"/>
            <a:ext cx="8229600" cy="7848872"/>
          </a:xfrm>
        </p:spPr>
        <p:txBody>
          <a:bodyPr>
            <a:normAutofit/>
          </a:bodyPr>
          <a:lstStyle/>
          <a:p>
            <a:pPr>
              <a:buFontTx/>
              <a:buNone/>
              <a:defRPr/>
            </a:pPr>
            <a:r>
              <a:rPr lang="nl-BE" dirty="0" smtClean="0"/>
              <a:t>	</a:t>
            </a:r>
            <a:r>
              <a:rPr lang="nl-BE" i="1" dirty="0" smtClean="0"/>
              <a:t>“</a:t>
            </a:r>
            <a:r>
              <a:rPr lang="en-GB" sz="3600" i="1" dirty="0" smtClean="0"/>
              <a:t>So let us summon a </a:t>
            </a:r>
            <a:r>
              <a:rPr lang="en-GB" sz="3600" i="1" dirty="0" smtClean="0">
                <a:solidFill>
                  <a:srgbClr val="FF0000"/>
                </a:solidFill>
              </a:rPr>
              <a:t>new spirit ... of service and responsibility </a:t>
            </a:r>
            <a:r>
              <a:rPr lang="en-GB" sz="3600" i="1" dirty="0" smtClean="0"/>
              <a:t>where each of us resolves to pitch in and work harder and look after </a:t>
            </a:r>
            <a:r>
              <a:rPr lang="en-GB" sz="3600" i="1" dirty="0" smtClean="0">
                <a:solidFill>
                  <a:srgbClr val="FF0000"/>
                </a:solidFill>
              </a:rPr>
              <a:t>not only ourselves, but each other. </a:t>
            </a:r>
            <a:r>
              <a:rPr lang="en-GB" sz="3600" i="1" dirty="0" smtClean="0"/>
              <a:t>Let us remember that if this financial crisis taught us anything, it’s that we cannot have a thriving Wall Street while Main Street suffers – in this country, we rise or fall as one nation; as one people.”</a:t>
            </a:r>
            <a:r>
              <a:rPr lang="en-GB" i="1" dirty="0" smtClean="0"/>
              <a:t> </a:t>
            </a:r>
          </a:p>
          <a:p>
            <a:pPr>
              <a:buFontTx/>
              <a:buNone/>
              <a:defRPr/>
            </a:pPr>
            <a:r>
              <a:rPr lang="en-GB" dirty="0" smtClean="0"/>
              <a:t>	</a:t>
            </a:r>
            <a:r>
              <a:rPr lang="en-GB" sz="1200" dirty="0" smtClean="0"/>
              <a:t>Barack Obama</a:t>
            </a:r>
            <a:r>
              <a:rPr lang="nl-BE" sz="1200" dirty="0" smtClean="0"/>
              <a:t>, </a:t>
            </a:r>
            <a:r>
              <a:rPr lang="en-GB" sz="1200" dirty="0" smtClean="0"/>
              <a:t>November 4th, 2008</a:t>
            </a:r>
            <a:r>
              <a:rPr lang="nl-BE" sz="1200" dirty="0" smtClean="0"/>
              <a:t>, </a:t>
            </a:r>
            <a:r>
              <a:rPr lang="en-GB" sz="1200" dirty="0" smtClean="0"/>
              <a:t>Chicago</a:t>
            </a:r>
          </a:p>
          <a:p>
            <a:pPr>
              <a:buFontTx/>
              <a:buNone/>
              <a:defRPr/>
            </a:pPr>
            <a:r>
              <a:rPr lang="en-GB" sz="1200" dirty="0" smtClean="0"/>
              <a:t>	</a:t>
            </a:r>
            <a:endParaRPr lang="nl-BE" sz="1200" dirty="0" smtClean="0"/>
          </a:p>
          <a:p>
            <a:pPr>
              <a:buFontTx/>
              <a:buNone/>
              <a:defRPr/>
            </a:pPr>
            <a:endParaRPr lang="nl-BE" dirty="0"/>
          </a:p>
        </p:txBody>
      </p:sp>
    </p:spTree>
    <p:extLst>
      <p:ext uri="{BB962C8B-B14F-4D97-AF65-F5344CB8AC3E}">
        <p14:creationId xmlns:p14="http://schemas.microsoft.com/office/powerpoint/2010/main" val="3880407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0063" y="0"/>
            <a:ext cx="8229600" cy="7605464"/>
          </a:xfrm>
        </p:spPr>
        <p:txBody>
          <a:bodyPr>
            <a:normAutofit lnSpcReduction="10000"/>
          </a:bodyPr>
          <a:lstStyle/>
          <a:p>
            <a:pPr>
              <a:buFontTx/>
              <a:buNone/>
              <a:defRPr/>
            </a:pPr>
            <a:r>
              <a:rPr lang="en-GB" sz="3600" i="1" dirty="0" smtClean="0"/>
              <a:t>	The Higher Education community needs to pursue opportunities to </a:t>
            </a:r>
            <a:r>
              <a:rPr lang="en-GB" sz="3600" i="1" dirty="0" smtClean="0">
                <a:solidFill>
                  <a:srgbClr val="FF0000"/>
                </a:solidFill>
              </a:rPr>
              <a:t>broaden our students’ vision. </a:t>
            </a:r>
            <a:r>
              <a:rPr lang="en-GB" sz="3600" i="1" dirty="0" smtClean="0"/>
              <a:t>The culture of</a:t>
            </a:r>
            <a:r>
              <a:rPr lang="nl-BE" sz="3600" i="1" dirty="0" smtClean="0"/>
              <a:t> </a:t>
            </a:r>
            <a:r>
              <a:rPr lang="en-GB" sz="3600" i="1" dirty="0" smtClean="0"/>
              <a:t>the self must be challenged by the </a:t>
            </a:r>
            <a:r>
              <a:rPr lang="en-GB" sz="3600" i="1" dirty="0" smtClean="0">
                <a:solidFill>
                  <a:srgbClr val="FF0000"/>
                </a:solidFill>
              </a:rPr>
              <a:t>culture of community.</a:t>
            </a:r>
            <a:r>
              <a:rPr lang="en-GB" sz="3600" i="1" dirty="0" smtClean="0"/>
              <a:t> One of our highest priorities among our students should be to offer the opportunity to live and serve in community, pursue common goals, and discover</a:t>
            </a:r>
            <a:r>
              <a:rPr lang="nl-BE" sz="3600" i="1" dirty="0" smtClean="0"/>
              <a:t> </a:t>
            </a:r>
            <a:r>
              <a:rPr lang="en-GB" sz="3600" i="1" dirty="0" smtClean="0"/>
              <a:t>the value of putting the needs of another ahead of one’s own needs.”  </a:t>
            </a:r>
            <a:r>
              <a:rPr lang="en-GB" sz="1200" dirty="0" smtClean="0"/>
              <a:t>(J.M. </a:t>
            </a:r>
            <a:r>
              <a:rPr lang="en-GB" sz="1200" dirty="0" err="1" smtClean="0"/>
              <a:t>Twenge</a:t>
            </a:r>
            <a:r>
              <a:rPr lang="en-GB" sz="1200" i="1" dirty="0" smtClean="0"/>
              <a:t>,  </a:t>
            </a:r>
            <a:r>
              <a:rPr lang="nl-BE" sz="1200" dirty="0" err="1" smtClean="0"/>
              <a:t>Generation</a:t>
            </a:r>
            <a:r>
              <a:rPr lang="nl-BE" sz="1200" dirty="0" smtClean="0"/>
              <a:t> Me: </a:t>
            </a:r>
            <a:r>
              <a:rPr lang="nl-BE" sz="1200" dirty="0" err="1" smtClean="0"/>
              <a:t>Why</a:t>
            </a:r>
            <a:r>
              <a:rPr lang="nl-BE" sz="1200" dirty="0" smtClean="0"/>
              <a:t> </a:t>
            </a:r>
            <a:r>
              <a:rPr lang="nl-BE" sz="1200" dirty="0" err="1" smtClean="0"/>
              <a:t>Today’s</a:t>
            </a:r>
            <a:r>
              <a:rPr lang="nl-BE" sz="1200" dirty="0" smtClean="0"/>
              <a:t> Young </a:t>
            </a:r>
            <a:r>
              <a:rPr lang="nl-BE" sz="1200" dirty="0" err="1" smtClean="0"/>
              <a:t>Americans</a:t>
            </a:r>
            <a:r>
              <a:rPr lang="nl-BE" sz="1200" dirty="0" smtClean="0"/>
              <a:t> Are More </a:t>
            </a:r>
            <a:r>
              <a:rPr lang="nl-BE" sz="1200" dirty="0" err="1" smtClean="0"/>
              <a:t>Confident</a:t>
            </a:r>
            <a:r>
              <a:rPr lang="nl-BE" sz="1200" dirty="0" smtClean="0"/>
              <a:t>, </a:t>
            </a:r>
            <a:r>
              <a:rPr lang="nl-BE" sz="1200" dirty="0" err="1" smtClean="0"/>
              <a:t>Assertive</a:t>
            </a:r>
            <a:r>
              <a:rPr lang="nl-BE" sz="1200" dirty="0" smtClean="0"/>
              <a:t>, </a:t>
            </a:r>
            <a:r>
              <a:rPr lang="nl-BE" sz="1200" dirty="0" err="1" smtClean="0"/>
              <a:t>Entitled</a:t>
            </a:r>
            <a:r>
              <a:rPr lang="nl-BE" sz="1200" dirty="0" smtClean="0"/>
              <a:t>—and More </a:t>
            </a:r>
            <a:r>
              <a:rPr lang="nl-BE" sz="1200" dirty="0" err="1" smtClean="0"/>
              <a:t>Miserable</a:t>
            </a:r>
            <a:r>
              <a:rPr lang="nl-BE" sz="1200" dirty="0" smtClean="0"/>
              <a:t>—</a:t>
            </a:r>
            <a:r>
              <a:rPr lang="nl-BE" sz="1200" dirty="0" err="1" smtClean="0"/>
              <a:t>Than</a:t>
            </a:r>
            <a:r>
              <a:rPr lang="nl-BE" sz="1200" dirty="0" smtClean="0"/>
              <a:t> Ever </a:t>
            </a:r>
            <a:r>
              <a:rPr lang="nl-BE" sz="1200" dirty="0" err="1" smtClean="0"/>
              <a:t>Before</a:t>
            </a:r>
            <a:r>
              <a:rPr lang="nl-BE" sz="1200" dirty="0" smtClean="0"/>
              <a:t> , Free </a:t>
            </a:r>
            <a:r>
              <a:rPr lang="nl-BE" sz="1200" dirty="0" err="1" smtClean="0"/>
              <a:t>Press</a:t>
            </a:r>
            <a:r>
              <a:rPr lang="nl-BE" sz="1200" dirty="0" smtClean="0"/>
              <a:t>, 2006)</a:t>
            </a:r>
          </a:p>
          <a:p>
            <a:pPr>
              <a:defRPr/>
            </a:pPr>
            <a:r>
              <a:rPr lang="en-GB" sz="1200" dirty="0" smtClean="0"/>
              <a:t> </a:t>
            </a:r>
            <a:endParaRPr lang="nl-BE" sz="1200" dirty="0" smtClean="0"/>
          </a:p>
          <a:p>
            <a:pPr>
              <a:defRPr/>
            </a:pPr>
            <a:endParaRPr lang="nl-BE" sz="3600" i="1" dirty="0" smtClean="0"/>
          </a:p>
          <a:p>
            <a:pPr>
              <a:defRPr/>
            </a:pPr>
            <a:endParaRPr lang="nl-BE" dirty="0" smtClean="0"/>
          </a:p>
        </p:txBody>
      </p:sp>
    </p:spTree>
    <p:extLst>
      <p:ext uri="{BB962C8B-B14F-4D97-AF65-F5344CB8AC3E}">
        <p14:creationId xmlns:p14="http://schemas.microsoft.com/office/powerpoint/2010/main" val="874500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0063" y="548681"/>
            <a:ext cx="8229600" cy="5256808"/>
          </a:xfrm>
        </p:spPr>
        <p:txBody>
          <a:bodyPr>
            <a:normAutofit fontScale="92500" lnSpcReduction="10000"/>
          </a:bodyPr>
          <a:lstStyle/>
          <a:p>
            <a:pPr eaLnBrk="1" hangingPunct="1">
              <a:buFontTx/>
              <a:buNone/>
              <a:defRPr/>
            </a:pPr>
            <a:r>
              <a:rPr lang="en-US" sz="3600" dirty="0" smtClean="0"/>
              <a:t>2 questions: 	(1) causes?</a:t>
            </a:r>
          </a:p>
          <a:p>
            <a:pPr eaLnBrk="1" hangingPunct="1">
              <a:buFontTx/>
              <a:buNone/>
              <a:defRPr/>
            </a:pPr>
            <a:r>
              <a:rPr lang="en-US" sz="3600" dirty="0" smtClean="0"/>
              <a:t>				(2) solution?</a:t>
            </a:r>
          </a:p>
          <a:p>
            <a:pPr eaLnBrk="1" hangingPunct="1">
              <a:buFontTx/>
              <a:buNone/>
              <a:defRPr/>
            </a:pPr>
            <a:endParaRPr lang="en-US" sz="1000" dirty="0" smtClean="0"/>
          </a:p>
          <a:p>
            <a:pPr eaLnBrk="1" hangingPunct="1">
              <a:buFontTx/>
              <a:buNone/>
              <a:defRPr/>
            </a:pPr>
            <a:endParaRPr lang="en-US" sz="800" dirty="0" smtClean="0"/>
          </a:p>
          <a:p>
            <a:pPr eaLnBrk="1" hangingPunct="1">
              <a:buFontTx/>
              <a:buNone/>
              <a:defRPr/>
            </a:pPr>
            <a:r>
              <a:rPr lang="en-US" sz="3600" dirty="0" smtClean="0"/>
              <a:t>	(1) # communication</a:t>
            </a:r>
          </a:p>
          <a:p>
            <a:pPr eaLnBrk="1" hangingPunct="1">
              <a:buFontTx/>
              <a:buNone/>
              <a:defRPr/>
            </a:pPr>
            <a:r>
              <a:rPr lang="en-US" sz="3600" dirty="0" smtClean="0"/>
              <a:t>		~ underlying values and norms</a:t>
            </a:r>
          </a:p>
          <a:p>
            <a:pPr eaLnBrk="1" hangingPunct="1">
              <a:buFontTx/>
              <a:buNone/>
              <a:defRPr/>
            </a:pPr>
            <a:endParaRPr lang="en-US" sz="3600" dirty="0" smtClean="0"/>
          </a:p>
          <a:p>
            <a:pPr eaLnBrk="1" hangingPunct="1">
              <a:buNone/>
              <a:defRPr/>
            </a:pPr>
            <a:r>
              <a:rPr lang="en-US" sz="3600" dirty="0" smtClean="0"/>
              <a:t>	(2) solutions for constructive cooperation in the interest of the quality of our education and hospitality services</a:t>
            </a:r>
            <a:endParaRPr lang="en-US" sz="3600" dirty="0"/>
          </a:p>
        </p:txBody>
      </p:sp>
      <p:sp>
        <p:nvSpPr>
          <p:cNvPr id="5123" name="AutoShape 4"/>
          <p:cNvSpPr>
            <a:spLocks noChangeArrowheads="1"/>
          </p:cNvSpPr>
          <p:nvPr/>
        </p:nvSpPr>
        <p:spPr bwMode="auto">
          <a:xfrm>
            <a:off x="0" y="1345495"/>
            <a:ext cx="806450" cy="1406525"/>
          </a:xfrm>
          <a:prstGeom prst="curvedRightArrow">
            <a:avLst>
              <a:gd name="adj1" fmla="val 33162"/>
              <a:gd name="adj2" fmla="val 66316"/>
              <a:gd name="adj3" fmla="val 33333"/>
            </a:avLst>
          </a:prstGeom>
          <a:solidFill>
            <a:schemeClr val="accent1"/>
          </a:solidFill>
          <a:ln w="9525">
            <a:solidFill>
              <a:schemeClr val="tx1"/>
            </a:solidFill>
            <a:miter lim="800000"/>
            <a:headEnd/>
            <a:tailEnd/>
          </a:ln>
        </p:spPr>
        <p:txBody>
          <a:bodyPr wrap="none" anchor="ctr"/>
          <a:lstStyle/>
          <a:p>
            <a:endParaRPr lang="nl-BE"/>
          </a:p>
        </p:txBody>
      </p:sp>
      <p:sp>
        <p:nvSpPr>
          <p:cNvPr id="5124" name="AutoShape 4"/>
          <p:cNvSpPr>
            <a:spLocks noChangeArrowheads="1"/>
          </p:cNvSpPr>
          <p:nvPr/>
        </p:nvSpPr>
        <p:spPr bwMode="auto">
          <a:xfrm>
            <a:off x="3500438" y="31606"/>
            <a:ext cx="1276350" cy="438150"/>
          </a:xfrm>
          <a:prstGeom prst="downArrow">
            <a:avLst>
              <a:gd name="adj1" fmla="val 50000"/>
              <a:gd name="adj2" fmla="val 50310"/>
            </a:avLst>
          </a:prstGeom>
          <a:solidFill>
            <a:schemeClr val="accent1"/>
          </a:solidFill>
          <a:ln w="9525">
            <a:solidFill>
              <a:schemeClr val="tx1"/>
            </a:solidFill>
            <a:miter lim="800000"/>
            <a:headEnd/>
            <a:tailEnd/>
          </a:ln>
        </p:spPr>
        <p:txBody>
          <a:bodyPr wrap="none" anchor="ctr"/>
          <a:lstStyle/>
          <a:p>
            <a:endParaRPr lang="nl-BE"/>
          </a:p>
        </p:txBody>
      </p:sp>
    </p:spTree>
    <p:extLst>
      <p:ext uri="{BB962C8B-B14F-4D97-AF65-F5344CB8AC3E}">
        <p14:creationId xmlns:p14="http://schemas.microsoft.com/office/powerpoint/2010/main" val="683856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57188" y="292100"/>
            <a:ext cx="8786812" cy="1384300"/>
          </a:xfrm>
        </p:spPr>
        <p:txBody>
          <a:bodyPr>
            <a:normAutofit fontScale="90000"/>
          </a:bodyPr>
          <a:lstStyle/>
          <a:p>
            <a:pPr eaLnBrk="1" hangingPunct="1">
              <a:defRPr/>
            </a:pPr>
            <a:r>
              <a:rPr lang="nl-BE" sz="4800" dirty="0" smtClean="0"/>
              <a:t/>
            </a:r>
            <a:br>
              <a:rPr lang="nl-BE" sz="4800" dirty="0" smtClean="0"/>
            </a:br>
            <a:r>
              <a:rPr lang="en-US" dirty="0" smtClean="0"/>
              <a:t>Problem &gt; particular school or hotel</a:t>
            </a:r>
            <a:r>
              <a:rPr lang="en-US" sz="4800" dirty="0" smtClean="0"/>
              <a:t/>
            </a:r>
            <a:br>
              <a:rPr lang="en-US" sz="4800" dirty="0" smtClean="0"/>
            </a:br>
            <a:r>
              <a:rPr lang="en-US" sz="4800" dirty="0" smtClean="0"/>
              <a:t/>
            </a:r>
            <a:br>
              <a:rPr lang="en-US" sz="4800" dirty="0" smtClean="0"/>
            </a:br>
            <a:endParaRPr lang="en-US" dirty="0" smtClean="0"/>
          </a:p>
        </p:txBody>
      </p:sp>
      <p:sp>
        <p:nvSpPr>
          <p:cNvPr id="142339" name="Rectangle 3"/>
          <p:cNvSpPr>
            <a:spLocks noGrp="1" noChangeArrowheads="1"/>
          </p:cNvSpPr>
          <p:nvPr>
            <p:ph type="body" idx="1"/>
          </p:nvPr>
        </p:nvSpPr>
        <p:spPr>
          <a:xfrm>
            <a:off x="357188" y="764704"/>
            <a:ext cx="8229600" cy="6264696"/>
          </a:xfrm>
        </p:spPr>
        <p:txBody>
          <a:bodyPr>
            <a:normAutofit/>
          </a:bodyPr>
          <a:lstStyle/>
          <a:p>
            <a:pPr eaLnBrk="1" hangingPunct="1">
              <a:lnSpc>
                <a:spcPct val="90000"/>
              </a:lnSpc>
              <a:buFontTx/>
              <a:buNone/>
              <a:defRPr/>
            </a:pPr>
            <a:r>
              <a:rPr lang="nl-BE" dirty="0" smtClean="0">
                <a:sym typeface="Wingdings" pitchFamily="2" charset="2"/>
              </a:rPr>
              <a:t>	 	level of the  </a:t>
            </a:r>
            <a:r>
              <a:rPr lang="nl-BE" dirty="0" smtClean="0">
                <a:solidFill>
                  <a:schemeClr val="tx2"/>
                </a:solidFill>
                <a:sym typeface="Wingdings" pitchFamily="2" charset="2"/>
              </a:rPr>
              <a:t>postmodern society</a:t>
            </a:r>
            <a:r>
              <a:rPr lang="nl-BE" dirty="0" smtClean="0">
                <a:solidFill>
                  <a:schemeClr val="tx2"/>
                </a:solidFill>
              </a:rPr>
              <a:t>               </a:t>
            </a:r>
          </a:p>
          <a:p>
            <a:pPr eaLnBrk="1" hangingPunct="1">
              <a:lnSpc>
                <a:spcPct val="90000"/>
              </a:lnSpc>
              <a:buFontTx/>
              <a:buNone/>
              <a:defRPr/>
            </a:pPr>
            <a:r>
              <a:rPr lang="nl-NL" sz="2800" dirty="0" smtClean="0"/>
              <a:t>		</a:t>
            </a:r>
          </a:p>
          <a:p>
            <a:pPr eaLnBrk="1" hangingPunct="1">
              <a:lnSpc>
                <a:spcPct val="90000"/>
              </a:lnSpc>
              <a:buFontTx/>
              <a:buNone/>
              <a:defRPr/>
            </a:pPr>
            <a:r>
              <a:rPr lang="nl-NL" sz="2800" dirty="0" smtClean="0"/>
              <a:t>		</a:t>
            </a:r>
            <a:r>
              <a:rPr lang="nl-NL" sz="4000" dirty="0" smtClean="0"/>
              <a:t>INDIVIDUALISTIC 	INTERPRETATION OF 	MORALITY</a:t>
            </a:r>
          </a:p>
          <a:p>
            <a:pPr eaLnBrk="1" hangingPunct="1">
              <a:lnSpc>
                <a:spcPct val="90000"/>
              </a:lnSpc>
              <a:buFontTx/>
              <a:buNone/>
              <a:defRPr/>
            </a:pPr>
            <a:endParaRPr lang="nl-NL" sz="4000" dirty="0" smtClean="0"/>
          </a:p>
          <a:p>
            <a:pPr eaLnBrk="1" hangingPunct="1">
              <a:lnSpc>
                <a:spcPct val="90000"/>
              </a:lnSpc>
              <a:buFontTx/>
              <a:buNone/>
              <a:defRPr/>
            </a:pPr>
            <a:r>
              <a:rPr lang="en-GB" sz="2400" dirty="0" smtClean="0"/>
              <a:t>(utilitarian individualism)	</a:t>
            </a:r>
            <a:r>
              <a:rPr lang="en-GB" sz="2400" dirty="0" smtClean="0">
                <a:solidFill>
                  <a:srgbClr val="FF6600"/>
                </a:solidFill>
              </a:rPr>
              <a:t>expressive individualism</a:t>
            </a:r>
            <a:r>
              <a:rPr lang="en-GB" sz="800" dirty="0" smtClean="0"/>
              <a:t>(*) </a:t>
            </a:r>
            <a:endParaRPr lang="nl-NL" sz="800" dirty="0" smtClean="0"/>
          </a:p>
          <a:p>
            <a:pPr eaLnBrk="1" hangingPunct="1">
              <a:lnSpc>
                <a:spcPct val="90000"/>
              </a:lnSpc>
              <a:buFontTx/>
              <a:buNone/>
              <a:defRPr/>
            </a:pPr>
            <a:r>
              <a:rPr lang="nl-BE" sz="2400" dirty="0" smtClean="0"/>
              <a:t>		 </a:t>
            </a:r>
          </a:p>
          <a:p>
            <a:pPr eaLnBrk="1" hangingPunct="1">
              <a:lnSpc>
                <a:spcPct val="90000"/>
              </a:lnSpc>
              <a:buFontTx/>
              <a:buNone/>
              <a:defRPr/>
            </a:pPr>
            <a:endParaRPr lang="nl-BE" sz="2400" dirty="0" smtClean="0"/>
          </a:p>
          <a:p>
            <a:pPr eaLnBrk="1" hangingPunct="1">
              <a:lnSpc>
                <a:spcPct val="90000"/>
              </a:lnSpc>
              <a:buFontTx/>
              <a:buNone/>
              <a:defRPr/>
            </a:pPr>
            <a:r>
              <a:rPr lang="nl-BE" sz="2400" dirty="0" smtClean="0"/>
              <a:t>		    </a:t>
            </a:r>
          </a:p>
          <a:p>
            <a:pPr eaLnBrk="1" hangingPunct="1">
              <a:lnSpc>
                <a:spcPct val="90000"/>
              </a:lnSpc>
              <a:buFontTx/>
              <a:buNone/>
              <a:defRPr/>
            </a:pPr>
            <a:r>
              <a:rPr lang="nl-BE" dirty="0"/>
              <a:t>	</a:t>
            </a:r>
            <a:r>
              <a:rPr lang="nl-BE" dirty="0" smtClean="0"/>
              <a:t>	   </a:t>
            </a:r>
            <a:r>
              <a:rPr lang="en-GB" sz="2400" dirty="0" smtClean="0"/>
              <a:t>(1)					 </a:t>
            </a:r>
            <a:r>
              <a:rPr lang="en-GB" sz="2400" dirty="0" smtClean="0">
                <a:solidFill>
                  <a:srgbClr val="FF6600"/>
                </a:solidFill>
              </a:rPr>
              <a:t>(2)</a:t>
            </a:r>
          </a:p>
          <a:p>
            <a:pPr eaLnBrk="1" hangingPunct="1">
              <a:lnSpc>
                <a:spcPct val="90000"/>
              </a:lnSpc>
              <a:buFontTx/>
              <a:buNone/>
              <a:defRPr/>
            </a:pPr>
            <a:endParaRPr lang="en-GB" sz="2400" dirty="0" smtClean="0"/>
          </a:p>
          <a:p>
            <a:pPr algn="r" eaLnBrk="1" hangingPunct="1">
              <a:lnSpc>
                <a:spcPct val="90000"/>
              </a:lnSpc>
              <a:buFontTx/>
              <a:buNone/>
              <a:defRPr/>
            </a:pPr>
            <a:r>
              <a:rPr lang="en-GB" sz="1100" dirty="0" smtClean="0"/>
              <a:t>* R. </a:t>
            </a:r>
            <a:r>
              <a:rPr lang="en-GB" sz="1100" dirty="0" err="1" smtClean="0"/>
              <a:t>Bellah</a:t>
            </a:r>
            <a:endParaRPr lang="en-GB" sz="1100" dirty="0" smtClean="0"/>
          </a:p>
          <a:p>
            <a:pPr algn="r" eaLnBrk="1" hangingPunct="1">
              <a:lnSpc>
                <a:spcPct val="90000"/>
              </a:lnSpc>
              <a:buFontTx/>
              <a:buNone/>
              <a:defRPr/>
            </a:pPr>
            <a:endParaRPr lang="nl-BE" sz="1200" i="1" dirty="0" smtClean="0"/>
          </a:p>
        </p:txBody>
      </p:sp>
      <p:sp>
        <p:nvSpPr>
          <p:cNvPr id="6148" name="AutoShape 4"/>
          <p:cNvSpPr>
            <a:spLocks noChangeArrowheads="1"/>
          </p:cNvSpPr>
          <p:nvPr/>
        </p:nvSpPr>
        <p:spPr bwMode="auto">
          <a:xfrm>
            <a:off x="357188" y="1857375"/>
            <a:ext cx="858837" cy="1274763"/>
          </a:xfrm>
          <a:prstGeom prst="curvedRightArrow">
            <a:avLst>
              <a:gd name="adj1" fmla="val 33074"/>
              <a:gd name="adj2" fmla="val 66154"/>
              <a:gd name="adj3" fmla="val 33333"/>
            </a:avLst>
          </a:prstGeom>
          <a:solidFill>
            <a:schemeClr val="accent1"/>
          </a:solidFill>
          <a:ln w="9525">
            <a:solidFill>
              <a:schemeClr val="tx1"/>
            </a:solidFill>
            <a:miter lim="800000"/>
            <a:headEnd/>
            <a:tailEnd/>
          </a:ln>
        </p:spPr>
        <p:txBody>
          <a:bodyPr wrap="none" anchor="ctr"/>
          <a:lstStyle/>
          <a:p>
            <a:endParaRPr lang="nl-BE"/>
          </a:p>
        </p:txBody>
      </p:sp>
      <p:sp>
        <p:nvSpPr>
          <p:cNvPr id="6149" name="Line 6"/>
          <p:cNvSpPr>
            <a:spLocks noChangeShapeType="1"/>
          </p:cNvSpPr>
          <p:nvPr/>
        </p:nvSpPr>
        <p:spPr bwMode="auto">
          <a:xfrm flipH="1">
            <a:off x="1857375" y="4891087"/>
            <a:ext cx="22320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6150" name="Line 7"/>
          <p:cNvSpPr>
            <a:spLocks noChangeShapeType="1"/>
          </p:cNvSpPr>
          <p:nvPr/>
        </p:nvSpPr>
        <p:spPr bwMode="auto">
          <a:xfrm>
            <a:off x="4089400" y="4891087"/>
            <a:ext cx="20161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241596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p:txBody>
          <a:bodyPr>
            <a:normAutofit fontScale="90000"/>
          </a:bodyPr>
          <a:lstStyle/>
          <a:p>
            <a:r>
              <a:rPr lang="en-US" sz="4000" i="1" dirty="0" smtClean="0">
                <a:solidFill>
                  <a:srgbClr val="FF0000"/>
                </a:solidFill>
              </a:rPr>
              <a:t>(2) Postmodern </a:t>
            </a:r>
            <a:r>
              <a:rPr lang="en-US" sz="4000" b="1" i="1" dirty="0" smtClean="0">
                <a:solidFill>
                  <a:srgbClr val="FF0000"/>
                </a:solidFill>
              </a:rPr>
              <a:t>expressive individualism</a:t>
            </a:r>
            <a:endParaRPr lang="en-US" sz="4000" b="1" i="1" dirty="0">
              <a:solidFill>
                <a:srgbClr val="FF0000"/>
              </a:solidFill>
            </a:endParaRPr>
          </a:p>
        </p:txBody>
      </p:sp>
      <p:sp>
        <p:nvSpPr>
          <p:cNvPr id="165891" name="Rectangle 3"/>
          <p:cNvSpPr>
            <a:spLocks noGrp="1" noChangeArrowheads="1"/>
          </p:cNvSpPr>
          <p:nvPr>
            <p:ph type="body" idx="4294967295"/>
          </p:nvPr>
        </p:nvSpPr>
        <p:spPr>
          <a:xfrm>
            <a:off x="285750" y="1571624"/>
            <a:ext cx="8229600" cy="5745808"/>
          </a:xfrm>
        </p:spPr>
        <p:txBody>
          <a:bodyPr>
            <a:normAutofit/>
          </a:bodyPr>
          <a:lstStyle/>
          <a:p>
            <a:pPr>
              <a:buFontTx/>
              <a:buNone/>
            </a:pPr>
            <a:r>
              <a:rPr lang="nl-BE" dirty="0"/>
              <a:t>	</a:t>
            </a:r>
            <a:r>
              <a:rPr lang="en-US" sz="3600" dirty="0" smtClean="0"/>
              <a:t>= culture of </a:t>
            </a:r>
            <a:r>
              <a:rPr lang="en-US" sz="3600" i="1" dirty="0" smtClean="0"/>
              <a:t>self disposition</a:t>
            </a:r>
            <a:r>
              <a:rPr lang="en-US" sz="3600" dirty="0" smtClean="0"/>
              <a:t> and </a:t>
            </a:r>
            <a:r>
              <a:rPr lang="en-US" sz="3600" i="1" dirty="0" smtClean="0"/>
              <a:t>self-realization (self-fulfillment ethics)(A)</a:t>
            </a:r>
            <a:endParaRPr lang="en-US" sz="3600" dirty="0" smtClean="0"/>
          </a:p>
          <a:p>
            <a:pPr>
              <a:buFontTx/>
              <a:buNone/>
            </a:pPr>
            <a:r>
              <a:rPr lang="en-US" sz="2000" dirty="0" smtClean="0"/>
              <a:t>		</a:t>
            </a:r>
            <a:r>
              <a:rPr lang="en-US" dirty="0" smtClean="0"/>
              <a:t>It produces free, ”sovereign” individuals  realizing of own identities, visions and projects based upon self-generated choices. 		</a:t>
            </a:r>
          </a:p>
          <a:p>
            <a:pPr lvl="2">
              <a:buFontTx/>
              <a:buNone/>
            </a:pPr>
            <a:r>
              <a:rPr lang="en-US" dirty="0" smtClean="0"/>
              <a:t>		</a:t>
            </a:r>
            <a:r>
              <a:rPr lang="en-US" sz="2800" b="1" dirty="0" smtClean="0"/>
              <a:t>hedonistic character</a:t>
            </a:r>
            <a:r>
              <a:rPr lang="en-US" sz="2800" dirty="0" smtClean="0"/>
              <a:t> </a:t>
            </a:r>
          </a:p>
          <a:p>
            <a:pPr lvl="2">
              <a:buFontTx/>
              <a:buNone/>
            </a:pPr>
            <a:r>
              <a:rPr lang="en-US" sz="2800" dirty="0" smtClean="0"/>
              <a:t>					paternalism </a:t>
            </a:r>
            <a:r>
              <a:rPr lang="en-US" sz="2800" dirty="0" smtClean="0">
                <a:sym typeface="Wingdings" pitchFamily="2" charset="2"/>
              </a:rPr>
              <a:t> 					‘empowerment’</a:t>
            </a:r>
          </a:p>
          <a:p>
            <a:pPr lvl="2">
              <a:buFontTx/>
              <a:buNone/>
            </a:pPr>
            <a:r>
              <a:rPr lang="en-US" sz="2800" dirty="0" smtClean="0">
                <a:sym typeface="Wingdings" pitchFamily="2" charset="2"/>
              </a:rPr>
              <a:t>					</a:t>
            </a:r>
            <a:r>
              <a:rPr lang="en-US" sz="2800" b="1" dirty="0" smtClean="0">
                <a:sym typeface="Wingdings" pitchFamily="2" charset="2"/>
              </a:rPr>
              <a:t>PRIVATISATION of 				MORALITY(A)</a:t>
            </a:r>
            <a:endParaRPr lang="en-US" sz="2800" b="1" dirty="0">
              <a:sym typeface="Wingdings" pitchFamily="2" charset="2"/>
            </a:endParaRPr>
          </a:p>
        </p:txBody>
      </p:sp>
      <p:sp>
        <p:nvSpPr>
          <p:cNvPr id="135172" name="AutoShape 4"/>
          <p:cNvSpPr>
            <a:spLocks noChangeArrowheads="1"/>
          </p:cNvSpPr>
          <p:nvPr/>
        </p:nvSpPr>
        <p:spPr bwMode="auto">
          <a:xfrm>
            <a:off x="0" y="2571750"/>
            <a:ext cx="579438" cy="925513"/>
          </a:xfrm>
          <a:prstGeom prst="curvedRightArrow">
            <a:avLst>
              <a:gd name="adj1" fmla="val 31945"/>
              <a:gd name="adj2" fmla="val 63890"/>
              <a:gd name="adj3" fmla="val 33333"/>
            </a:avLst>
          </a:prstGeom>
          <a:solidFill>
            <a:schemeClr val="accent1"/>
          </a:solidFill>
          <a:ln w="9525">
            <a:solidFill>
              <a:schemeClr val="tx1"/>
            </a:solidFill>
            <a:miter lim="800000"/>
            <a:headEnd/>
            <a:tailEnd/>
          </a:ln>
        </p:spPr>
        <p:txBody>
          <a:bodyPr wrap="none" anchor="ctr"/>
          <a:lstStyle/>
          <a:p>
            <a:endParaRPr lang="nl-BE" sz="2800"/>
          </a:p>
        </p:txBody>
      </p:sp>
      <p:sp>
        <p:nvSpPr>
          <p:cNvPr id="135173" name="Line 5"/>
          <p:cNvSpPr>
            <a:spLocks noChangeShapeType="1"/>
          </p:cNvSpPr>
          <p:nvPr/>
        </p:nvSpPr>
        <p:spPr bwMode="auto">
          <a:xfrm>
            <a:off x="1641929" y="4365104"/>
            <a:ext cx="0" cy="287337"/>
          </a:xfrm>
          <a:prstGeom prst="line">
            <a:avLst/>
          </a:prstGeom>
          <a:noFill/>
          <a:ln w="9525">
            <a:solidFill>
              <a:schemeClr val="tx1"/>
            </a:solidFill>
            <a:round/>
            <a:headEnd/>
            <a:tailEnd/>
          </a:ln>
        </p:spPr>
        <p:txBody>
          <a:bodyPr/>
          <a:lstStyle/>
          <a:p>
            <a:endParaRPr lang="nl-BE"/>
          </a:p>
        </p:txBody>
      </p:sp>
      <p:sp>
        <p:nvSpPr>
          <p:cNvPr id="135174" name="Line 6"/>
          <p:cNvSpPr>
            <a:spLocks noChangeShapeType="1"/>
          </p:cNvSpPr>
          <p:nvPr/>
        </p:nvSpPr>
        <p:spPr bwMode="auto">
          <a:xfrm>
            <a:off x="1625600" y="4652441"/>
            <a:ext cx="431800" cy="0"/>
          </a:xfrm>
          <a:prstGeom prst="line">
            <a:avLst/>
          </a:prstGeom>
          <a:noFill/>
          <a:ln w="9525">
            <a:solidFill>
              <a:schemeClr val="tx1"/>
            </a:solidFill>
            <a:round/>
            <a:headEnd/>
            <a:tailEnd type="triangle" w="med" len="med"/>
          </a:ln>
        </p:spPr>
        <p:txBody>
          <a:bodyPr/>
          <a:lstStyle/>
          <a:p>
            <a:endParaRPr lang="nl-BE"/>
          </a:p>
        </p:txBody>
      </p:sp>
      <p:sp>
        <p:nvSpPr>
          <p:cNvPr id="135175" name="Line 8"/>
          <p:cNvSpPr>
            <a:spLocks noChangeShapeType="1"/>
          </p:cNvSpPr>
          <p:nvPr/>
        </p:nvSpPr>
        <p:spPr bwMode="auto">
          <a:xfrm>
            <a:off x="6372225" y="4095229"/>
            <a:ext cx="0" cy="539750"/>
          </a:xfrm>
          <a:prstGeom prst="line">
            <a:avLst/>
          </a:prstGeom>
          <a:noFill/>
          <a:ln w="9525">
            <a:solidFill>
              <a:schemeClr val="tx1"/>
            </a:solidFill>
            <a:round/>
            <a:headEnd/>
            <a:tailEnd type="triangle" w="med" len="med"/>
          </a:ln>
        </p:spPr>
        <p:txBody>
          <a:bodyPr/>
          <a:lstStyle/>
          <a:p>
            <a:endParaRPr lang="nl-BE"/>
          </a:p>
        </p:txBody>
      </p:sp>
    </p:spTree>
    <p:extLst>
      <p:ext uri="{BB962C8B-B14F-4D97-AF65-F5344CB8AC3E}">
        <p14:creationId xmlns:p14="http://schemas.microsoft.com/office/powerpoint/2010/main" val="515206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endParaRPr lang="nl-BE" smtClean="0"/>
          </a:p>
        </p:txBody>
      </p:sp>
      <p:sp>
        <p:nvSpPr>
          <p:cNvPr id="2051" name="Rectangle 3"/>
          <p:cNvSpPr>
            <a:spLocks noGrp="1" noChangeArrowheads="1"/>
          </p:cNvSpPr>
          <p:nvPr>
            <p:ph type="subTitle" idx="1"/>
          </p:nvPr>
        </p:nvSpPr>
        <p:spPr/>
        <p:txBody>
          <a:bodyPr/>
          <a:lstStyle/>
          <a:p>
            <a:pPr eaLnBrk="1" hangingPunct="1">
              <a:defRPr/>
            </a:pPr>
            <a:endParaRPr lang="nl-BE" smtClean="0"/>
          </a:p>
        </p:txBody>
      </p:sp>
      <p:pic>
        <p:nvPicPr>
          <p:cNvPr id="7172" name="Picture 5" descr="1101061225_400">
            <a:hlinkClick r:id="rId2"/>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940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5" name="Tijdelijke aanduiding voor inhoud 4"/>
          <p:cNvSpPr>
            <a:spLocks noGrp="1"/>
          </p:cNvSpPr>
          <p:nvPr>
            <p:ph idx="1"/>
          </p:nvPr>
        </p:nvSpPr>
        <p:spPr/>
        <p:txBody>
          <a:bodyPr/>
          <a:lstStyle/>
          <a:p>
            <a:endParaRPr lang="nl-BE" dirty="0"/>
          </a:p>
        </p:txBody>
      </p:sp>
      <p:pic>
        <p:nvPicPr>
          <p:cNvPr id="2052" name="Picture 4" descr="C:\Users\Noel.Selis\Pictures\pausin1_jpg_h380_jpg_5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057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defRPr/>
            </a:pPr>
            <a:endParaRPr lang="nl-BE" dirty="0"/>
          </a:p>
        </p:txBody>
      </p:sp>
      <p:sp>
        <p:nvSpPr>
          <p:cNvPr id="3" name="Ondertitel 2"/>
          <p:cNvSpPr>
            <a:spLocks noGrp="1"/>
          </p:cNvSpPr>
          <p:nvPr>
            <p:ph type="subTitle" idx="1"/>
          </p:nvPr>
        </p:nvSpPr>
        <p:spPr/>
        <p:txBody>
          <a:bodyPr/>
          <a:lstStyle/>
          <a:p>
            <a:pPr>
              <a:defRPr/>
            </a:pPr>
            <a:endParaRPr lang="nl-BE"/>
          </a:p>
        </p:txBody>
      </p:sp>
      <p:pic>
        <p:nvPicPr>
          <p:cNvPr id="819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hthoek 4"/>
          <p:cNvSpPr>
            <a:spLocks noChangeArrowheads="1"/>
          </p:cNvSpPr>
          <p:nvPr/>
        </p:nvSpPr>
        <p:spPr bwMode="auto">
          <a:xfrm>
            <a:off x="2286000" y="31051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a:p>
        </p:txBody>
      </p:sp>
      <p:sp>
        <p:nvSpPr>
          <p:cNvPr id="8198" name="Rechthoek 5"/>
          <p:cNvSpPr>
            <a:spLocks noChangeArrowheads="1"/>
          </p:cNvSpPr>
          <p:nvPr/>
        </p:nvSpPr>
        <p:spPr bwMode="auto">
          <a:xfrm>
            <a:off x="3429000" y="5715000"/>
            <a:ext cx="5715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BE" sz="4000" dirty="0">
                <a:solidFill>
                  <a:srgbClr val="FFFFFF"/>
                </a:solidFill>
              </a:rPr>
              <a:t>  </a:t>
            </a:r>
            <a:r>
              <a:rPr lang="nl-BE" sz="4000" dirty="0" smtClean="0">
                <a:solidFill>
                  <a:srgbClr val="FFFFFF"/>
                </a:solidFill>
              </a:rPr>
              <a:t>Redelijk </a:t>
            </a:r>
            <a:r>
              <a:rPr lang="nl-BE" sz="4000" dirty="0">
                <a:solidFill>
                  <a:srgbClr val="FFFFFF"/>
                </a:solidFill>
              </a:rPr>
              <a:t>eigenzinnig</a:t>
            </a:r>
          </a:p>
          <a:p>
            <a:r>
              <a:rPr lang="nl-BE" sz="2800" dirty="0">
                <a:solidFill>
                  <a:srgbClr val="FFFFFF"/>
                </a:solidFill>
              </a:rPr>
              <a:t>          2010-2011</a:t>
            </a:r>
          </a:p>
        </p:txBody>
      </p:sp>
      <p:pic>
        <p:nvPicPr>
          <p:cNvPr id="8199" name="Picture 4" descr="http://t3.gstatic.com/images?q=tbn:l78XfZdLRDtSsM:http://vidimus.files.wordpress.com/2009/06/vub_logo_compact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146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52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Kevin\Desktop\Converse_logo_vertical.gif"/>
          <p:cNvPicPr>
            <a:picLocks noChangeArrowheads="1"/>
          </p:cNvPicPr>
          <p:nvPr/>
        </p:nvPicPr>
        <p:blipFill>
          <a:blip r:embed="rId2" cstate="print">
            <a:lum bright="78000" contrast="68000"/>
          </a:blip>
          <a:srcRect/>
          <a:stretch>
            <a:fillRect/>
          </a:stretch>
        </p:blipFill>
        <p:spPr bwMode="auto">
          <a:xfrm>
            <a:off x="0" y="0"/>
            <a:ext cx="2114550" cy="6915150"/>
          </a:xfrm>
          <a:prstGeom prst="rect">
            <a:avLst/>
          </a:prstGeom>
          <a:noFill/>
          <a:ln w="9525">
            <a:noFill/>
            <a:miter lim="800000"/>
            <a:headEnd/>
            <a:tailEnd/>
          </a:ln>
        </p:spPr>
      </p:pic>
      <p:sp>
        <p:nvSpPr>
          <p:cNvPr id="3075" name="Titel 1"/>
          <p:cNvSpPr>
            <a:spLocks noGrp="1"/>
          </p:cNvSpPr>
          <p:nvPr>
            <p:ph type="title"/>
          </p:nvPr>
        </p:nvSpPr>
        <p:spPr>
          <a:xfrm>
            <a:off x="1714500" y="274638"/>
            <a:ext cx="6572250" cy="1143000"/>
          </a:xfrm>
        </p:spPr>
        <p:txBody>
          <a:bodyPr/>
          <a:lstStyle/>
          <a:p>
            <a:pPr>
              <a:defRPr/>
            </a:pPr>
            <a:r>
              <a:rPr lang="en-US" sz="3200" smtClean="0">
                <a:latin typeface="Comic Sans MS" pitchFamily="66" charset="0"/>
              </a:rPr>
              <a:t>Conclusion…</a:t>
            </a:r>
            <a:endParaRPr lang="nl-NL" sz="3200" smtClean="0">
              <a:latin typeface="Comic Sans MS" pitchFamily="66" charset="0"/>
            </a:endParaRPr>
          </a:p>
        </p:txBody>
      </p:sp>
      <p:sp>
        <p:nvSpPr>
          <p:cNvPr id="3076" name="Tijdelijke aanduiding voor inhoud 2"/>
          <p:cNvSpPr>
            <a:spLocks noGrp="1"/>
          </p:cNvSpPr>
          <p:nvPr>
            <p:ph idx="1"/>
          </p:nvPr>
        </p:nvSpPr>
        <p:spPr>
          <a:xfrm>
            <a:off x="1714500" y="1600200"/>
            <a:ext cx="6972300" cy="4525963"/>
          </a:xfrm>
        </p:spPr>
        <p:txBody>
          <a:bodyPr/>
          <a:lstStyle/>
          <a:p>
            <a:pPr>
              <a:buFontTx/>
              <a:buNone/>
              <a:defRPr/>
            </a:pPr>
            <a:r>
              <a:rPr lang="en-US" sz="1600" smtClean="0">
                <a:latin typeface="Comic Sans MS" pitchFamily="66" charset="0"/>
              </a:rPr>
              <a:t>Be different be urself</a:t>
            </a:r>
            <a:endParaRPr lang="nl-NL" sz="1600" smtClean="0">
              <a:latin typeface="Comic Sans MS" pitchFamily="66" charset="0"/>
            </a:endParaRPr>
          </a:p>
        </p:txBody>
      </p:sp>
      <p:pic>
        <p:nvPicPr>
          <p:cNvPr id="8197" name="Afbeelding 6" descr="converse tekst.jpg"/>
          <p:cNvPicPr>
            <a:picLocks/>
          </p:cNvPicPr>
          <p:nvPr/>
        </p:nvPicPr>
        <p:blipFill>
          <a:blip r:embed="rId3" cstate="print"/>
          <a:srcRect/>
          <a:stretch>
            <a:fillRect/>
          </a:stretch>
        </p:blipFill>
        <p:spPr bwMode="auto">
          <a:xfrm>
            <a:off x="1584325" y="0"/>
            <a:ext cx="7559675" cy="6888163"/>
          </a:xfrm>
          <a:prstGeom prst="rect">
            <a:avLst/>
          </a:prstGeom>
          <a:noFill/>
          <a:ln w="9525">
            <a:noFill/>
            <a:miter lim="800000"/>
            <a:headEnd/>
            <a:tailEnd/>
          </a:ln>
        </p:spPr>
      </p:pic>
      <p:pic>
        <p:nvPicPr>
          <p:cNvPr id="8198" name="Afbeelding 4" descr="schoenen2.jpg"/>
          <p:cNvPicPr>
            <a:picLocks noChangeAspect="1"/>
          </p:cNvPicPr>
          <p:nvPr/>
        </p:nvPicPr>
        <p:blipFill>
          <a:blip r:embed="rId4" cstate="print"/>
          <a:srcRect/>
          <a:stretch>
            <a:fillRect/>
          </a:stretch>
        </p:blipFill>
        <p:spPr bwMode="auto">
          <a:xfrm>
            <a:off x="2857500" y="3214688"/>
            <a:ext cx="4681538" cy="3511550"/>
          </a:xfrm>
          <a:prstGeom prst="rect">
            <a:avLst/>
          </a:prstGeom>
          <a:noFill/>
          <a:ln w="9525">
            <a:noFill/>
            <a:miter lim="800000"/>
            <a:headEnd/>
            <a:tailEnd/>
          </a:ln>
        </p:spPr>
      </p:pic>
    </p:spTree>
    <p:extLst>
      <p:ext uri="{BB962C8B-B14F-4D97-AF65-F5344CB8AC3E}">
        <p14:creationId xmlns:p14="http://schemas.microsoft.com/office/powerpoint/2010/main" val="112684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339</TotalTime>
  <Words>387</Words>
  <Application>Microsoft Office PowerPoint</Application>
  <PresentationFormat>Diavoorstelling (4:3)</PresentationFormat>
  <Paragraphs>192</Paragraphs>
  <Slides>28</Slides>
  <Notes>1</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Oriel</vt:lpstr>
      <vt:lpstr>EUHOFA BELGIUM 2012 11 -16 november</vt:lpstr>
      <vt:lpstr>PowerPoint-presentatie</vt:lpstr>
      <vt:lpstr>PowerPoint-presentatie</vt:lpstr>
      <vt:lpstr> Problem &gt; particular school or hotel  </vt:lpstr>
      <vt:lpstr>(2) Postmodern expressive individualism</vt:lpstr>
      <vt:lpstr>PowerPoint-presentatie</vt:lpstr>
      <vt:lpstr>PowerPoint-presentatie</vt:lpstr>
      <vt:lpstr>PowerPoint-presentatie</vt:lpstr>
      <vt:lpstr>Conclusion…</vt:lpstr>
      <vt:lpstr>PowerPoint-presentatie</vt:lpstr>
      <vt:lpstr>PowerPoint-presentatie</vt:lpstr>
      <vt:lpstr>PowerPoint-presentatie</vt:lpstr>
      <vt:lpstr>  foundation of choice?</vt:lpstr>
      <vt:lpstr>PowerPoint-presentatie</vt:lpstr>
      <vt:lpstr>Personal remarks  (A) Cult of the individual self risk disillusionment and depression</vt:lpstr>
      <vt:lpstr>PowerPoint-presentatie</vt:lpstr>
      <vt:lpstr>Irony: cause = ‘good’ intention to protect youth</vt:lpstr>
      <vt:lpstr>  Exposing the cult of the self in   the interest of resilience </vt:lpstr>
      <vt:lpstr> </vt:lpstr>
      <vt:lpstr>PowerPoint-presentatie</vt:lpstr>
      <vt:lpstr>PowerPoint-presentatie</vt:lpstr>
      <vt:lpstr>Towards a viable society</vt:lpstr>
      <vt:lpstr>Ethics </vt:lpstr>
      <vt:lpstr>PowerPoint-presentatie</vt:lpstr>
      <vt:lpstr>PowerPoint-presentatie</vt:lpstr>
      <vt:lpstr>Challenge  </vt:lpstr>
      <vt:lpstr>PowerPoint-presentatie</vt:lpstr>
      <vt:lpstr>PowerPoint-presentatie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EUHOFA BELGIUM 2012 11 to 15 november</dc:title>
  <dc:creator>Hotelschool</dc:creator>
  <cp:lastModifiedBy>Hotels. Ter Duinen</cp:lastModifiedBy>
  <cp:revision>47</cp:revision>
  <dcterms:created xsi:type="dcterms:W3CDTF">2012-01-30T17:29:27Z</dcterms:created>
  <dcterms:modified xsi:type="dcterms:W3CDTF">2012-11-08T20:16:11Z</dcterms:modified>
</cp:coreProperties>
</file>