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9.xml" ContentType="application/vnd.openxmlformats-officedocument.presentationml.tags+xml"/>
  <Override PartName="/ppt/notesSlides/notesSlide38.xml" ContentType="application/vnd.openxmlformats-officedocument.presentationml.notesSlide+xml"/>
  <Override PartName="/ppt/tags/tag20.xml" ContentType="application/vnd.openxmlformats-officedocument.presentationml.tags+xml"/>
  <Override PartName="/ppt/notesSlides/notesSlide39.xml" ContentType="application/vnd.openxmlformats-officedocument.presentationml.notesSlide+xml"/>
  <Override PartName="/ppt/tags/tag2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2.xml" ContentType="application/vnd.openxmlformats-officedocument.presentationml.tags+xml"/>
  <Override PartName="/ppt/notesSlides/notesSlide43.xml" ContentType="application/vnd.openxmlformats-officedocument.presentationml.notesSlide+xml"/>
  <Override PartName="/ppt/tags/tag2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4.xml" ContentType="application/vnd.openxmlformats-officedocument.presentationml.tags+xml"/>
  <Override PartName="/ppt/notesSlides/notesSlide47.xml" ContentType="application/vnd.openxmlformats-officedocument.presentationml.notesSlide+xml"/>
  <Override PartName="/ppt/tags/tag25.xml" ContentType="application/vnd.openxmlformats-officedocument.presentationml.tags+xml"/>
  <Override PartName="/ppt/notesSlides/notesSlide48.xml" ContentType="application/vnd.openxmlformats-officedocument.presentationml.notesSlide+xml"/>
  <Override PartName="/ppt/tags/tag26.xml" ContentType="application/vnd.openxmlformats-officedocument.presentationml.tags+xml"/>
  <Override PartName="/ppt/notesSlides/notesSlide49.xml" ContentType="application/vnd.openxmlformats-officedocument.presentationml.notesSlide+xml"/>
  <Override PartName="/ppt/tags/tag27.xml" ContentType="application/vnd.openxmlformats-officedocument.presentationml.tags+xml"/>
  <Override PartName="/ppt/notesSlides/notesSlide50.xml" ContentType="application/vnd.openxmlformats-officedocument.presentationml.notesSlide+xml"/>
  <Override PartName="/ppt/tags/tag28.xml" ContentType="application/vnd.openxmlformats-officedocument.presentationml.tags+xml"/>
  <Override PartName="/ppt/notesSlides/notesSlide51.xml" ContentType="application/vnd.openxmlformats-officedocument.presentationml.notesSlide+xml"/>
  <Override PartName="/ppt/tags/tag29.xml" ContentType="application/vnd.openxmlformats-officedocument.presentationml.tags+xml"/>
  <Override PartName="/ppt/notesSlides/notesSlide52.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317"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6" r:id="rId5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tels. Ter Duinen" initials="HT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8B5"/>
    <a:srgbClr val="1E9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89FB2-5642-45BD-9960-0D7F3831A0DD}" type="datetimeFigureOut">
              <a:rPr lang="nl-BE" smtClean="0"/>
              <a:pPr/>
              <a:t>08/11/2012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DBAF1-EE87-4692-9E16-961D45FE0FC7}" type="slidenum">
              <a:rPr lang="nl-BE" smtClean="0"/>
              <a:pPr/>
              <a:t>‹nr.›</a:t>
            </a:fld>
            <a:endParaRPr lang="nl-BE"/>
          </a:p>
        </p:txBody>
      </p:sp>
    </p:spTree>
    <p:extLst>
      <p:ext uri="{BB962C8B-B14F-4D97-AF65-F5344CB8AC3E}">
        <p14:creationId xmlns:p14="http://schemas.microsoft.com/office/powerpoint/2010/main" val="407057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a:ln/>
        </p:spPr>
      </p:sp>
      <p:sp>
        <p:nvSpPr>
          <p:cNvPr id="655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BB05D288-7992-4CAF-85CF-3FF0001098DC}" type="slidenum">
              <a:rPr lang="nl-BE" sz="1200"/>
              <a:pPr eaLnBrk="1" hangingPunct="1"/>
              <a:t>2</a:t>
            </a:fld>
            <a:endParaRPr lang="nl-B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5F5AF7B9-493F-4596-A84A-D1F4AAFE31AD}" type="slidenum">
              <a:rPr lang="nl-NL" sz="1200"/>
              <a:pPr eaLnBrk="1" hangingPunct="1"/>
              <a:t>11</a:t>
            </a:fld>
            <a:endParaRPr lang="nl-NL"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70E83A6A-0F17-44A9-AD1C-66CF55162FAF}" type="slidenum">
              <a:rPr lang="nl-NL" sz="1200"/>
              <a:pPr eaLnBrk="1" hangingPunct="1"/>
              <a:t>12</a:t>
            </a:fld>
            <a:endParaRPr lang="nl-NL"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a:ln/>
        </p:spPr>
      </p:sp>
      <p:sp>
        <p:nvSpPr>
          <p:cNvPr id="7782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Tijdelijke aanduiding voor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98451516-DDA6-4AC0-8E28-153276AC5582}" type="datetime1">
              <a:rPr lang="en-US" sz="1200"/>
              <a:pPr eaLnBrk="1" hangingPunct="1"/>
              <a:t>11/8/2012</a:t>
            </a:fld>
            <a:endParaRPr lang="nl-NL" sz="1200"/>
          </a:p>
        </p:txBody>
      </p:sp>
      <p:sp>
        <p:nvSpPr>
          <p:cNvPr id="77829"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935D61DB-A33B-43E1-B67D-37C162438616}" type="slidenum">
              <a:rPr lang="nl-NL" sz="1200"/>
              <a:pPr eaLnBrk="1" hangingPunct="1"/>
              <a:t>14</a:t>
            </a:fld>
            <a:endParaRPr lang="nl-NL"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8FF0CDEA-D6F1-46FC-BEC3-07522A9EC7FA}" type="slidenum">
              <a:rPr lang="nl-NL" sz="1200"/>
              <a:pPr eaLnBrk="1" hangingPunct="1"/>
              <a:t>15</a:t>
            </a:fld>
            <a:endParaRPr lang="nl-NL"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9345EB07-4A45-4927-A3C0-A17053833BBE}" type="slidenum">
              <a:rPr lang="nl-NL" sz="1200"/>
              <a:pPr eaLnBrk="1" hangingPunct="1"/>
              <a:t>16</a:t>
            </a:fld>
            <a:endParaRPr lang="nl-NL"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r>
              <a:rPr lang="en-GB" sz="1200">
                <a:ea typeface="Arial Unicode MS" pitchFamily="34" charset="-128"/>
                <a:cs typeface="Arial Unicode MS" pitchFamily="34" charset="-128"/>
              </a:rPr>
              <a:t>08/31/09</a:t>
            </a:r>
          </a:p>
        </p:txBody>
      </p:sp>
      <p:sp>
        <p:nvSpPr>
          <p:cNvPr id="8089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1DD27B38-395A-4BDB-800F-0E41A7E3CDC8}" type="slidenum">
              <a:rPr lang="en-GB" sz="1200">
                <a:ea typeface="Arial Unicode MS" pitchFamily="34" charset="-128"/>
                <a:cs typeface="Arial Unicode MS" pitchFamily="34" charset="-128"/>
              </a:rPr>
              <a:pPr eaLnBrk="1" hangingPunct="1">
                <a:buFont typeface="Times New Roman" pitchFamily="18" charset="0"/>
                <a:buNone/>
              </a:pPr>
              <a:t>17</a:t>
            </a:fld>
            <a:endParaRPr lang="en-GB" sz="1200">
              <a:ea typeface="Arial Unicode MS" pitchFamily="34" charset="-128"/>
              <a:cs typeface="Arial Unicode MS" pitchFamily="34" charset="-128"/>
            </a:endParaRPr>
          </a:p>
        </p:txBody>
      </p:sp>
      <p:sp>
        <p:nvSpPr>
          <p:cNvPr id="80900" name="Text Box 1"/>
          <p:cNvSpPr txBox="1">
            <a:spLocks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1" tIns="46796" rIns="89991" bIns="46796"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algn="r" eaLnBrk="1" hangingPunct="1"/>
            <a:fld id="{7C081926-A603-4480-BC0F-F70C6451D217}" type="slidenum">
              <a:rPr lang="en-GB" sz="1200">
                <a:solidFill>
                  <a:srgbClr val="000000"/>
                </a:solidFill>
                <a:ea typeface="MS Gothic" pitchFamily="49" charset="-128"/>
              </a:rPr>
              <a:pPr algn="r" eaLnBrk="1" hangingPunct="1"/>
              <a:t>17</a:t>
            </a:fld>
            <a:endParaRPr lang="en-GB" sz="1200">
              <a:solidFill>
                <a:srgbClr val="000000"/>
              </a:solidFill>
              <a:ea typeface="MS Gothic" pitchFamily="49" charset="-128"/>
            </a:endParaRPr>
          </a:p>
        </p:txBody>
      </p:sp>
      <p:sp>
        <p:nvSpPr>
          <p:cNvPr id="80901" name="Text Box 2"/>
          <p:cNvSpPr txBox="1">
            <a:spLocks noChangeArrowheads="1"/>
          </p:cNvSpPr>
          <p:nvPr/>
        </p:nvSpPr>
        <p:spPr bwMode="auto">
          <a:xfrm>
            <a:off x="1142490" y="686474"/>
            <a:ext cx="4573022" cy="3428114"/>
          </a:xfrm>
          <a:prstGeom prst="rect">
            <a:avLst/>
          </a:prstGeom>
          <a:solidFill>
            <a:srgbClr val="FFFFFF"/>
          </a:solidFill>
          <a:ln w="9525">
            <a:solidFill>
              <a:srgbClr val="000000"/>
            </a:solidFill>
            <a:miter lim="800000"/>
            <a:headEnd/>
            <a:tailEnd/>
          </a:ln>
        </p:spPr>
        <p:txBody>
          <a:bodyPr wrap="none" lIns="91431" tIns="45716" rIns="91431" bIns="45716"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sz="2200">
              <a:ea typeface="MS Gothic" pitchFamily="49" charset="-128"/>
            </a:endParaRPr>
          </a:p>
        </p:txBody>
      </p:sp>
      <p:sp>
        <p:nvSpPr>
          <p:cNvPr id="80902"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0981D2F0-B3DF-49A9-B85C-1E29AEB65E41}" type="slidenum">
              <a:rPr lang="nl-NL" sz="1200"/>
              <a:pPr eaLnBrk="1" hangingPunct="1"/>
              <a:t>18</a:t>
            </a:fld>
            <a:endParaRPr lang="nl-NL"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7843DBBE-BCCD-44CE-832E-931F7E558BD6}" type="slidenum">
              <a:rPr lang="nl-NL" sz="1200"/>
              <a:pPr eaLnBrk="1" hangingPunct="1"/>
              <a:t>19</a:t>
            </a:fld>
            <a:endParaRPr lang="nl-NL"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r>
              <a:rPr lang="en-GB" sz="1200">
                <a:ea typeface="Arial Unicode MS" pitchFamily="34" charset="-128"/>
                <a:cs typeface="Arial Unicode MS" pitchFamily="34" charset="-128"/>
              </a:rPr>
              <a:t>08/31/09</a:t>
            </a:r>
          </a:p>
        </p:txBody>
      </p:sp>
      <p:sp>
        <p:nvSpPr>
          <p:cNvPr id="8397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BC84DA07-B393-4BD8-AC6C-4791DC51311E}" type="slidenum">
              <a:rPr lang="en-GB" sz="1200">
                <a:ea typeface="Arial Unicode MS" pitchFamily="34" charset="-128"/>
                <a:cs typeface="Arial Unicode MS" pitchFamily="34" charset="-128"/>
              </a:rPr>
              <a:pPr eaLnBrk="1" hangingPunct="1">
                <a:buFont typeface="Times New Roman" pitchFamily="18" charset="0"/>
                <a:buNone/>
              </a:pPr>
              <a:t>20</a:t>
            </a:fld>
            <a:endParaRPr lang="en-GB" sz="1200">
              <a:ea typeface="Arial Unicode MS" pitchFamily="34" charset="-128"/>
              <a:cs typeface="Arial Unicode MS" pitchFamily="34" charset="-128"/>
            </a:endParaRPr>
          </a:p>
        </p:txBody>
      </p:sp>
      <p:sp>
        <p:nvSpPr>
          <p:cNvPr id="83972" name="Text Box 1"/>
          <p:cNvSpPr txBox="1">
            <a:spLocks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algn="r" eaLnBrk="1" hangingPunct="1"/>
            <a:fld id="{26D202C4-892C-4BD1-AEA5-3C4FD984B811}" type="slidenum">
              <a:rPr lang="en-GB" sz="1200">
                <a:solidFill>
                  <a:srgbClr val="000000"/>
                </a:solidFill>
                <a:ea typeface="MS Gothic" pitchFamily="49" charset="-128"/>
              </a:rPr>
              <a:pPr algn="r" eaLnBrk="1" hangingPunct="1"/>
              <a:t>20</a:t>
            </a:fld>
            <a:endParaRPr lang="en-GB" sz="1200">
              <a:solidFill>
                <a:srgbClr val="000000"/>
              </a:solidFill>
              <a:ea typeface="MS Gothic" pitchFamily="49" charset="-128"/>
            </a:endParaRPr>
          </a:p>
        </p:txBody>
      </p:sp>
      <p:sp>
        <p:nvSpPr>
          <p:cNvPr id="83973" name="Text Box 2"/>
          <p:cNvSpPr txBox="1">
            <a:spLocks noChangeArrowheads="1"/>
          </p:cNvSpPr>
          <p:nvPr/>
        </p:nvSpPr>
        <p:spPr bwMode="auto">
          <a:xfrm>
            <a:off x="1142490" y="686474"/>
            <a:ext cx="4573022" cy="3428114"/>
          </a:xfrm>
          <a:prstGeom prst="rect">
            <a:avLst/>
          </a:prstGeom>
          <a:solidFill>
            <a:srgbClr val="FFFFFF"/>
          </a:solidFill>
          <a:ln w="9525">
            <a:solidFill>
              <a:srgbClr val="000000"/>
            </a:solidFill>
            <a:miter lim="800000"/>
            <a:headEnd/>
            <a:tailEnd/>
          </a:ln>
        </p:spPr>
        <p:txBody>
          <a:bodyPr wrap="none" lIns="91431" tIns="45716" rIns="91431" bIns="45716"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a:ea typeface="MS Gothic" pitchFamily="49" charset="-128"/>
            </a:endParaRPr>
          </a:p>
        </p:txBody>
      </p:sp>
      <p:sp>
        <p:nvSpPr>
          <p:cNvPr id="83974"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4351BEA0-09FB-4B63-BBEA-95131E44E1DF}" type="slidenum">
              <a:rPr lang="nl-NL" sz="1200"/>
              <a:pPr eaLnBrk="1" hangingPunct="1"/>
              <a:t>3</a:t>
            </a:fld>
            <a:endParaRPr lang="nl-NL"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a:ln/>
        </p:spPr>
      </p:sp>
      <p:sp>
        <p:nvSpPr>
          <p:cNvPr id="849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Tijdelijke aanduiding voor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9E00EEDA-E947-4BC2-99A8-8253FCCEEF91}" type="datetime1">
              <a:rPr lang="en-US" sz="1200"/>
              <a:pPr eaLnBrk="1" hangingPunct="1"/>
              <a:t>11/8/2012</a:t>
            </a:fld>
            <a:endParaRPr lang="nl-NL" sz="1200"/>
          </a:p>
        </p:txBody>
      </p:sp>
      <p:sp>
        <p:nvSpPr>
          <p:cNvPr id="84997"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F5C58710-4A6A-47D4-8D4B-E562292CFD21}" type="slidenum">
              <a:rPr lang="nl-NL" sz="1200"/>
              <a:pPr eaLnBrk="1" hangingPunct="1"/>
              <a:t>21</a:t>
            </a:fld>
            <a:endParaRPr lang="nl-NL"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a:ln/>
        </p:spPr>
      </p:sp>
      <p:sp>
        <p:nvSpPr>
          <p:cNvPr id="8704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4" name="Tijdelijke aanduiding voor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3611CE2E-67C9-43E8-9976-56D86F242CD1}" type="datetime1">
              <a:rPr lang="en-US" sz="1200"/>
              <a:pPr eaLnBrk="1" hangingPunct="1"/>
              <a:t>11/8/2012</a:t>
            </a:fld>
            <a:endParaRPr lang="nl-NL" sz="1200"/>
          </a:p>
        </p:txBody>
      </p:sp>
      <p:sp>
        <p:nvSpPr>
          <p:cNvPr id="87045"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57449D1C-4079-484E-965E-182253D3E3B8}" type="slidenum">
              <a:rPr lang="nl-NL" sz="1200"/>
              <a:pPr eaLnBrk="1" hangingPunct="1"/>
              <a:t>23</a:t>
            </a:fld>
            <a:endParaRPr lang="nl-NL"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9C81BB42-0253-4EDD-B787-EF223668AE9D}" type="slidenum">
              <a:rPr lang="nl-NL" sz="1200"/>
              <a:pPr eaLnBrk="1" hangingPunct="1"/>
              <a:t>24</a:t>
            </a:fld>
            <a:endParaRPr lang="nl-NL"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jdelijke aanduiding voor dia-afbeelding 1"/>
          <p:cNvSpPr>
            <a:spLocks noGrp="1" noRot="1" noChangeAspect="1" noTextEdit="1"/>
          </p:cNvSpPr>
          <p:nvPr>
            <p:ph type="sldImg"/>
          </p:nvPr>
        </p:nvSpPr>
        <p:spPr>
          <a:ln/>
        </p:spPr>
      </p:sp>
      <p:sp>
        <p:nvSpPr>
          <p:cNvPr id="890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Tijdelijke aanduiding voor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8543FAA7-ACD9-4D08-820A-757B0BD34B93}" type="datetime1">
              <a:rPr lang="en-US" sz="1200"/>
              <a:pPr eaLnBrk="1" hangingPunct="1"/>
              <a:t>11/8/2012</a:t>
            </a:fld>
            <a:endParaRPr lang="nl-NL" sz="1200"/>
          </a:p>
        </p:txBody>
      </p:sp>
      <p:sp>
        <p:nvSpPr>
          <p:cNvPr id="89093"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21D89734-398F-4CD8-A6D3-AAC684F327F3}" type="slidenum">
              <a:rPr lang="nl-NL" sz="1200"/>
              <a:pPr eaLnBrk="1" hangingPunct="1"/>
              <a:t>25</a:t>
            </a:fld>
            <a:endParaRPr lang="nl-NL"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5065F92F-3E3F-44F7-8E8D-C65E0DC5AC6C}" type="slidenum">
              <a:rPr lang="nl-NL" sz="1200"/>
              <a:pPr eaLnBrk="1" hangingPunct="1"/>
              <a:t>26</a:t>
            </a:fld>
            <a:endParaRPr lang="nl-NL"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996A9233-298A-4F5E-85D1-EAF11ABCBCC3}" type="slidenum">
              <a:rPr lang="nl-NL" sz="1200"/>
              <a:pPr eaLnBrk="1" hangingPunct="1"/>
              <a:t>27</a:t>
            </a:fld>
            <a:endParaRPr lang="nl-NL"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F4447117-2724-4FC6-BEED-7C2E584FCADF}" type="slidenum">
              <a:rPr lang="en-US" sz="1200"/>
              <a:pPr eaLnBrk="1" hangingPunct="1"/>
              <a:t>28</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0C1287DA-E5D9-4583-BFCF-1C8BB6EA140B}" type="slidenum">
              <a:rPr lang="en-US" sz="1200"/>
              <a:pPr eaLnBrk="1" hangingPunct="1"/>
              <a:t>29</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r>
              <a:rPr lang="en-GB" sz="1200">
                <a:ea typeface="Arial Unicode MS" pitchFamily="34" charset="-128"/>
                <a:cs typeface="Arial Unicode MS" pitchFamily="34" charset="-128"/>
              </a:rPr>
              <a:t>08/31/09</a:t>
            </a:r>
          </a:p>
        </p:txBody>
      </p:sp>
      <p:sp>
        <p:nvSpPr>
          <p:cNvPr id="9421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BF558B2E-D862-45A1-B647-73188792F22A}" type="slidenum">
              <a:rPr lang="en-GB" sz="1200">
                <a:ea typeface="Arial Unicode MS" pitchFamily="34" charset="-128"/>
                <a:cs typeface="Arial Unicode MS" pitchFamily="34" charset="-128"/>
              </a:rPr>
              <a:pPr eaLnBrk="1" hangingPunct="1">
                <a:buFont typeface="Times New Roman" pitchFamily="18" charset="0"/>
                <a:buNone/>
              </a:pPr>
              <a:t>30</a:t>
            </a:fld>
            <a:endParaRPr lang="en-GB" sz="1200">
              <a:ea typeface="Arial Unicode MS" pitchFamily="34" charset="-128"/>
              <a:cs typeface="Arial Unicode MS" pitchFamily="34" charset="-128"/>
            </a:endParaRPr>
          </a:p>
        </p:txBody>
      </p:sp>
      <p:sp>
        <p:nvSpPr>
          <p:cNvPr id="94212" name="Text Box 1"/>
          <p:cNvSpPr txBox="1">
            <a:spLocks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eaLnBrk="0" hangingPunct="0">
              <a:tabLst>
                <a:tab pos="0" algn="l"/>
                <a:tab pos="989013" algn="l"/>
                <a:tab pos="1979613" algn="l"/>
                <a:tab pos="2970213" algn="l"/>
                <a:tab pos="3960813" algn="l"/>
                <a:tab pos="4951413" algn="l"/>
                <a:tab pos="5942013" algn="l"/>
                <a:tab pos="6932613" algn="l"/>
                <a:tab pos="7923213" algn="l"/>
                <a:tab pos="8913813" algn="l"/>
                <a:tab pos="9904413" algn="l"/>
                <a:tab pos="10895013" algn="l"/>
              </a:tabLst>
              <a:defRPr sz="2800">
                <a:solidFill>
                  <a:schemeClr val="tx1"/>
                </a:solidFill>
                <a:latin typeface="Times New Roman" pitchFamily="18" charset="0"/>
              </a:defRPr>
            </a:lvl1pPr>
            <a:lvl2pPr marL="742950" indent="-285750" eaLnBrk="0" hangingPunct="0">
              <a:tabLst>
                <a:tab pos="0" algn="l"/>
                <a:tab pos="989013" algn="l"/>
                <a:tab pos="1979613" algn="l"/>
                <a:tab pos="2970213" algn="l"/>
                <a:tab pos="3960813" algn="l"/>
                <a:tab pos="4951413" algn="l"/>
                <a:tab pos="5942013" algn="l"/>
                <a:tab pos="6932613" algn="l"/>
                <a:tab pos="7923213" algn="l"/>
                <a:tab pos="8913813" algn="l"/>
                <a:tab pos="9904413" algn="l"/>
                <a:tab pos="10895013" algn="l"/>
              </a:tabLst>
              <a:defRPr sz="2800">
                <a:solidFill>
                  <a:schemeClr val="tx1"/>
                </a:solidFill>
                <a:latin typeface="Times New Roman" pitchFamily="18" charset="0"/>
              </a:defRPr>
            </a:lvl2pPr>
            <a:lvl3pPr marL="1143000" indent="-228600" eaLnBrk="0" hangingPunct="0">
              <a:tabLst>
                <a:tab pos="0" algn="l"/>
                <a:tab pos="989013" algn="l"/>
                <a:tab pos="1979613" algn="l"/>
                <a:tab pos="2970213" algn="l"/>
                <a:tab pos="3960813" algn="l"/>
                <a:tab pos="4951413" algn="l"/>
                <a:tab pos="5942013" algn="l"/>
                <a:tab pos="6932613" algn="l"/>
                <a:tab pos="7923213" algn="l"/>
                <a:tab pos="8913813" algn="l"/>
                <a:tab pos="9904413" algn="l"/>
                <a:tab pos="10895013" algn="l"/>
              </a:tabLst>
              <a:defRPr sz="2800">
                <a:solidFill>
                  <a:schemeClr val="tx1"/>
                </a:solidFill>
                <a:latin typeface="Times New Roman" pitchFamily="18" charset="0"/>
              </a:defRPr>
            </a:lvl3pPr>
            <a:lvl4pPr marL="1600200" indent="-228600" eaLnBrk="0" hangingPunct="0">
              <a:tabLst>
                <a:tab pos="0" algn="l"/>
                <a:tab pos="989013" algn="l"/>
                <a:tab pos="1979613" algn="l"/>
                <a:tab pos="2970213" algn="l"/>
                <a:tab pos="3960813" algn="l"/>
                <a:tab pos="4951413" algn="l"/>
                <a:tab pos="5942013" algn="l"/>
                <a:tab pos="6932613" algn="l"/>
                <a:tab pos="7923213" algn="l"/>
                <a:tab pos="8913813" algn="l"/>
                <a:tab pos="9904413" algn="l"/>
                <a:tab pos="10895013" algn="l"/>
              </a:tabLst>
              <a:defRPr sz="2800">
                <a:solidFill>
                  <a:schemeClr val="tx1"/>
                </a:solidFill>
                <a:latin typeface="Times New Roman" pitchFamily="18" charset="0"/>
              </a:defRPr>
            </a:lvl4pPr>
            <a:lvl5pPr marL="2057400" indent="-228600" eaLnBrk="0" hangingPunct="0">
              <a:tabLst>
                <a:tab pos="0" algn="l"/>
                <a:tab pos="989013" algn="l"/>
                <a:tab pos="1979613" algn="l"/>
                <a:tab pos="2970213" algn="l"/>
                <a:tab pos="3960813" algn="l"/>
                <a:tab pos="4951413" algn="l"/>
                <a:tab pos="5942013" algn="l"/>
                <a:tab pos="6932613" algn="l"/>
                <a:tab pos="7923213" algn="l"/>
                <a:tab pos="8913813" algn="l"/>
                <a:tab pos="9904413" algn="l"/>
                <a:tab pos="10895013"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89013" algn="l"/>
                <a:tab pos="1979613" algn="l"/>
                <a:tab pos="2970213" algn="l"/>
                <a:tab pos="3960813" algn="l"/>
                <a:tab pos="4951413" algn="l"/>
                <a:tab pos="5942013" algn="l"/>
                <a:tab pos="6932613" algn="l"/>
                <a:tab pos="7923213" algn="l"/>
                <a:tab pos="8913813" algn="l"/>
                <a:tab pos="9904413" algn="l"/>
                <a:tab pos="10895013"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89013" algn="l"/>
                <a:tab pos="1979613" algn="l"/>
                <a:tab pos="2970213" algn="l"/>
                <a:tab pos="3960813" algn="l"/>
                <a:tab pos="4951413" algn="l"/>
                <a:tab pos="5942013" algn="l"/>
                <a:tab pos="6932613" algn="l"/>
                <a:tab pos="7923213" algn="l"/>
                <a:tab pos="8913813" algn="l"/>
                <a:tab pos="9904413" algn="l"/>
                <a:tab pos="10895013"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89013" algn="l"/>
                <a:tab pos="1979613" algn="l"/>
                <a:tab pos="2970213" algn="l"/>
                <a:tab pos="3960813" algn="l"/>
                <a:tab pos="4951413" algn="l"/>
                <a:tab pos="5942013" algn="l"/>
                <a:tab pos="6932613" algn="l"/>
                <a:tab pos="7923213" algn="l"/>
                <a:tab pos="8913813" algn="l"/>
                <a:tab pos="9904413" algn="l"/>
                <a:tab pos="10895013"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89013" algn="l"/>
                <a:tab pos="1979613" algn="l"/>
                <a:tab pos="2970213" algn="l"/>
                <a:tab pos="3960813" algn="l"/>
                <a:tab pos="4951413" algn="l"/>
                <a:tab pos="5942013" algn="l"/>
                <a:tab pos="6932613" algn="l"/>
                <a:tab pos="7923213" algn="l"/>
                <a:tab pos="8913813" algn="l"/>
                <a:tab pos="9904413" algn="l"/>
                <a:tab pos="10895013" algn="l"/>
              </a:tabLst>
              <a:defRPr sz="2800">
                <a:solidFill>
                  <a:schemeClr val="tx1"/>
                </a:solidFill>
                <a:latin typeface="Times New Roman" pitchFamily="18" charset="0"/>
              </a:defRPr>
            </a:lvl9pPr>
          </a:lstStyle>
          <a:p>
            <a:pPr algn="r" eaLnBrk="1" hangingPunct="1"/>
            <a:fld id="{B5073CF3-3F1E-4C78-B354-A15576A02043}" type="slidenum">
              <a:rPr lang="en-GB" sz="1200">
                <a:solidFill>
                  <a:srgbClr val="000000"/>
                </a:solidFill>
                <a:ea typeface="MS Gothic" pitchFamily="49" charset="-128"/>
              </a:rPr>
              <a:pPr algn="r" eaLnBrk="1" hangingPunct="1"/>
              <a:t>30</a:t>
            </a:fld>
            <a:endParaRPr lang="en-GB" sz="1200">
              <a:solidFill>
                <a:srgbClr val="000000"/>
              </a:solidFill>
              <a:ea typeface="MS Gothic" pitchFamily="49" charset="-128"/>
            </a:endParaRPr>
          </a:p>
        </p:txBody>
      </p:sp>
      <p:sp>
        <p:nvSpPr>
          <p:cNvPr id="94213" name="Text Box 2"/>
          <p:cNvSpPr txBox="1">
            <a:spLocks noChangeArrowheads="1"/>
          </p:cNvSpPr>
          <p:nvPr/>
        </p:nvSpPr>
        <p:spPr bwMode="auto">
          <a:xfrm>
            <a:off x="1142490" y="686474"/>
            <a:ext cx="4573022" cy="3428114"/>
          </a:xfrm>
          <a:prstGeom prst="rect">
            <a:avLst/>
          </a:prstGeom>
          <a:solidFill>
            <a:srgbClr val="FFFFFF"/>
          </a:solidFill>
          <a:ln w="9525">
            <a:solidFill>
              <a:srgbClr val="000000"/>
            </a:solidFill>
            <a:miter lim="800000"/>
            <a:headEnd/>
            <a:tailEnd/>
          </a:ln>
        </p:spPr>
        <p:txBody>
          <a:bodyPr wrap="none" lIns="91431" tIns="45716" rIns="91431" bIns="45716"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sz="2400">
              <a:ea typeface="MS Gothic" pitchFamily="49" charset="-128"/>
            </a:endParaRPr>
          </a:p>
        </p:txBody>
      </p:sp>
      <p:sp>
        <p:nvSpPr>
          <p:cNvPr id="94214"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3BDC5836-D351-4026-BCDA-B7F776BDDDDD}" type="slidenum">
              <a:rPr lang="nl-NL" sz="1200"/>
              <a:pPr eaLnBrk="1" hangingPunct="1"/>
              <a:t>31</a:t>
            </a:fld>
            <a:endParaRPr lang="nl-NL"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71C7364E-DFDB-4651-AE07-96D86717FDCE}" type="slidenum">
              <a:rPr lang="nl-NL" sz="1200"/>
              <a:pPr eaLnBrk="1" hangingPunct="1"/>
              <a:t>4</a:t>
            </a:fld>
            <a:endParaRPr lang="nl-NL"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05868627-1598-47A8-B551-3E9070B58CE5}" type="slidenum">
              <a:rPr lang="nl-NL" sz="1200"/>
              <a:pPr eaLnBrk="1" hangingPunct="1"/>
              <a:t>32</a:t>
            </a:fld>
            <a:endParaRPr lang="nl-NL"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B0D4D593-0321-4375-8005-B0F3F83A71FF}" type="slidenum">
              <a:rPr lang="nl-NL" sz="1200"/>
              <a:pPr eaLnBrk="1" hangingPunct="1"/>
              <a:t>33</a:t>
            </a:fld>
            <a:endParaRPr lang="nl-NL"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p:cNvSpPr>
            <a:spLocks noGrp="1" noRot="1" noChangeAspect="1" noTextEdit="1"/>
          </p:cNvSpPr>
          <p:nvPr>
            <p:ph type="sldImg"/>
          </p:nvPr>
        </p:nvSpPr>
        <p:spPr>
          <a:ln/>
        </p:spPr>
      </p:sp>
      <p:sp>
        <p:nvSpPr>
          <p:cNvPr id="9830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98308" name="Tijdelijke aanduiding voor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r>
              <a:rPr lang="en-GB" sz="1200">
                <a:ea typeface="Arial Unicode MS" pitchFamily="34" charset="-128"/>
                <a:cs typeface="Arial Unicode MS" pitchFamily="34" charset="-128"/>
              </a:rPr>
              <a:t>08/31/09</a:t>
            </a:r>
          </a:p>
        </p:txBody>
      </p:sp>
      <p:sp>
        <p:nvSpPr>
          <p:cNvPr id="98309"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fld id="{2BCB7278-FF5B-41B0-80CF-CC1F8AF3DF7C}" type="slidenum">
              <a:rPr lang="en-GB" sz="1200">
                <a:ea typeface="Arial Unicode MS" pitchFamily="34" charset="-128"/>
                <a:cs typeface="Arial Unicode MS" pitchFamily="34" charset="-128"/>
              </a:rPr>
              <a:pPr eaLnBrk="1" hangingPunct="1">
                <a:buFont typeface="Times New Roman" pitchFamily="18" charset="0"/>
                <a:buNone/>
              </a:pPr>
              <a:t>34</a:t>
            </a:fld>
            <a:endParaRPr lang="en-GB" sz="1200">
              <a:ea typeface="Arial Unicode MS" pitchFamily="34" charset="-128"/>
              <a:cs typeface="Arial Unicode MS"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A971E091-B620-4F52-82B2-3884853229A7}" type="slidenum">
              <a:rPr lang="en-US" sz="1200"/>
              <a:pPr eaLnBrk="1" hangingPunct="1"/>
              <a:t>35</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8D60C93E-745E-4C0D-9E40-1DE16C84A036}" type="slidenum">
              <a:rPr lang="en-US" sz="1200"/>
              <a:pPr eaLnBrk="1" hangingPunct="1"/>
              <a:t>36</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6318D7B1-2A8F-4354-A32D-D79A93AF41E4}" type="slidenum">
              <a:rPr lang="en-US" sz="1200"/>
              <a:pPr eaLnBrk="1" hangingPunct="1"/>
              <a:t>37</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0B85F25A-5D4A-4E33-9422-CCE1643A2C48}" type="slidenum">
              <a:rPr lang="en-US" sz="1200"/>
              <a:pPr eaLnBrk="1" hangingPunct="1"/>
              <a:t>38</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0F302CB3-B3D8-4C59-BFD6-6A502CBD5E82}" type="slidenum">
              <a:rPr lang="en-US" sz="1200"/>
              <a:pPr eaLnBrk="1" hangingPunct="1"/>
              <a:t>39</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04452" name="Tijdelijke aanduiding voor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r>
              <a:rPr lang="en-GB" sz="1200">
                <a:ea typeface="Arial Unicode MS" pitchFamily="34" charset="-128"/>
                <a:cs typeface="Arial Unicode MS" pitchFamily="34" charset="-128"/>
              </a:rPr>
              <a:t>08/31/09</a:t>
            </a:r>
          </a:p>
        </p:txBody>
      </p:sp>
      <p:sp>
        <p:nvSpPr>
          <p:cNvPr id="104453"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fld id="{1971A55F-C3E3-46D8-9020-F35A954EFC1D}" type="slidenum">
              <a:rPr lang="en-GB" sz="1200">
                <a:ea typeface="Arial Unicode MS" pitchFamily="34" charset="-128"/>
                <a:cs typeface="Arial Unicode MS" pitchFamily="34" charset="-128"/>
              </a:rPr>
              <a:pPr eaLnBrk="1" hangingPunct="1">
                <a:buFont typeface="Times New Roman" pitchFamily="18" charset="0"/>
                <a:buNone/>
              </a:pPr>
              <a:t>40</a:t>
            </a:fld>
            <a:endParaRPr lang="en-GB" sz="1200">
              <a:ea typeface="Arial Unicode MS" pitchFamily="34" charset="-128"/>
              <a:cs typeface="Arial Unicode MS"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a:ln/>
        </p:spPr>
      </p:sp>
      <p:sp>
        <p:nvSpPr>
          <p:cNvPr id="10547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05476" name="Tijdelijke aanduiding voor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r>
              <a:rPr lang="en-GB" sz="1200">
                <a:ea typeface="Arial Unicode MS" pitchFamily="34" charset="-128"/>
                <a:cs typeface="Arial Unicode MS" pitchFamily="34" charset="-128"/>
              </a:rPr>
              <a:t>08/31/09</a:t>
            </a:r>
          </a:p>
        </p:txBody>
      </p:sp>
      <p:sp>
        <p:nvSpPr>
          <p:cNvPr id="105477"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fld id="{41232110-4204-4E7E-9182-40C1C0327595}" type="slidenum">
              <a:rPr lang="en-GB" sz="1200">
                <a:ea typeface="Arial Unicode MS" pitchFamily="34" charset="-128"/>
                <a:cs typeface="Arial Unicode MS" pitchFamily="34" charset="-128"/>
              </a:rPr>
              <a:pPr eaLnBrk="1" hangingPunct="1">
                <a:buFont typeface="Times New Roman" pitchFamily="18" charset="0"/>
                <a:buNone/>
              </a:pPr>
              <a:t>41</a:t>
            </a:fld>
            <a:endParaRPr lang="en-GB" sz="120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9D0B849D-B0F9-4032-9AC1-A189F5654962}" type="slidenum">
              <a:rPr lang="nl-NL" sz="1200"/>
              <a:pPr eaLnBrk="1" hangingPunct="1"/>
              <a:t>5</a:t>
            </a:fld>
            <a:endParaRPr lang="nl-NL"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r>
              <a:rPr lang="en-GB" sz="1200">
                <a:solidFill>
                  <a:srgbClr val="000000"/>
                </a:solidFill>
                <a:ea typeface="Arial Unicode MS" pitchFamily="34" charset="-128"/>
                <a:cs typeface="Arial Unicode MS" pitchFamily="34" charset="-128"/>
              </a:rPr>
              <a:t>08/31/09</a:t>
            </a:r>
          </a:p>
        </p:txBody>
      </p:sp>
      <p:sp>
        <p:nvSpPr>
          <p:cNvPr id="10649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fld id="{E722AFD8-76B2-41D5-9A76-6BF351B57E4C}" type="slidenum">
              <a:rPr lang="en-GB" sz="1200">
                <a:solidFill>
                  <a:srgbClr val="000000"/>
                </a:solidFill>
                <a:ea typeface="Arial Unicode MS" pitchFamily="34" charset="-128"/>
                <a:cs typeface="Arial Unicode MS" pitchFamily="34" charset="-128"/>
              </a:rPr>
              <a:pPr eaLnBrk="1" hangingPunct="1">
                <a:buFont typeface="Times New Roman" pitchFamily="18" charset="0"/>
                <a:buNone/>
              </a:pPr>
              <a:t>42</a:t>
            </a:fld>
            <a:endParaRPr lang="en-GB" sz="1200">
              <a:solidFill>
                <a:srgbClr val="000000"/>
              </a:solidFill>
              <a:ea typeface="Arial Unicode MS" pitchFamily="34" charset="-128"/>
              <a:cs typeface="Arial Unicode MS" pitchFamily="34" charset="-128"/>
            </a:endParaRPr>
          </a:p>
        </p:txBody>
      </p:sp>
      <p:sp>
        <p:nvSpPr>
          <p:cNvPr id="106500" name="Text Box 1"/>
          <p:cNvSpPr txBox="1">
            <a:spLocks noChangeArrowheads="1"/>
          </p:cNvSpPr>
          <p:nvPr/>
        </p:nvSpPr>
        <p:spPr bwMode="auto">
          <a:xfrm>
            <a:off x="3885996" y="0"/>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algn="r" eaLnBrk="1" hangingPunct="1"/>
            <a:r>
              <a:rPr lang="en-GB" sz="1200">
                <a:solidFill>
                  <a:srgbClr val="000000"/>
                </a:solidFill>
                <a:ea typeface="MS Gothic" pitchFamily="49" charset="-128"/>
              </a:rPr>
              <a:t>08/31/09</a:t>
            </a:r>
          </a:p>
        </p:txBody>
      </p:sp>
      <p:sp>
        <p:nvSpPr>
          <p:cNvPr id="106501" name="Text Box 2"/>
          <p:cNvSpPr txBox="1">
            <a:spLocks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algn="r" eaLnBrk="1" hangingPunct="1"/>
            <a:fld id="{6F2F9CF2-D648-45B1-BD46-BF7F6A8F95F0}" type="slidenum">
              <a:rPr lang="en-GB" sz="1200">
                <a:solidFill>
                  <a:srgbClr val="000000"/>
                </a:solidFill>
                <a:ea typeface="MS Gothic" pitchFamily="49" charset="-128"/>
              </a:rPr>
              <a:pPr algn="r" eaLnBrk="1" hangingPunct="1"/>
              <a:t>42</a:t>
            </a:fld>
            <a:endParaRPr lang="en-GB" sz="1200">
              <a:solidFill>
                <a:srgbClr val="000000"/>
              </a:solidFill>
              <a:ea typeface="MS Gothic" pitchFamily="49" charset="-128"/>
            </a:endParaRPr>
          </a:p>
        </p:txBody>
      </p:sp>
      <p:sp>
        <p:nvSpPr>
          <p:cNvPr id="106502" name="Text Box 3"/>
          <p:cNvSpPr txBox="1">
            <a:spLocks noChangeArrowheads="1"/>
          </p:cNvSpPr>
          <p:nvPr/>
        </p:nvSpPr>
        <p:spPr bwMode="auto">
          <a:xfrm>
            <a:off x="1142490" y="686474"/>
            <a:ext cx="4573022" cy="3428114"/>
          </a:xfrm>
          <a:prstGeom prst="rect">
            <a:avLst/>
          </a:prstGeom>
          <a:solidFill>
            <a:srgbClr val="FFFFFF"/>
          </a:solidFill>
          <a:ln w="9525">
            <a:solidFill>
              <a:srgbClr val="000000"/>
            </a:solidFill>
            <a:miter lim="800000"/>
            <a:headEnd/>
            <a:tailEnd/>
          </a:ln>
        </p:spPr>
        <p:txBody>
          <a:bodyPr wrap="none" lIns="91431" tIns="45716" rIns="91431" bIns="45716"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sz="2200">
              <a:solidFill>
                <a:schemeClr val="bg1"/>
              </a:solidFill>
              <a:ea typeface="MS Gothic" pitchFamily="49" charset="-128"/>
            </a:endParaRPr>
          </a:p>
        </p:txBody>
      </p:sp>
      <p:sp>
        <p:nvSpPr>
          <p:cNvPr id="106503" name="Rectangle 4"/>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34AA50A3-C727-44E5-80BF-301725579414}" type="slidenum">
              <a:rPr lang="nl-NL" sz="1200"/>
              <a:pPr eaLnBrk="1" hangingPunct="1"/>
              <a:t>43</a:t>
            </a:fld>
            <a:endParaRPr lang="nl-NL"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B7981099-1DBE-4EBB-9E1A-D8D43A051017}" type="slidenum">
              <a:rPr lang="en-US" sz="1200"/>
              <a:pPr eaLnBrk="1" hangingPunct="1"/>
              <a:t>44</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C523551C-8E95-4B5A-BCB4-AD49EF9B09FD}" type="slidenum">
              <a:rPr lang="nl-NL" sz="1200"/>
              <a:pPr eaLnBrk="1" hangingPunct="1"/>
              <a:t>45</a:t>
            </a:fld>
            <a:endParaRPr lang="nl-NL"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jdelijke aanduiding voor dia-afbeelding 1"/>
          <p:cNvSpPr>
            <a:spLocks noGrp="1" noRot="1" noChangeAspect="1" noTextEdit="1"/>
          </p:cNvSpPr>
          <p:nvPr>
            <p:ph type="sldImg"/>
          </p:nvPr>
        </p:nvSpPr>
        <p:spPr>
          <a:ln/>
        </p:spPr>
      </p:sp>
      <p:sp>
        <p:nvSpPr>
          <p:cNvPr id="1105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10596" name="Tijdelijke aanduiding voor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r>
              <a:rPr lang="en-GB" sz="1200">
                <a:ea typeface="Arial Unicode MS" pitchFamily="34" charset="-128"/>
                <a:cs typeface="Arial Unicode MS" pitchFamily="34" charset="-128"/>
              </a:rPr>
              <a:t>08/31/09</a:t>
            </a:r>
          </a:p>
        </p:txBody>
      </p:sp>
      <p:sp>
        <p:nvSpPr>
          <p:cNvPr id="110597"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fld id="{E220F396-B59A-4FB9-9099-11370A480721}" type="slidenum">
              <a:rPr lang="en-GB" sz="1200">
                <a:ea typeface="Arial Unicode MS" pitchFamily="34" charset="-128"/>
                <a:cs typeface="Arial Unicode MS" pitchFamily="34" charset="-128"/>
              </a:rPr>
              <a:pPr eaLnBrk="1" hangingPunct="1">
                <a:buFont typeface="Times New Roman" pitchFamily="18" charset="0"/>
                <a:buNone/>
              </a:pPr>
              <a:t>46</a:t>
            </a:fld>
            <a:endParaRPr lang="en-GB" sz="1200">
              <a:ea typeface="Arial Unicode MS" pitchFamily="34" charset="-128"/>
              <a:cs typeface="Arial Unicode MS"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3DB962F4-0765-455C-A372-C12CE84D0BCF}" type="slidenum">
              <a:rPr lang="el-GR" sz="1200"/>
              <a:pPr eaLnBrk="1" hangingPunct="1"/>
              <a:t>47</a:t>
            </a:fld>
            <a:endParaRPr lang="el-GR"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183F8C0F-2D3C-49C5-93D1-3715E77B8057}" type="slidenum">
              <a:rPr lang="el-GR" sz="1200"/>
              <a:pPr eaLnBrk="1" hangingPunct="1"/>
              <a:t>48</a:t>
            </a:fld>
            <a:endParaRPr lang="el-GR"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a:ln/>
        </p:spPr>
      </p:sp>
      <p:sp>
        <p:nvSpPr>
          <p:cNvPr id="11571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15716" name="Tijdelijke aanduiding voor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r>
              <a:rPr lang="en-GB" sz="1200">
                <a:ea typeface="Arial Unicode MS" pitchFamily="34" charset="-128"/>
                <a:cs typeface="Arial Unicode MS" pitchFamily="34" charset="-128"/>
              </a:rPr>
              <a:t>08/31/09</a:t>
            </a:r>
          </a:p>
        </p:txBody>
      </p:sp>
      <p:sp>
        <p:nvSpPr>
          <p:cNvPr id="115717"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1pPr>
            <a:lvl2pPr marL="685817" indent="-263776"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2pPr>
            <a:lvl3pPr marL="1055103"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3pPr>
            <a:lvl4pPr marL="1477145"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4pPr>
            <a:lvl5pPr marL="1899186" indent="-211021" eaLnBrk="0" hangingPunct="0">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5pPr>
            <a:lvl6pPr marL="2321227"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6pPr>
            <a:lvl7pPr marL="2743269"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7pPr>
            <a:lvl8pPr marL="3165310"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8pPr>
            <a:lvl9pPr marL="3587351" indent="-211021" eaLnBrk="0" fontAlgn="base" hangingPunct="0">
              <a:spcBef>
                <a:spcPct val="0"/>
              </a:spcBef>
              <a:spcAft>
                <a:spcPct val="0"/>
              </a:spcAft>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sz="2600">
                <a:solidFill>
                  <a:schemeClr val="tx1"/>
                </a:solidFill>
                <a:latin typeface="Times New Roman" pitchFamily="18" charset="0"/>
              </a:defRPr>
            </a:lvl9pPr>
          </a:lstStyle>
          <a:p>
            <a:pPr eaLnBrk="1" hangingPunct="1">
              <a:buFont typeface="Times New Roman" pitchFamily="18" charset="0"/>
              <a:buNone/>
            </a:pPr>
            <a:fld id="{232D728A-1B13-464A-9E37-3893B0563179}" type="slidenum">
              <a:rPr lang="en-GB" sz="1200">
                <a:ea typeface="Arial Unicode MS" pitchFamily="34" charset="-128"/>
                <a:cs typeface="Arial Unicode MS" pitchFamily="34" charset="-128"/>
              </a:rPr>
              <a:pPr eaLnBrk="1" hangingPunct="1">
                <a:buFont typeface="Times New Roman" pitchFamily="18" charset="0"/>
                <a:buNone/>
              </a:pPr>
              <a:t>50</a:t>
            </a:fld>
            <a:endParaRPr lang="en-GB" sz="1200">
              <a:ea typeface="Arial Unicode MS" pitchFamily="34" charset="-128"/>
              <a:cs typeface="Arial Unicode MS"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C3C09894-60AF-4409-8ED3-DF1DD423D971}" type="datetime1">
              <a:rPr lang="en-US" sz="1200"/>
              <a:pPr eaLnBrk="1" hangingPunct="1"/>
              <a:t>11/8/2012</a:t>
            </a:fld>
            <a:endParaRPr lang="nl-NL" sz="1200"/>
          </a:p>
        </p:txBody>
      </p:sp>
      <p:sp>
        <p:nvSpPr>
          <p:cNvPr id="116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6C95919B-75FE-418A-ACE9-C4F705953A77}" type="slidenum">
              <a:rPr lang="nl-NL" sz="1200"/>
              <a:pPr eaLnBrk="1" hangingPunct="1"/>
              <a:t>51</a:t>
            </a:fld>
            <a:endParaRPr lang="nl-NL" sz="120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DB057F7D-8BB9-4895-A00C-4C6754C6A10A}" type="slidenum">
              <a:rPr lang="en-US" sz="1200"/>
              <a:pPr eaLnBrk="1" hangingPunct="1"/>
              <a:t>6</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8F0129BB-7C3C-4D43-9B3E-701450F949EE}" type="slidenum">
              <a:rPr lang="nl-NL" sz="1200"/>
              <a:pPr eaLnBrk="1" hangingPunct="1"/>
              <a:t>52</a:t>
            </a:fld>
            <a:endParaRPr lang="nl-NL"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2C82B40F-C370-42D2-ADC0-299E61210D37}" type="slidenum">
              <a:rPr lang="nl-NL" sz="1200"/>
              <a:pPr eaLnBrk="1" hangingPunct="1"/>
              <a:t>53</a:t>
            </a:fld>
            <a:endParaRPr lang="nl-NL"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F978651D-0A37-4D30-84FD-B4DE7E781743}" type="slidenum">
              <a:rPr lang="en-US" sz="1200">
                <a:latin typeface="Arial" pitchFamily="34" charset="0"/>
              </a:rPr>
              <a:pPr eaLnBrk="1" hangingPunct="1"/>
              <a:t>54</a:t>
            </a:fld>
            <a:endParaRPr lang="en-US" sz="120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0C29D23D-F0F4-4816-BB6D-2D1A75CE79DE}" type="datetime1">
              <a:rPr lang="en-US" sz="1200"/>
              <a:pPr eaLnBrk="1" hangingPunct="1"/>
              <a:t>11/8/2012</a:t>
            </a:fld>
            <a:endParaRPr lang="nl-NL" sz="1200"/>
          </a:p>
        </p:txBody>
      </p:sp>
      <p:sp>
        <p:nvSpPr>
          <p:cNvPr id="70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57C76050-7181-40B0-9AA0-A42CAC04A008}" type="slidenum">
              <a:rPr lang="nl-NL" sz="1200"/>
              <a:pPr eaLnBrk="1" hangingPunct="1"/>
              <a:t>7</a:t>
            </a:fld>
            <a:endParaRPr lang="nl-NL" sz="120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xfrm>
            <a:off x="685494" y="4342939"/>
            <a:ext cx="5487013"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916F61B1-47CC-4F00-BBC2-A0FBAC0AB987}" type="slidenum">
              <a:rPr lang="en-US" sz="1200"/>
              <a:pPr eaLnBrk="1" hangingPunct="1"/>
              <a:t>8</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7372D916-F0BB-4E52-8EA2-5B11C03C6201}" type="slidenum">
              <a:rPr lang="en-US" sz="1200"/>
              <a:pPr eaLnBrk="1" hangingPunct="1"/>
              <a:t>9</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685817" indent="-263776" eaLnBrk="0" hangingPunct="0">
              <a:defRPr sz="2600">
                <a:solidFill>
                  <a:schemeClr val="tx1"/>
                </a:solidFill>
                <a:latin typeface="Times New Roman" pitchFamily="18" charset="0"/>
              </a:defRPr>
            </a:lvl2pPr>
            <a:lvl3pPr marL="1055103" indent="-211021" eaLnBrk="0" hangingPunct="0">
              <a:defRPr sz="2600">
                <a:solidFill>
                  <a:schemeClr val="tx1"/>
                </a:solidFill>
                <a:latin typeface="Times New Roman" pitchFamily="18" charset="0"/>
              </a:defRPr>
            </a:lvl3pPr>
            <a:lvl4pPr marL="1477145" indent="-211021" eaLnBrk="0" hangingPunct="0">
              <a:defRPr sz="2600">
                <a:solidFill>
                  <a:schemeClr val="tx1"/>
                </a:solidFill>
                <a:latin typeface="Times New Roman" pitchFamily="18" charset="0"/>
              </a:defRPr>
            </a:lvl4pPr>
            <a:lvl5pPr marL="1899186" indent="-211021" eaLnBrk="0" hangingPunct="0">
              <a:defRPr sz="2600">
                <a:solidFill>
                  <a:schemeClr val="tx1"/>
                </a:solidFill>
                <a:latin typeface="Times New Roman" pitchFamily="18" charset="0"/>
              </a:defRPr>
            </a:lvl5pPr>
            <a:lvl6pPr marL="2321227" indent="-211021" eaLnBrk="0" fontAlgn="base" hangingPunct="0">
              <a:spcBef>
                <a:spcPct val="0"/>
              </a:spcBef>
              <a:spcAft>
                <a:spcPct val="0"/>
              </a:spcAft>
              <a:defRPr sz="2600">
                <a:solidFill>
                  <a:schemeClr val="tx1"/>
                </a:solidFill>
                <a:latin typeface="Times New Roman" pitchFamily="18" charset="0"/>
              </a:defRPr>
            </a:lvl6pPr>
            <a:lvl7pPr marL="2743269" indent="-211021" eaLnBrk="0" fontAlgn="base" hangingPunct="0">
              <a:spcBef>
                <a:spcPct val="0"/>
              </a:spcBef>
              <a:spcAft>
                <a:spcPct val="0"/>
              </a:spcAft>
              <a:defRPr sz="2600">
                <a:solidFill>
                  <a:schemeClr val="tx1"/>
                </a:solidFill>
                <a:latin typeface="Times New Roman" pitchFamily="18" charset="0"/>
              </a:defRPr>
            </a:lvl7pPr>
            <a:lvl8pPr marL="3165310" indent="-211021" eaLnBrk="0" fontAlgn="base" hangingPunct="0">
              <a:spcBef>
                <a:spcPct val="0"/>
              </a:spcBef>
              <a:spcAft>
                <a:spcPct val="0"/>
              </a:spcAft>
              <a:defRPr sz="2600">
                <a:solidFill>
                  <a:schemeClr val="tx1"/>
                </a:solidFill>
                <a:latin typeface="Times New Roman" pitchFamily="18" charset="0"/>
              </a:defRPr>
            </a:lvl8pPr>
            <a:lvl9pPr marL="3587351" indent="-211021" eaLnBrk="0" fontAlgn="base" hangingPunct="0">
              <a:spcBef>
                <a:spcPct val="0"/>
              </a:spcBef>
              <a:spcAft>
                <a:spcPct val="0"/>
              </a:spcAft>
              <a:defRPr sz="2600">
                <a:solidFill>
                  <a:schemeClr val="tx1"/>
                </a:solidFill>
                <a:latin typeface="Times New Roman" pitchFamily="18" charset="0"/>
              </a:defRPr>
            </a:lvl9pPr>
          </a:lstStyle>
          <a:p>
            <a:pPr eaLnBrk="1" hangingPunct="1"/>
            <a:fld id="{A75C67E8-F1AC-429F-8CE5-CCEE56AE7533}" type="slidenum">
              <a:rPr lang="nl-NL" sz="1200"/>
              <a:pPr eaLnBrk="1" hangingPunct="1"/>
              <a:t>10</a:t>
            </a:fld>
            <a:endParaRPr lang="nl-NL"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nl-NL" smtClean="0"/>
              <a:t>Klik om de stijl te bewerken</a:t>
            </a:r>
            <a:endParaRPr kumimoji="0" lang="en-US"/>
          </a:p>
        </p:txBody>
      </p:sp>
      <p:sp>
        <p:nvSpPr>
          <p:cNvPr id="9" name="Ond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bwMode="auto">
          <a:xfrm rot="5400000">
            <a:off x="7764621" y="1174097"/>
            <a:ext cx="2286000" cy="381000"/>
          </a:xfrm>
        </p:spPr>
        <p:txBody>
          <a:bodyPr/>
          <a:lstStyle/>
          <a:p>
            <a:fld id="{5C041DFB-268E-4B40-8662-C0E416C75CE5}" type="datetimeFigureOut">
              <a:rPr lang="nl-BE" smtClean="0"/>
              <a:pPr/>
              <a:t>08/11/2012</a:t>
            </a:fld>
            <a:endParaRPr lang="nl-BE"/>
          </a:p>
        </p:txBody>
      </p:sp>
      <p:sp>
        <p:nvSpPr>
          <p:cNvPr id="17" name="Tijdelijke aanduiding voor voettekst 16"/>
          <p:cNvSpPr>
            <a:spLocks noGrp="1"/>
          </p:cNvSpPr>
          <p:nvPr>
            <p:ph type="ftr" sz="quarter" idx="11"/>
          </p:nvPr>
        </p:nvSpPr>
        <p:spPr bwMode="auto">
          <a:xfrm rot="5400000">
            <a:off x="7077269" y="4181669"/>
            <a:ext cx="3657600" cy="384048"/>
          </a:xfrm>
        </p:spPr>
        <p:txBody>
          <a:bodyPr/>
          <a:lstStyle/>
          <a:p>
            <a:endParaRPr lang="nl-BE"/>
          </a:p>
        </p:txBody>
      </p:sp>
      <p:sp>
        <p:nvSpPr>
          <p:cNvPr id="10" name="Rechthoe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hoe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 verbindingslijn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echte verbindingslijn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hte verbindingslijn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hoe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309632" y="4866752"/>
            <a:ext cx="641424" cy="641424"/>
          </a:xfrm>
          <a:prstGeom prst="ellipse">
            <a:avLst/>
          </a:prstGeom>
          <a:solidFill>
            <a:srgbClr val="1E9BB8"/>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al 23"/>
          <p:cNvSpPr/>
          <p:nvPr/>
        </p:nvSpPr>
        <p:spPr bwMode="auto">
          <a:xfrm>
            <a:off x="1091080" y="5500632"/>
            <a:ext cx="137160" cy="137160"/>
          </a:xfrm>
          <a:prstGeom prst="ellipse">
            <a:avLst/>
          </a:prstGeom>
          <a:solidFill>
            <a:srgbClr val="1E9BB8"/>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al 25"/>
          <p:cNvSpPr/>
          <p:nvPr/>
        </p:nvSpPr>
        <p:spPr bwMode="auto">
          <a:xfrm>
            <a:off x="1664208" y="5788152"/>
            <a:ext cx="274320" cy="274320"/>
          </a:xfrm>
          <a:prstGeom prst="ellipse">
            <a:avLst/>
          </a:prstGeom>
          <a:solidFill>
            <a:srgbClr val="1E9BB8"/>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al 24"/>
          <p:cNvSpPr/>
          <p:nvPr/>
        </p:nvSpPr>
        <p:spPr>
          <a:xfrm>
            <a:off x="1905000" y="4495800"/>
            <a:ext cx="365760" cy="365760"/>
          </a:xfrm>
          <a:prstGeom prst="ellipse">
            <a:avLst/>
          </a:prstGeom>
          <a:solidFill>
            <a:srgbClr val="1D98B5"/>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30" name="Picture 2" descr="C:\Users\gebruiker\Desktop\Dropbox\Euhofa\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3068960"/>
            <a:ext cx="1313870" cy="160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C041DFB-268E-4B40-8662-C0E416C75CE5}" type="datetimeFigureOut">
              <a:rPr lang="nl-BE" smtClean="0"/>
              <a:pPr/>
              <a:t>08/11/2012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D8235DD-4E95-46D8-BBB5-23D494FD664F}"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1676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C041DFB-268E-4B40-8662-C0E416C75CE5}" type="datetimeFigureOut">
              <a:rPr lang="nl-BE" smtClean="0"/>
              <a:pPr/>
              <a:t>08/11/2012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D8235DD-4E95-46D8-BBB5-23D494FD664F}"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8" name="Tijdelijke aanduiding voor inhoud 7"/>
          <p:cNvSpPr>
            <a:spLocks noGrp="1"/>
          </p:cNvSpPr>
          <p:nvPr>
            <p:ph sz="quarter" idx="1"/>
          </p:nvPr>
        </p:nvSpPr>
        <p:spPr>
          <a:xfrm>
            <a:off x="457200" y="1600200"/>
            <a:ext cx="7467600" cy="487375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4"/>
          </p:nvPr>
        </p:nvSpPr>
        <p:spPr/>
        <p:txBody>
          <a:bodyPr rtlCol="0"/>
          <a:lstStyle/>
          <a:p>
            <a:fld id="{5C041DFB-268E-4B40-8662-C0E416C75CE5}" type="datetimeFigureOut">
              <a:rPr lang="nl-BE" smtClean="0"/>
              <a:pPr/>
              <a:t>08/11/2012</a:t>
            </a:fld>
            <a:endParaRPr lang="nl-BE"/>
          </a:p>
        </p:txBody>
      </p:sp>
      <p:sp>
        <p:nvSpPr>
          <p:cNvPr id="10" name="Tijdelijke aanduiding voor voettekst 9"/>
          <p:cNvSpPr>
            <a:spLocks noGrp="1"/>
          </p:cNvSpPr>
          <p:nvPr>
            <p:ph type="ftr" sz="quarter" idx="16"/>
          </p:nvPr>
        </p:nvSpPr>
        <p:spPr/>
        <p:txBody>
          <a:bodyPr rtlCol="0"/>
          <a:lstStyle/>
          <a:p>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bwMode="auto">
          <a:xfrm rot="5400000">
            <a:off x="7763256" y="1170432"/>
            <a:ext cx="2286000" cy="381000"/>
          </a:xfrm>
        </p:spPr>
        <p:txBody>
          <a:bodyPr/>
          <a:lstStyle/>
          <a:p>
            <a:fld id="{5C041DFB-268E-4B40-8662-C0E416C75CE5}" type="datetimeFigureOut">
              <a:rPr lang="nl-BE" smtClean="0"/>
              <a:pPr/>
              <a:t>08/11/2012</a:t>
            </a:fld>
            <a:endParaRPr lang="nl-BE"/>
          </a:p>
        </p:txBody>
      </p:sp>
      <p:sp>
        <p:nvSpPr>
          <p:cNvPr id="5" name="Tijdelijke aanduiding voor voettekst 4"/>
          <p:cNvSpPr>
            <a:spLocks noGrp="1"/>
          </p:cNvSpPr>
          <p:nvPr>
            <p:ph type="ftr" sz="quarter" idx="11"/>
          </p:nvPr>
        </p:nvSpPr>
        <p:spPr bwMode="auto">
          <a:xfrm rot="5400000">
            <a:off x="7077456" y="4178808"/>
            <a:ext cx="3657600" cy="384048"/>
          </a:xfrm>
        </p:spPr>
        <p:txBody>
          <a:bodyPr/>
          <a:lstStyle/>
          <a:p>
            <a:endParaRPr lang="nl-BE"/>
          </a:p>
        </p:txBody>
      </p:sp>
      <p:sp>
        <p:nvSpPr>
          <p:cNvPr id="9" name="Rechthoe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echte verbindingslijn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echte verbindingslijn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hoe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hte verbindingslijn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dianummer 5"/>
          <p:cNvSpPr>
            <a:spLocks noGrp="1"/>
          </p:cNvSpPr>
          <p:nvPr>
            <p:ph type="sldNum" sz="quarter" idx="12"/>
          </p:nvPr>
        </p:nvSpPr>
        <p:spPr bwMode="auto">
          <a:xfrm>
            <a:off x="1340616" y="4928702"/>
            <a:ext cx="609600" cy="517524"/>
          </a:xfrm>
        </p:spPr>
        <p:txBody>
          <a:bodyPr/>
          <a:lstStyle/>
          <a:p>
            <a:fld id="{3D8235DD-4E95-46D8-BBB5-23D494FD664F}"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5C041DFB-268E-4B40-8662-C0E416C75CE5}" type="datetimeFigureOut">
              <a:rPr lang="nl-BE" smtClean="0"/>
              <a:pPr/>
              <a:t>08/11/2012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D8235DD-4E95-46D8-BBB5-23D494FD664F}" type="slidenum">
              <a:rPr lang="nl-BE" smtClean="0"/>
              <a:pPr/>
              <a:t>‹nr.›</a:t>
            </a:fld>
            <a:endParaRPr lang="nl-BE"/>
          </a:p>
        </p:txBody>
      </p:sp>
      <p:sp>
        <p:nvSpPr>
          <p:cNvPr id="9" name="Tijdelijke aanduiding voor inhoud 8"/>
          <p:cNvSpPr>
            <a:spLocks noGrp="1"/>
          </p:cNvSpPr>
          <p:nvPr>
            <p:ph sz="quarter" idx="1"/>
          </p:nvPr>
        </p:nvSpPr>
        <p:spPr>
          <a:xfrm>
            <a:off x="457200"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270248"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nl-NL" smtClean="0"/>
              <a:t>Klik om de stijl te bewerken</a:t>
            </a:r>
            <a:endParaRPr kumimoji="0" lang="en-US"/>
          </a:p>
        </p:txBody>
      </p:sp>
      <p:sp>
        <p:nvSpPr>
          <p:cNvPr id="7" name="Tijdelijke aanduiding voor datum 6"/>
          <p:cNvSpPr>
            <a:spLocks noGrp="1"/>
          </p:cNvSpPr>
          <p:nvPr>
            <p:ph type="dt" sz="half" idx="10"/>
          </p:nvPr>
        </p:nvSpPr>
        <p:spPr/>
        <p:txBody>
          <a:bodyPr/>
          <a:lstStyle/>
          <a:p>
            <a:fld id="{5C041DFB-268E-4B40-8662-C0E416C75CE5}" type="datetimeFigureOut">
              <a:rPr lang="nl-BE" smtClean="0"/>
              <a:pPr/>
              <a:t>08/11/2012</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D8235DD-4E95-46D8-BBB5-23D494FD664F}" type="slidenum">
              <a:rPr lang="nl-BE" smtClean="0"/>
              <a:pPr/>
              <a:t>‹nr.›</a:t>
            </a:fld>
            <a:endParaRPr lang="nl-BE"/>
          </a:p>
        </p:txBody>
      </p:sp>
      <p:sp>
        <p:nvSpPr>
          <p:cNvPr id="11" name="Tijdelijke aanduiding voor inhoud 10"/>
          <p:cNvSpPr>
            <a:spLocks noGrp="1"/>
          </p:cNvSpPr>
          <p:nvPr>
            <p:ph sz="quarter" idx="2"/>
          </p:nvPr>
        </p:nvSpPr>
        <p:spPr>
          <a:xfrm>
            <a:off x="457200"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371975"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teks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4" name="Tijdelijke aanduiding voor teks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6" name="Tijdelijke aanduiding voor datum 5"/>
          <p:cNvSpPr>
            <a:spLocks noGrp="1"/>
          </p:cNvSpPr>
          <p:nvPr>
            <p:ph type="dt" sz="half" idx="10"/>
          </p:nvPr>
        </p:nvSpPr>
        <p:spPr/>
        <p:txBody>
          <a:bodyPr rtlCol="0"/>
          <a:lstStyle/>
          <a:p>
            <a:fld id="{5C041DFB-268E-4B40-8662-C0E416C75CE5}" type="datetimeFigureOut">
              <a:rPr lang="nl-BE" smtClean="0"/>
              <a:pPr/>
              <a:t>08/11/2012</a:t>
            </a:fld>
            <a:endParaRPr lang="nl-BE"/>
          </a:p>
        </p:txBody>
      </p:sp>
      <p:sp>
        <p:nvSpPr>
          <p:cNvPr id="7" name="Tijdelijke aanduiding voor dianummer 6"/>
          <p:cNvSpPr>
            <a:spLocks noGrp="1"/>
          </p:cNvSpPr>
          <p:nvPr>
            <p:ph type="sldNum" sz="quarter" idx="11"/>
          </p:nvPr>
        </p:nvSpPr>
        <p:spPr/>
        <p:txBody>
          <a:bodyPr rtlCol="0"/>
          <a:lstStyle/>
          <a:p>
            <a:fld id="{3D8235DD-4E95-46D8-BBB5-23D494FD664F}" type="slidenum">
              <a:rPr lang="nl-BE" smtClean="0"/>
              <a:pPr/>
              <a:t>‹nr.›</a:t>
            </a:fld>
            <a:endParaRPr lang="nl-BE"/>
          </a:p>
        </p:txBody>
      </p:sp>
      <p:sp>
        <p:nvSpPr>
          <p:cNvPr id="8" name="Tijdelijke aanduiding voor voettekst 7"/>
          <p:cNvSpPr>
            <a:spLocks noGrp="1"/>
          </p:cNvSpPr>
          <p:nvPr>
            <p:ph type="ftr" sz="quarter" idx="12"/>
          </p:nvPr>
        </p:nvSpPr>
        <p:spPr/>
        <p:txBody>
          <a:bodyPr rtlCol="0"/>
          <a:lstStyle/>
          <a:p>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C041DFB-268E-4B40-8662-C0E416C75CE5}" type="datetimeFigureOut">
              <a:rPr lang="nl-BE" smtClean="0"/>
              <a:pPr/>
              <a:t>08/11/2012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D8235DD-4E95-46D8-BBB5-23D494FD664F}"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e verbindingslijn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echte verbindingslijn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hte verbindingslijn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hoe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ijdelijke aanduiding voor inhoud 17"/>
          <p:cNvSpPr>
            <a:spLocks noGrp="1"/>
          </p:cNvSpPr>
          <p:nvPr>
            <p:ph sz="quarter" idx="1"/>
          </p:nvPr>
        </p:nvSpPr>
        <p:spPr>
          <a:xfrm>
            <a:off x="304800" y="274320"/>
            <a:ext cx="5638800" cy="6327648"/>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4"/>
          </p:nvPr>
        </p:nvSpPr>
        <p:spPr/>
        <p:txBody>
          <a:bodyPr rtlCol="0"/>
          <a:lstStyle/>
          <a:p>
            <a:fld id="{5C041DFB-268E-4B40-8662-C0E416C75CE5}" type="datetimeFigureOut">
              <a:rPr lang="nl-BE" smtClean="0"/>
              <a:pPr/>
              <a:t>08/11/2012</a:t>
            </a:fld>
            <a:endParaRPr lang="nl-BE"/>
          </a:p>
        </p:txBody>
      </p:sp>
      <p:sp>
        <p:nvSpPr>
          <p:cNvPr id="22" name="Tijdelijke aanduiding voor dianummer 21"/>
          <p:cNvSpPr>
            <a:spLocks noGrp="1"/>
          </p:cNvSpPr>
          <p:nvPr>
            <p:ph type="sldNum" sz="quarter" idx="15"/>
          </p:nvPr>
        </p:nvSpPr>
        <p:spPr/>
        <p:txBody>
          <a:bodyPr rtlCol="0"/>
          <a:lstStyle/>
          <a:p>
            <a:fld id="{3D8235DD-4E95-46D8-BBB5-23D494FD664F}" type="slidenum">
              <a:rPr lang="nl-BE" smtClean="0"/>
              <a:pPr/>
              <a:t>‹nr.›</a:t>
            </a:fld>
            <a:endParaRPr lang="nl-BE"/>
          </a:p>
        </p:txBody>
      </p:sp>
      <p:sp>
        <p:nvSpPr>
          <p:cNvPr id="23" name="Tijdelijke aanduiding voor voettekst 22"/>
          <p:cNvSpPr>
            <a:spLocks noGrp="1"/>
          </p:cNvSpPr>
          <p:nvPr>
            <p:ph type="ftr" sz="quarter" idx="16"/>
          </p:nvPr>
        </p:nvSpPr>
        <p:spPr/>
        <p:txBody>
          <a:bodyPr rtlCol="0"/>
          <a:lstStyle/>
          <a:p>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e verbindingslijn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10" name="Rechte verbindingslijn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hoe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 verbindingslijn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echte verbindingslijn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echte verbindingslijn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Tijdelijke aanduiding voor datum 16"/>
          <p:cNvSpPr>
            <a:spLocks noGrp="1"/>
          </p:cNvSpPr>
          <p:nvPr>
            <p:ph type="dt" sz="half" idx="10"/>
          </p:nvPr>
        </p:nvSpPr>
        <p:spPr/>
        <p:txBody>
          <a:bodyPr rtlCol="0"/>
          <a:lstStyle/>
          <a:p>
            <a:fld id="{5C041DFB-268E-4B40-8662-C0E416C75CE5}" type="datetimeFigureOut">
              <a:rPr lang="nl-BE" smtClean="0"/>
              <a:pPr/>
              <a:t>08/11/2012</a:t>
            </a:fld>
            <a:endParaRPr lang="nl-BE"/>
          </a:p>
        </p:txBody>
      </p:sp>
      <p:sp>
        <p:nvSpPr>
          <p:cNvPr id="18" name="Tijdelijke aanduiding voor dianummer 17"/>
          <p:cNvSpPr>
            <a:spLocks noGrp="1"/>
          </p:cNvSpPr>
          <p:nvPr>
            <p:ph type="sldNum" sz="quarter" idx="11"/>
          </p:nvPr>
        </p:nvSpPr>
        <p:spPr/>
        <p:txBody>
          <a:bodyPr rtlCol="0"/>
          <a:lstStyle/>
          <a:p>
            <a:fld id="{3D8235DD-4E95-46D8-BBB5-23D494FD664F}" type="slidenum">
              <a:rPr lang="nl-BE" smtClean="0"/>
              <a:pPr/>
              <a:t>‹nr.›</a:t>
            </a:fld>
            <a:endParaRPr lang="nl-BE"/>
          </a:p>
        </p:txBody>
      </p:sp>
      <p:sp>
        <p:nvSpPr>
          <p:cNvPr id="21" name="Tijdelijke aanduiding voor voettekst 20"/>
          <p:cNvSpPr>
            <a:spLocks noGrp="1"/>
          </p:cNvSpPr>
          <p:nvPr>
            <p:ph type="ftr" sz="quarter" idx="12"/>
          </p:nvPr>
        </p:nvSpPr>
        <p:spPr/>
        <p:txBody>
          <a:bodyPr rtlCol="0"/>
          <a:lstStyle/>
          <a:p>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image" Target="../media/image5.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Afbeelding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11395" y="52977"/>
            <a:ext cx="491781" cy="900000"/>
          </a:xfrm>
          <a:prstGeom prst="rect">
            <a:avLst/>
          </a:prstGeom>
        </p:spPr>
      </p:pic>
      <p:pic>
        <p:nvPicPr>
          <p:cNvPr id="17" name="Afbeelding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8718" y="6492598"/>
            <a:ext cx="268139" cy="252000"/>
          </a:xfrm>
          <a:prstGeom prst="rect">
            <a:avLst/>
          </a:prstGeom>
        </p:spPr>
      </p:pic>
      <p:pic>
        <p:nvPicPr>
          <p:cNvPr id="18" name="Tijdelijke aanduiding voor inhoud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l="21889" t="175" r="22522" b="40423"/>
          <a:stretch/>
        </p:blipFill>
        <p:spPr>
          <a:xfrm>
            <a:off x="251520" y="6476334"/>
            <a:ext cx="224490" cy="252000"/>
          </a:xfrm>
          <a:prstGeom prst="rect">
            <a:avLst/>
          </a:prstGeom>
        </p:spPr>
      </p:pic>
      <p:pic>
        <p:nvPicPr>
          <p:cNvPr id="15" name="Afbeelding 14" descr="EuhofaLogoORG01 aangepast.tif"/>
          <p:cNvPicPr>
            <a:picLocks noChangeAspect="1"/>
          </p:cNvPicPr>
          <p:nvPr userDrawn="1"/>
        </p:nvPicPr>
        <p:blipFill>
          <a:blip r:embed="rId16" cstate="print"/>
          <a:stretch>
            <a:fillRect/>
          </a:stretch>
        </p:blipFill>
        <p:spPr>
          <a:xfrm>
            <a:off x="5076056" y="4148328"/>
            <a:ext cx="3627120" cy="2709672"/>
          </a:xfrm>
          <a:prstGeom prst="rect">
            <a:avLst/>
          </a:prstGeom>
        </p:spPr>
      </p:pic>
      <p:sp>
        <p:nvSpPr>
          <p:cNvPr id="16" name="Rechte verbindingslijn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jdelijke aanduiding voor titel 21"/>
          <p:cNvSpPr>
            <a:spLocks noGrp="1"/>
          </p:cNvSpPr>
          <p:nvPr>
            <p:ph type="title"/>
          </p:nvPr>
        </p:nvSpPr>
        <p:spPr>
          <a:xfrm>
            <a:off x="457200" y="274638"/>
            <a:ext cx="7467600" cy="1143000"/>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041DFB-268E-4B40-8662-C0E416C75CE5}" type="datetimeFigureOut">
              <a:rPr lang="nl-BE" smtClean="0"/>
              <a:pPr/>
              <a:t>08/11/2012</a:t>
            </a:fld>
            <a:endParaRPr lang="nl-BE"/>
          </a:p>
        </p:txBody>
      </p:sp>
      <p:sp>
        <p:nvSpPr>
          <p:cNvPr id="3" name="Tijdelijke aanduiding voor voettekst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BE" dirty="0"/>
          </a:p>
        </p:txBody>
      </p:sp>
      <p:sp>
        <p:nvSpPr>
          <p:cNvPr id="7" name="Rechte verbindingslijn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echte verbindingslijn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hoe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Tijdelijke aanduiding voor dianumm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D8235DD-4E95-46D8-BBB5-23D494FD664F}" type="slidenum">
              <a:rPr lang="nl-BE" smtClean="0"/>
              <a:pPr/>
              <a:t>‹nr.›</a:t>
            </a:fld>
            <a:endParaRPr lang="nl-BE"/>
          </a:p>
        </p:txBody>
      </p:sp>
      <p:pic>
        <p:nvPicPr>
          <p:cNvPr id="20" name="Tijdelijke aanduiding voor inhoud 3" descr="Logo_300dpi Provincie West-Vlaanderen.jpg"/>
          <p:cNvPicPr>
            <a:picLocks noChangeAspect="1"/>
          </p:cNvPicPr>
          <p:nvPr userDrawn="1"/>
        </p:nvPicPr>
        <p:blipFill>
          <a:blip r:embed="rId17" cstate="print"/>
          <a:stretch>
            <a:fillRect/>
          </a:stretch>
        </p:blipFill>
        <p:spPr>
          <a:xfrm>
            <a:off x="7911088" y="6314262"/>
            <a:ext cx="792088" cy="396044"/>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1"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Microsoft_Excel_97-2003-werkblad1.xls"/><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Microsoft_Excel_97-2003-werkblad2.xls"/><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77988" y="1462630"/>
            <a:ext cx="6172200" cy="1246290"/>
          </a:xfrm>
        </p:spPr>
        <p:txBody>
          <a:bodyPr>
            <a:noAutofit/>
          </a:bodyPr>
          <a:lstStyle/>
          <a:p>
            <a:pPr algn="ctr"/>
            <a:r>
              <a:rPr lang="nl-BE" sz="4000" b="0" dirty="0" smtClean="0">
                <a:solidFill>
                  <a:srgbClr val="1D98B5"/>
                </a:solidFill>
              </a:rPr>
              <a:t>EUHOFA BELGIUM 2012</a:t>
            </a:r>
            <a:r>
              <a:rPr lang="nl-BE" sz="4000" b="0" dirty="0" smtClean="0"/>
              <a:t/>
            </a:r>
            <a:br>
              <a:rPr lang="nl-BE" sz="4000" b="0" dirty="0" smtClean="0"/>
            </a:br>
            <a:r>
              <a:rPr lang="nl-BE" sz="4000" b="0" dirty="0" smtClean="0"/>
              <a:t>11 -16 november</a:t>
            </a:r>
            <a:endParaRPr lang="nl-BE" sz="4000" b="0" dirty="0"/>
          </a:p>
        </p:txBody>
      </p:sp>
      <p:sp>
        <p:nvSpPr>
          <p:cNvPr id="3" name="Ondertitel 2"/>
          <p:cNvSpPr>
            <a:spLocks noGrp="1"/>
          </p:cNvSpPr>
          <p:nvPr>
            <p:ph type="subTitle" idx="1"/>
          </p:nvPr>
        </p:nvSpPr>
        <p:spPr>
          <a:xfrm>
            <a:off x="2195736" y="3933056"/>
            <a:ext cx="6048672" cy="755332"/>
          </a:xfrm>
        </p:spPr>
        <p:txBody>
          <a:bodyPr>
            <a:noAutofit/>
          </a:bodyPr>
          <a:lstStyle/>
          <a:p>
            <a:pPr algn="ctr"/>
            <a:r>
              <a:rPr lang="nl-BE" sz="2400" dirty="0" err="1" smtClean="0">
                <a:solidFill>
                  <a:schemeClr val="tx1"/>
                </a:solidFill>
              </a:rPr>
              <a:t>Monday</a:t>
            </a:r>
            <a:r>
              <a:rPr lang="nl-BE" sz="2400" dirty="0" smtClean="0">
                <a:solidFill>
                  <a:schemeClr val="tx1"/>
                </a:solidFill>
              </a:rPr>
              <a:t> November  12</a:t>
            </a:r>
          </a:p>
          <a:p>
            <a:pPr algn="ctr"/>
            <a:r>
              <a:rPr lang="nl-BE" sz="2400" dirty="0" smtClean="0">
                <a:solidFill>
                  <a:schemeClr val="tx1"/>
                </a:solidFill>
              </a:rPr>
              <a:t>- Prof</a:t>
            </a:r>
            <a:r>
              <a:rPr lang="nl-BE" sz="2400" dirty="0">
                <a:solidFill>
                  <a:schemeClr val="tx1"/>
                </a:solidFill>
              </a:rPr>
              <a:t>. Dr. Maarten </a:t>
            </a:r>
            <a:r>
              <a:rPr lang="nl-BE" sz="2400" dirty="0" err="1" smtClean="0">
                <a:solidFill>
                  <a:schemeClr val="tx1"/>
                </a:solidFill>
              </a:rPr>
              <a:t>Vansteenkiste</a:t>
            </a:r>
            <a:r>
              <a:rPr lang="nl-BE" sz="2400" dirty="0" smtClean="0">
                <a:solidFill>
                  <a:schemeClr val="tx1"/>
                </a:solidFill>
              </a:rPr>
              <a:t> -</a:t>
            </a:r>
          </a:p>
          <a:p>
            <a:pPr algn="ctr"/>
            <a:r>
              <a:rPr lang="en-US" sz="2400" dirty="0" smtClean="0">
                <a:solidFill>
                  <a:schemeClr val="tx1"/>
                </a:solidFill>
              </a:rPr>
              <a:t>“</a:t>
            </a:r>
            <a:r>
              <a:rPr lang="en-US" sz="2400" dirty="0">
                <a:solidFill>
                  <a:schemeClr val="tx1"/>
                </a:solidFill>
              </a:rPr>
              <a:t>To Want To” or “To Have To</a:t>
            </a:r>
            <a:r>
              <a:rPr lang="en-US" sz="2400" dirty="0" smtClean="0">
                <a:solidFill>
                  <a:schemeClr val="tx1"/>
                </a:solidFill>
              </a:rPr>
              <a:t>” (Motivation or </a:t>
            </a:r>
            <a:r>
              <a:rPr lang="en-US" sz="2400" dirty="0" err="1" smtClean="0">
                <a:solidFill>
                  <a:schemeClr val="tx1"/>
                </a:solidFill>
              </a:rPr>
              <a:t>Mustivation</a:t>
            </a:r>
            <a:r>
              <a:rPr lang="en-US" sz="2400" dirty="0" smtClean="0">
                <a:solidFill>
                  <a:schemeClr val="tx1"/>
                </a:solidFill>
              </a:rPr>
              <a:t>)?</a:t>
            </a:r>
            <a:endParaRPr lang="en-US" sz="2400" dirty="0">
              <a:solidFill>
                <a:schemeClr val="tx1"/>
              </a:solidFill>
            </a:endParaRPr>
          </a:p>
          <a:p>
            <a:pPr algn="ctr"/>
            <a:r>
              <a:rPr lang="en-US" sz="2400" dirty="0">
                <a:solidFill>
                  <a:schemeClr val="tx1"/>
                </a:solidFill>
              </a:rPr>
              <a:t>The Importance of Quality of Study and Work Motivation</a:t>
            </a:r>
          </a:p>
          <a:p>
            <a:pPr algn="ctr"/>
            <a:endParaRPr lang="nl-BE" sz="2400" i="1" dirty="0" smtClean="0"/>
          </a:p>
          <a:p>
            <a:pPr algn="ctr"/>
            <a:endParaRPr lang="nl-BE" sz="2400" i="1" dirty="0"/>
          </a:p>
        </p:txBody>
      </p:sp>
      <p:sp>
        <p:nvSpPr>
          <p:cNvPr id="6" name="Ondertitel 2"/>
          <p:cNvSpPr txBox="1">
            <a:spLocks/>
          </p:cNvSpPr>
          <p:nvPr/>
        </p:nvSpPr>
        <p:spPr>
          <a:xfrm>
            <a:off x="2358706" y="2852936"/>
            <a:ext cx="6048672" cy="792088"/>
          </a:xfrm>
          <a:prstGeom prst="rect">
            <a:avLst/>
          </a:prstGeom>
        </p:spPr>
        <p:txBody>
          <a:bodyPr vert="horz">
            <a:normAutofit fontScale="92500"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nl-BE" sz="2400" b="0" dirty="0" err="1" smtClean="0"/>
              <a:t>Motivation</a:t>
            </a:r>
            <a:r>
              <a:rPr lang="nl-BE" sz="2400" b="0" dirty="0" smtClean="0"/>
              <a:t> in the </a:t>
            </a:r>
            <a:r>
              <a:rPr lang="nl-BE" sz="2400" b="0" dirty="0" err="1" smtClean="0"/>
              <a:t>hospitality</a:t>
            </a:r>
            <a:r>
              <a:rPr lang="nl-BE" sz="2400" b="0" dirty="0" smtClean="0"/>
              <a:t> </a:t>
            </a:r>
            <a:r>
              <a:rPr lang="nl-BE" sz="2400" b="0" dirty="0" err="1" smtClean="0"/>
              <a:t>industry</a:t>
            </a:r>
            <a:r>
              <a:rPr lang="nl-BE" sz="2400" b="0" dirty="0" smtClean="0"/>
              <a:t> </a:t>
            </a:r>
          </a:p>
          <a:p>
            <a:pPr algn="ctr"/>
            <a:r>
              <a:rPr lang="nl-BE" sz="2400" b="0" dirty="0" err="1" smtClean="0"/>
              <a:t>from</a:t>
            </a:r>
            <a:r>
              <a:rPr lang="nl-BE" sz="2400" b="0" dirty="0" smtClean="0"/>
              <a:t> the </a:t>
            </a:r>
            <a:r>
              <a:rPr lang="nl-BE" sz="2400" b="0" dirty="0" err="1" smtClean="0"/>
              <a:t>bottom</a:t>
            </a:r>
            <a:r>
              <a:rPr lang="nl-BE" sz="2400" b="0" dirty="0" smtClean="0"/>
              <a:t> </a:t>
            </a:r>
            <a:r>
              <a:rPr lang="nl-BE" sz="2400" b="0" dirty="0" err="1" smtClean="0"/>
              <a:t>to</a:t>
            </a:r>
            <a:r>
              <a:rPr lang="nl-BE" sz="2400" b="0" dirty="0" smtClean="0"/>
              <a:t> the top.</a:t>
            </a:r>
          </a:p>
          <a:p>
            <a:pPr algn="ctr"/>
            <a:endParaRPr lang="nl-BE"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2267744" y="3140968"/>
            <a:ext cx="6172200" cy="1371600"/>
          </a:xfrm>
        </p:spPr>
        <p:txBody>
          <a:bodyPr>
            <a:normAutofit fontScale="85000" lnSpcReduction="20000"/>
          </a:bodyPr>
          <a:lstStyle/>
          <a:p>
            <a:pPr marL="0" indent="0" algn="ctr" eaLnBrk="1" hangingPunct="1"/>
            <a:r>
              <a:rPr lang="nl-BE" sz="3600" dirty="0" smtClean="0">
                <a:solidFill>
                  <a:schemeClr val="tx1"/>
                </a:solidFill>
                <a:latin typeface="Arial Narrow" pitchFamily="34" charset="0"/>
              </a:rPr>
              <a:t>PART 2:</a:t>
            </a:r>
          </a:p>
          <a:p>
            <a:pPr marL="0" indent="0" algn="ctr" eaLnBrk="1" hangingPunct="1"/>
            <a:r>
              <a:rPr lang="nl-BE" sz="3600" dirty="0" err="1" smtClean="0">
                <a:solidFill>
                  <a:schemeClr val="tx1"/>
                </a:solidFill>
                <a:latin typeface="Arial Narrow" pitchFamily="34" charset="0"/>
              </a:rPr>
              <a:t>What</a:t>
            </a:r>
            <a:r>
              <a:rPr lang="nl-BE" sz="3600" dirty="0" smtClean="0">
                <a:solidFill>
                  <a:schemeClr val="tx1"/>
                </a:solidFill>
                <a:latin typeface="Arial Narrow" pitchFamily="34" charset="0"/>
              </a:rPr>
              <a:t> are the </a:t>
            </a:r>
            <a:r>
              <a:rPr lang="nl-BE" sz="3600" dirty="0" err="1" smtClean="0">
                <a:solidFill>
                  <a:schemeClr val="tx1"/>
                </a:solidFill>
                <a:latin typeface="Arial Narrow" pitchFamily="34" charset="0"/>
              </a:rPr>
              <a:t>answers</a:t>
            </a:r>
            <a:r>
              <a:rPr lang="nl-BE" sz="3600" dirty="0" smtClean="0">
                <a:solidFill>
                  <a:schemeClr val="tx1"/>
                </a:solidFill>
                <a:latin typeface="Arial Narrow" pitchFamily="34" charset="0"/>
              </a:rPr>
              <a:t> </a:t>
            </a:r>
            <a:r>
              <a:rPr lang="nl-BE" sz="3600" dirty="0" err="1" smtClean="0">
                <a:solidFill>
                  <a:schemeClr val="tx1"/>
                </a:solidFill>
                <a:latin typeface="Arial Narrow" pitchFamily="34" charset="0"/>
              </a:rPr>
              <a:t>to</a:t>
            </a:r>
            <a:r>
              <a:rPr lang="nl-BE" sz="3600" dirty="0" smtClean="0">
                <a:solidFill>
                  <a:schemeClr val="tx1"/>
                </a:solidFill>
                <a:latin typeface="Arial Narrow" pitchFamily="34" charset="0"/>
              </a:rPr>
              <a:t> these </a:t>
            </a:r>
            <a:r>
              <a:rPr lang="nl-BE" sz="3600" dirty="0" err="1" smtClean="0">
                <a:solidFill>
                  <a:schemeClr val="tx1"/>
                </a:solidFill>
                <a:latin typeface="Arial Narrow" pitchFamily="34" charset="0"/>
              </a:rPr>
              <a:t>challenges</a:t>
            </a:r>
            <a:r>
              <a:rPr lang="nl-BE" sz="3600" dirty="0" smtClean="0">
                <a:solidFill>
                  <a:schemeClr val="tx1"/>
                </a:solidFill>
                <a:latin typeface="Arial Narrow" pitchFamily="34" charset="0"/>
              </a:rPr>
              <a:t>?</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BE" sz="3200" u="sng" dirty="0">
                <a:solidFill>
                  <a:schemeClr val="tx1"/>
                </a:solidFill>
                <a:latin typeface="Arial Narrow" pitchFamily="34" charset="0"/>
              </a:rPr>
              <a:t>Challenge 1:</a:t>
            </a:r>
            <a:br>
              <a:rPr lang="nl-BE" sz="3200" u="sng" dirty="0">
                <a:solidFill>
                  <a:schemeClr val="tx1"/>
                </a:solidFill>
                <a:latin typeface="Arial Narrow" pitchFamily="34" charset="0"/>
              </a:rPr>
            </a:br>
            <a:r>
              <a:rPr lang="nl-BE" sz="3200" dirty="0" err="1">
                <a:solidFill>
                  <a:schemeClr val="tx1"/>
                </a:solidFill>
                <a:latin typeface="Arial Narrow" pitchFamily="34" charset="0"/>
              </a:rPr>
              <a:t>Which</a:t>
            </a:r>
            <a:r>
              <a:rPr lang="nl-BE" sz="3200" dirty="0">
                <a:solidFill>
                  <a:schemeClr val="tx1"/>
                </a:solidFill>
                <a:latin typeface="Arial Narrow" pitchFamily="34" charset="0"/>
              </a:rPr>
              <a:t> </a:t>
            </a:r>
            <a:r>
              <a:rPr lang="nl-BE" sz="3200" dirty="0" err="1">
                <a:solidFill>
                  <a:schemeClr val="tx1"/>
                </a:solidFill>
                <a:latin typeface="Arial Narrow" pitchFamily="34" charset="0"/>
              </a:rPr>
              <a:t>motivational</a:t>
            </a:r>
            <a:r>
              <a:rPr lang="nl-BE" sz="3200" dirty="0">
                <a:solidFill>
                  <a:schemeClr val="tx1"/>
                </a:solidFill>
                <a:latin typeface="Arial Narrow" pitchFamily="34" charset="0"/>
              </a:rPr>
              <a:t> subtypes are </a:t>
            </a:r>
            <a:r>
              <a:rPr lang="nl-BE" sz="3200" dirty="0" err="1">
                <a:solidFill>
                  <a:schemeClr val="tx1"/>
                </a:solidFill>
                <a:latin typeface="Arial Narrow" pitchFamily="34" charset="0"/>
              </a:rPr>
              <a:t>distinguished</a:t>
            </a:r>
            <a:r>
              <a:rPr lang="nl-BE" sz="3200" dirty="0">
                <a:solidFill>
                  <a:schemeClr val="tx1"/>
                </a:solidFill>
                <a:latin typeface="Arial Narrow" pitchFamily="34" charset="0"/>
              </a:rPr>
              <a:t> </a:t>
            </a:r>
            <a:r>
              <a:rPr lang="nl-BE" sz="3200" dirty="0" err="1">
                <a:solidFill>
                  <a:schemeClr val="tx1"/>
                </a:solidFill>
                <a:latin typeface="Arial Narrow" pitchFamily="34" charset="0"/>
              </a:rPr>
              <a:t>within</a:t>
            </a:r>
            <a:r>
              <a:rPr lang="nl-BE" sz="3200" dirty="0">
                <a:solidFill>
                  <a:schemeClr val="tx1"/>
                </a:solidFill>
                <a:latin typeface="Arial Narrow" pitchFamily="34" charset="0"/>
              </a:rPr>
              <a:t> SDT?</a:t>
            </a:r>
            <a:br>
              <a:rPr lang="nl-BE" sz="3200" dirty="0">
                <a:solidFill>
                  <a:schemeClr val="tx1"/>
                </a:solidFill>
                <a:latin typeface="Arial Narrow" pitchFamily="34" charset="0"/>
              </a:rPr>
            </a:br>
            <a:r>
              <a:rPr lang="nl-BE" sz="3200" dirty="0">
                <a:solidFill>
                  <a:schemeClr val="tx1"/>
                </a:solidFill>
                <a:latin typeface="Arial Narrow" pitchFamily="34" charset="0"/>
              </a:rPr>
              <a:t>“</a:t>
            </a:r>
            <a:r>
              <a:rPr lang="nl-BE" sz="3200" dirty="0" err="1">
                <a:solidFill>
                  <a:schemeClr val="tx1"/>
                </a:solidFill>
                <a:latin typeface="Arial Narrow" pitchFamily="34" charset="0"/>
              </a:rPr>
              <a:t>Why</a:t>
            </a:r>
            <a:r>
              <a:rPr lang="nl-BE" sz="3200" dirty="0">
                <a:solidFill>
                  <a:schemeClr val="tx1"/>
                </a:solidFill>
                <a:latin typeface="Arial Narrow" pitchFamily="34" charset="0"/>
              </a:rPr>
              <a:t> are </a:t>
            </a:r>
            <a:r>
              <a:rPr lang="nl-BE" sz="3200" dirty="0" err="1">
                <a:solidFill>
                  <a:schemeClr val="tx1"/>
                </a:solidFill>
                <a:latin typeface="Arial Narrow" pitchFamily="34" charset="0"/>
              </a:rPr>
              <a:t>students</a:t>
            </a:r>
            <a:r>
              <a:rPr lang="nl-BE" sz="3200" dirty="0">
                <a:solidFill>
                  <a:schemeClr val="tx1"/>
                </a:solidFill>
                <a:latin typeface="Arial Narrow" pitchFamily="34" charset="0"/>
              </a:rPr>
              <a:t>/employees putting effort in </a:t>
            </a:r>
            <a:r>
              <a:rPr lang="nl-BE" sz="3200" dirty="0" err="1">
                <a:solidFill>
                  <a:schemeClr val="tx1"/>
                </a:solidFill>
                <a:latin typeface="Arial Narrow" pitchFamily="34" charset="0"/>
              </a:rPr>
              <a:t>their</a:t>
            </a:r>
            <a:r>
              <a:rPr lang="nl-BE" sz="3200" dirty="0">
                <a:solidFill>
                  <a:schemeClr val="tx1"/>
                </a:solidFill>
                <a:latin typeface="Arial Narrow" pitchFamily="34" charset="0"/>
              </a:rPr>
              <a:t> studies/</a:t>
            </a:r>
            <a:r>
              <a:rPr lang="nl-BE" sz="3200" dirty="0" err="1">
                <a:solidFill>
                  <a:schemeClr val="tx1"/>
                </a:solidFill>
                <a:latin typeface="Arial Narrow" pitchFamily="34" charset="0"/>
              </a:rPr>
              <a:t>work</a:t>
            </a:r>
            <a:r>
              <a:rPr lang="nl-BE" sz="3200" dirty="0">
                <a:solidFill>
                  <a:schemeClr val="tx1"/>
                </a:solidFill>
                <a:latin typeface="Arial Narrow" pitchFamily="34" charset="0"/>
              </a:rPr>
              <a:t>?”</a:t>
            </a:r>
            <a:br>
              <a:rPr lang="nl-BE" sz="3200" dirty="0">
                <a:solidFill>
                  <a:schemeClr val="tx1"/>
                </a:solidFill>
                <a:latin typeface="Arial Narrow" pitchFamily="34" charset="0"/>
              </a:rPr>
            </a:br>
            <a:endParaRPr lang="nl-BE" sz="2800"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66725" y="1700213"/>
            <a:ext cx="806571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nl-BE" sz="3200" dirty="0">
              <a:latin typeface="Arial Narrow" pitchFamily="34" charset="0"/>
            </a:endParaRPr>
          </a:p>
          <a:p>
            <a:pPr marL="342900" indent="-342900" algn="ctr">
              <a:spcBef>
                <a:spcPct val="20000"/>
              </a:spcBef>
            </a:pPr>
            <a:r>
              <a:rPr lang="nl-BE" sz="3600" b="1" dirty="0">
                <a:latin typeface="Arial Narrow" pitchFamily="34" charset="0"/>
              </a:rPr>
              <a:t>A </a:t>
            </a:r>
            <a:r>
              <a:rPr lang="nl-BE" sz="3600" b="1" dirty="0" err="1">
                <a:latin typeface="Arial Narrow" pitchFamily="34" charset="0"/>
              </a:rPr>
              <a:t>little</a:t>
            </a:r>
            <a:r>
              <a:rPr lang="nl-BE" sz="3600" b="1" dirty="0">
                <a:latin typeface="Arial Narrow" pitchFamily="34" charset="0"/>
              </a:rPr>
              <a:t> </a:t>
            </a:r>
            <a:r>
              <a:rPr lang="nl-BE" sz="3600" b="1" dirty="0" err="1">
                <a:latin typeface="Arial Narrow" pitchFamily="34" charset="0"/>
              </a:rPr>
              <a:t>excercise</a:t>
            </a:r>
            <a:r>
              <a:rPr lang="nl-BE" sz="3600" dirty="0">
                <a:latin typeface="Arial Narrow" pitchFamily="34" charset="0"/>
              </a:rPr>
              <a:t>: </a:t>
            </a:r>
          </a:p>
          <a:p>
            <a:pPr marL="342900" indent="-342900" algn="ctr">
              <a:spcBef>
                <a:spcPct val="20000"/>
              </a:spcBef>
            </a:pPr>
            <a:r>
              <a:rPr lang="nl-BE" sz="3600" b="1" dirty="0">
                <a:latin typeface="Arial Narrow" pitchFamily="34" charset="0"/>
              </a:rPr>
              <a:t>Combine &amp; label</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195" name="Group 67"/>
          <p:cNvGraphicFramePr>
            <a:graphicFrameLocks noGrp="1"/>
          </p:cNvGraphicFramePr>
          <p:nvPr/>
        </p:nvGraphicFramePr>
        <p:xfrm>
          <a:off x="468313" y="1412875"/>
          <a:ext cx="8135937" cy="792165"/>
        </p:xfrm>
        <a:graphic>
          <a:graphicData uri="http://schemas.openxmlformats.org/drawingml/2006/table">
            <a:tbl>
              <a:tblPr/>
              <a:tblGrid>
                <a:gridCol w="1625600"/>
                <a:gridCol w="1627187"/>
                <a:gridCol w="1627188"/>
                <a:gridCol w="1628775"/>
                <a:gridCol w="1627187"/>
              </a:tblGrid>
              <a:tr h="27416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sz="1200" b="1" i="0" u="none" strike="noStrike" cap="none" normalizeH="0" baseline="0" dirty="0" smtClean="0">
                          <a:ln>
                            <a:noFill/>
                          </a:ln>
                          <a:solidFill>
                            <a:schemeClr val="tx1"/>
                          </a:solidFill>
                          <a:effectLst/>
                          <a:latin typeface="Arial Narrow" pitchFamily="34" charset="0"/>
                          <a:cs typeface="Times New Roman" pitchFamily="18" charset="0"/>
                        </a:rPr>
                        <a:t>1</a:t>
                      </a:r>
                      <a:endParaRPr kumimoji="0" lang="nl-NL" sz="2400" b="0" i="0" u="none" strike="noStrike" cap="none" normalizeH="0" baseline="0" dirty="0" smtClean="0">
                        <a:ln>
                          <a:noFill/>
                        </a:ln>
                        <a:solidFill>
                          <a:schemeClr val="tx1"/>
                        </a:solidFill>
                        <a:effectLst/>
                        <a:latin typeface="Arial Narrow" pitchFamily="34" charset="0"/>
                      </a:endParaRPr>
                    </a:p>
                  </a:txBody>
                  <a:tcPr marT="45640" marB="4564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sz="1200" b="1" i="0" u="none" strike="noStrike" cap="none" normalizeH="0" baseline="0" smtClean="0">
                          <a:ln>
                            <a:noFill/>
                          </a:ln>
                          <a:solidFill>
                            <a:schemeClr val="tx1"/>
                          </a:solidFill>
                          <a:effectLst/>
                          <a:latin typeface="Arial Narrow" pitchFamily="34" charset="0"/>
                          <a:cs typeface="Times New Roman" pitchFamily="18" charset="0"/>
                        </a:rPr>
                        <a:t>2</a:t>
                      </a:r>
                      <a:endParaRPr kumimoji="0" lang="nl-NL" sz="2400" b="0" i="0" u="none" strike="noStrike" cap="none" normalizeH="0" baseline="0" smtClean="0">
                        <a:ln>
                          <a:noFill/>
                        </a:ln>
                        <a:solidFill>
                          <a:schemeClr val="tx1"/>
                        </a:solidFill>
                        <a:effectLst/>
                        <a:latin typeface="Arial Narrow" pitchFamily="34" charset="0"/>
                      </a:endParaRPr>
                    </a:p>
                  </a:txBody>
                  <a:tcPr marT="45640" marB="4564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sz="1200" b="1" i="0" u="none" strike="noStrike" cap="none" normalizeH="0" baseline="0" smtClean="0">
                          <a:ln>
                            <a:noFill/>
                          </a:ln>
                          <a:solidFill>
                            <a:schemeClr val="tx1"/>
                          </a:solidFill>
                          <a:effectLst/>
                          <a:latin typeface="Arial Narrow" pitchFamily="34" charset="0"/>
                          <a:cs typeface="Times New Roman" pitchFamily="18" charset="0"/>
                        </a:rPr>
                        <a:t>3</a:t>
                      </a:r>
                      <a:endParaRPr kumimoji="0" lang="nl-NL" sz="2400" b="0" i="0" u="none" strike="noStrike" cap="none" normalizeH="0" baseline="0" smtClean="0">
                        <a:ln>
                          <a:noFill/>
                        </a:ln>
                        <a:solidFill>
                          <a:schemeClr val="tx1"/>
                        </a:solidFill>
                        <a:effectLst/>
                        <a:latin typeface="Arial Narrow" pitchFamily="34" charset="0"/>
                      </a:endParaRPr>
                    </a:p>
                  </a:txBody>
                  <a:tcPr marT="45640" marB="4564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sz="1200" b="1" i="0" u="none" strike="noStrike" cap="none" normalizeH="0" baseline="0" smtClean="0">
                          <a:ln>
                            <a:noFill/>
                          </a:ln>
                          <a:solidFill>
                            <a:schemeClr val="tx1"/>
                          </a:solidFill>
                          <a:effectLst/>
                          <a:latin typeface="Arial Narrow" pitchFamily="34" charset="0"/>
                          <a:cs typeface="Times New Roman" pitchFamily="18" charset="0"/>
                        </a:rPr>
                        <a:t>4</a:t>
                      </a:r>
                      <a:endParaRPr kumimoji="0" lang="nl-NL" sz="2400" b="0" i="0" u="none" strike="noStrike" cap="none" normalizeH="0" baseline="0" smtClean="0">
                        <a:ln>
                          <a:noFill/>
                        </a:ln>
                        <a:solidFill>
                          <a:schemeClr val="tx1"/>
                        </a:solidFill>
                        <a:effectLst/>
                        <a:latin typeface="Arial Narrow" pitchFamily="34" charset="0"/>
                      </a:endParaRPr>
                    </a:p>
                  </a:txBody>
                  <a:tcPr marT="45640" marB="4564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sz="1200" b="1" i="0" u="none" strike="noStrike" cap="none" normalizeH="0" baseline="0" smtClean="0">
                          <a:ln>
                            <a:noFill/>
                          </a:ln>
                          <a:solidFill>
                            <a:schemeClr val="tx1"/>
                          </a:solidFill>
                          <a:effectLst/>
                          <a:latin typeface="Arial Narrow" pitchFamily="34" charset="0"/>
                          <a:cs typeface="Times New Roman" pitchFamily="18" charset="0"/>
                        </a:rPr>
                        <a:t>5</a:t>
                      </a:r>
                      <a:endParaRPr kumimoji="0" lang="nl-NL" sz="2400" b="0" i="0" u="none" strike="noStrike" cap="none" normalizeH="0" baseline="0" smtClean="0">
                        <a:ln>
                          <a:noFill/>
                        </a:ln>
                        <a:solidFill>
                          <a:schemeClr val="tx1"/>
                        </a:solidFill>
                        <a:effectLst/>
                        <a:latin typeface="Arial Narrow" pitchFamily="34" charset="0"/>
                      </a:endParaRPr>
                    </a:p>
                  </a:txBody>
                  <a:tcPr marT="45640" marB="4564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5179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Narrow" pitchFamily="34" charset="0"/>
                          <a:cs typeface="Times New Roman" pitchFamily="18" charset="0"/>
                        </a:rPr>
                        <a:t>Not</a:t>
                      </a:r>
                      <a:r>
                        <a:rPr kumimoji="0" lang="nl-NL" sz="1200" b="1" i="0" u="none" strike="noStrike" cap="none" normalizeH="0" baseline="0" dirty="0" smtClean="0">
                          <a:ln>
                            <a:noFill/>
                          </a:ln>
                          <a:solidFill>
                            <a:schemeClr val="tx1"/>
                          </a:solidFill>
                          <a:effectLst/>
                          <a:latin typeface="Arial Narrow" pitchFamily="34" charset="0"/>
                          <a:cs typeface="Times New Roman" pitchFamily="18" charset="0"/>
                        </a:rPr>
                        <a:t> important at </a:t>
                      </a:r>
                      <a:r>
                        <a:rPr kumimoji="0" lang="nl-NL" sz="1200" b="1" i="0" u="none" strike="noStrike" cap="none" normalizeH="0" baseline="0" dirty="0" err="1" smtClean="0">
                          <a:ln>
                            <a:noFill/>
                          </a:ln>
                          <a:solidFill>
                            <a:schemeClr val="tx1"/>
                          </a:solidFill>
                          <a:effectLst/>
                          <a:latin typeface="Arial Narrow" pitchFamily="34" charset="0"/>
                          <a:cs typeface="Times New Roman" pitchFamily="18" charset="0"/>
                        </a:rPr>
                        <a:t>all</a:t>
                      </a:r>
                      <a:endParaRPr kumimoji="0" lang="nl-NL" sz="2400" b="0" i="0" u="none" strike="noStrike" cap="none" normalizeH="0" baseline="0" dirty="0" smtClean="0">
                        <a:ln>
                          <a:noFill/>
                        </a:ln>
                        <a:solidFill>
                          <a:schemeClr val="tx1"/>
                        </a:solidFill>
                        <a:effectLst/>
                        <a:latin typeface="Arial Narrow" pitchFamily="34" charset="0"/>
                      </a:endParaRPr>
                    </a:p>
                  </a:txBody>
                  <a:tcPr marT="45640" marB="4564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5F5F5F"/>
                        </a:solidFill>
                        <a:effectLst/>
                        <a:latin typeface="Arial Narrow" pitchFamily="34" charset="0"/>
                      </a:endParaRPr>
                    </a:p>
                  </a:txBody>
                  <a:tcPr marT="45640" marB="4564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5F5F5F"/>
                        </a:solidFill>
                        <a:effectLst/>
                        <a:latin typeface="Arial Narrow" pitchFamily="34" charset="0"/>
                      </a:endParaRPr>
                    </a:p>
                  </a:txBody>
                  <a:tcPr marT="45640" marB="4564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5F5F5F"/>
                        </a:solidFill>
                        <a:effectLst/>
                        <a:latin typeface="Arial Narrow" pitchFamily="34" charset="0"/>
                      </a:endParaRPr>
                    </a:p>
                  </a:txBody>
                  <a:tcPr marT="45640" marB="4564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Narrow" pitchFamily="34" charset="0"/>
                          <a:cs typeface="Times New Roman" pitchFamily="18" charset="0"/>
                        </a:rPr>
                        <a:t>Very</a:t>
                      </a:r>
                      <a:r>
                        <a:rPr kumimoji="0" lang="nl-NL" sz="1200" b="1" i="0" u="none" strike="noStrike" cap="none" normalizeH="0" baseline="0" dirty="0" smtClean="0">
                          <a:ln>
                            <a:noFill/>
                          </a:ln>
                          <a:solidFill>
                            <a:schemeClr val="tx1"/>
                          </a:solidFill>
                          <a:effectLst/>
                          <a:latin typeface="Arial Narrow" pitchFamily="34" charset="0"/>
                          <a:cs typeface="Times New Roman" pitchFamily="18" charset="0"/>
                        </a:rPr>
                        <a:t> important</a:t>
                      </a:r>
                      <a:endParaRPr kumimoji="0" lang="nl-NL" sz="2400" b="0" i="0" u="none" strike="noStrike" cap="none" normalizeH="0" baseline="0" dirty="0" smtClean="0">
                        <a:ln>
                          <a:noFill/>
                        </a:ln>
                        <a:solidFill>
                          <a:schemeClr val="tx1"/>
                        </a:solidFill>
                        <a:effectLst/>
                        <a:latin typeface="Arial Narrow" pitchFamily="34" charset="0"/>
                      </a:endParaRPr>
                    </a:p>
                  </a:txBody>
                  <a:tcPr marT="45640" marB="4564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bl>
          </a:graphicData>
        </a:graphic>
      </p:graphicFrame>
      <p:sp>
        <p:nvSpPr>
          <p:cNvPr id="19478" name="Rectangle 68"/>
          <p:cNvSpPr>
            <a:spLocks noChangeArrowheads="1"/>
          </p:cNvSpPr>
          <p:nvPr/>
        </p:nvSpPr>
        <p:spPr bwMode="auto">
          <a:xfrm>
            <a:off x="395288" y="2349500"/>
            <a:ext cx="3171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nl-NL" sz="1800" b="1">
                <a:latin typeface="Arial Narrow" pitchFamily="34" charset="0"/>
                <a:cs typeface="Times New Roman" pitchFamily="18" charset="0"/>
              </a:rPr>
              <a:t>I’m putting effort in this project…</a:t>
            </a:r>
            <a:endParaRPr lang="en-US" sz="1800">
              <a:latin typeface="Arial Narrow" pitchFamily="34" charset="0"/>
            </a:endParaRPr>
          </a:p>
          <a:p>
            <a:pPr eaLnBrk="0" hangingPunct="0"/>
            <a:endParaRPr lang="en-US" sz="1800">
              <a:latin typeface="Arial Narrow" pitchFamily="34" charset="0"/>
            </a:endParaRPr>
          </a:p>
        </p:txBody>
      </p:sp>
      <p:graphicFrame>
        <p:nvGraphicFramePr>
          <p:cNvPr id="304333" name="Group 205"/>
          <p:cNvGraphicFramePr>
            <a:graphicFrameLocks noGrp="1"/>
          </p:cNvGraphicFramePr>
          <p:nvPr/>
        </p:nvGraphicFramePr>
        <p:xfrm>
          <a:off x="539750" y="2633663"/>
          <a:ext cx="8135938" cy="3500658"/>
        </p:xfrm>
        <a:graphic>
          <a:graphicData uri="http://schemas.openxmlformats.org/drawingml/2006/table">
            <a:tbl>
              <a:tblPr/>
              <a:tblGrid>
                <a:gridCol w="6013450"/>
                <a:gridCol w="423863"/>
                <a:gridCol w="425450"/>
                <a:gridCol w="423862"/>
                <a:gridCol w="423863"/>
                <a:gridCol w="425450"/>
              </a:tblGrid>
              <a:tr h="64001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1 …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because</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I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highly</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value</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this</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project</a:t>
                      </a:r>
                      <a:endParaRPr kumimoji="0" lang="en-US" sz="1800" b="0" i="0" u="none" strike="noStrike" cap="none" normalizeH="0" baseline="0" dirty="0" smtClean="0">
                        <a:ln>
                          <a:noFill/>
                        </a:ln>
                        <a:solidFill>
                          <a:schemeClr val="tx1"/>
                        </a:solidFill>
                        <a:effectLst/>
                        <a:latin typeface="Arial Narrow" pitchFamily="34" charset="0"/>
                        <a:cs typeface="Times New Roman" pitchFamily="18" charset="0"/>
                      </a:endParaRPr>
                    </a:p>
                  </a:txBody>
                  <a:tcPr marT="45712" marB="45712"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1</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2</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3</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4</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5</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cap="flat">
                      <a:noFill/>
                    </a:lnR>
                    <a:lnT cap="flat">
                      <a:noFill/>
                    </a:lnT>
                    <a:lnB>
                      <a:noFill/>
                    </a:lnB>
                    <a:lnTlToBr>
                      <a:noFill/>
                    </a:lnTlToBr>
                    <a:lnBlToTr>
                      <a:noFill/>
                    </a:lnBlToTr>
                    <a:noFill/>
                  </a:tcPr>
                </a:tc>
              </a:tr>
              <a:tr h="365719">
                <a:tc>
                  <a:txBody>
                    <a:bodyPr/>
                    <a:lstStyle/>
                    <a:p>
                      <a:pPr marL="457200" marR="0" lvl="0" indent="-457200" algn="l" defTabSz="914400" rtl="0" eaLnBrk="0" fontAlgn="base" latinLnBrk="0" hangingPunct="0">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2 … </a:t>
                      </a:r>
                      <a:r>
                        <a:rPr kumimoji="0" lang="nl-BE" sz="1800" b="0" i="0" u="none" strike="noStrike" cap="none" normalizeH="0" baseline="0" dirty="0" err="1" smtClean="0">
                          <a:ln>
                            <a:noFill/>
                          </a:ln>
                          <a:solidFill>
                            <a:schemeClr val="tx1"/>
                          </a:solidFill>
                          <a:effectLst/>
                          <a:latin typeface="Arial Narrow" pitchFamily="34" charset="0"/>
                        </a:rPr>
                        <a:t>because</a:t>
                      </a:r>
                      <a:r>
                        <a:rPr kumimoji="0" lang="nl-BE" sz="1800" b="0" i="0" u="none" strike="noStrike" cap="none" normalizeH="0" baseline="0" dirty="0" smtClean="0">
                          <a:ln>
                            <a:noFill/>
                          </a:ln>
                          <a:solidFill>
                            <a:schemeClr val="tx1"/>
                          </a:solidFill>
                          <a:effectLst/>
                          <a:latin typeface="Arial Narrow" pitchFamily="34" charset="0"/>
                        </a:rPr>
                        <a:t> </a:t>
                      </a:r>
                      <a:r>
                        <a:rPr kumimoji="0" lang="nl-BE" sz="1800" b="0" i="0" u="none" strike="noStrike" cap="none" normalizeH="0" baseline="0" dirty="0" err="1" smtClean="0">
                          <a:ln>
                            <a:noFill/>
                          </a:ln>
                          <a:solidFill>
                            <a:schemeClr val="tx1"/>
                          </a:solidFill>
                          <a:effectLst/>
                          <a:latin typeface="Arial Narrow" pitchFamily="34" charset="0"/>
                        </a:rPr>
                        <a:t>others</a:t>
                      </a:r>
                      <a:r>
                        <a:rPr kumimoji="0" lang="nl-BE" sz="1800" b="0" i="0" u="none" strike="noStrike" cap="none" normalizeH="0" baseline="0" dirty="0" smtClean="0">
                          <a:ln>
                            <a:noFill/>
                          </a:ln>
                          <a:solidFill>
                            <a:schemeClr val="tx1"/>
                          </a:solidFill>
                          <a:effectLst/>
                          <a:latin typeface="Arial Narrow" pitchFamily="34" charset="0"/>
                        </a:rPr>
                        <a:t> </a:t>
                      </a:r>
                      <a:r>
                        <a:rPr kumimoji="0" lang="nl-BE" sz="1800" b="0" i="0" u="none" strike="noStrike" cap="none" normalizeH="0" baseline="0" dirty="0" err="1" smtClean="0">
                          <a:ln>
                            <a:noFill/>
                          </a:ln>
                          <a:solidFill>
                            <a:schemeClr val="tx1"/>
                          </a:solidFill>
                          <a:effectLst/>
                          <a:latin typeface="Arial Narrow" pitchFamily="34" charset="0"/>
                        </a:rPr>
                        <a:t>will</a:t>
                      </a:r>
                      <a:r>
                        <a:rPr kumimoji="0" lang="nl-BE" sz="1800" b="0" i="0" u="none" strike="noStrike" cap="none" normalizeH="0" baseline="0" dirty="0" smtClean="0">
                          <a:ln>
                            <a:noFill/>
                          </a:ln>
                          <a:solidFill>
                            <a:schemeClr val="tx1"/>
                          </a:solidFill>
                          <a:effectLst/>
                          <a:latin typeface="Arial Narrow" pitchFamily="34" charset="0"/>
                        </a:rPr>
                        <a:t> </a:t>
                      </a:r>
                      <a:r>
                        <a:rPr kumimoji="0" lang="nl-BE" sz="1800" b="0" i="0" u="none" strike="noStrike" cap="none" normalizeH="0" baseline="0" dirty="0" err="1" smtClean="0">
                          <a:ln>
                            <a:noFill/>
                          </a:ln>
                          <a:solidFill>
                            <a:schemeClr val="tx1"/>
                          </a:solidFill>
                          <a:effectLst/>
                          <a:latin typeface="Arial Narrow" pitchFamily="34" charset="0"/>
                        </a:rPr>
                        <a:t>esteem</a:t>
                      </a:r>
                      <a:r>
                        <a:rPr kumimoji="0" lang="nl-BE" sz="1800" b="0" i="0" u="none" strike="noStrike" cap="none" normalizeH="0" baseline="0" dirty="0" smtClean="0">
                          <a:ln>
                            <a:noFill/>
                          </a:ln>
                          <a:solidFill>
                            <a:schemeClr val="tx1"/>
                          </a:solidFill>
                          <a:effectLst/>
                          <a:latin typeface="Arial Narrow" pitchFamily="34" charset="0"/>
                        </a:rPr>
                        <a:t> me more </a:t>
                      </a:r>
                      <a:r>
                        <a:rPr kumimoji="0" lang="nl-BE" sz="1800" b="0" i="0" u="none" strike="noStrike" cap="none" normalizeH="0" baseline="0" dirty="0" err="1" smtClean="0">
                          <a:ln>
                            <a:noFill/>
                          </a:ln>
                          <a:solidFill>
                            <a:schemeClr val="tx1"/>
                          </a:solidFill>
                          <a:effectLst/>
                          <a:latin typeface="Arial Narrow" pitchFamily="34" charset="0"/>
                        </a:rPr>
                        <a:t>if</a:t>
                      </a:r>
                      <a:r>
                        <a:rPr kumimoji="0" lang="nl-BE" sz="1800" b="0" i="0" u="none" strike="noStrike" cap="none" normalizeH="0" baseline="0" dirty="0" smtClean="0">
                          <a:ln>
                            <a:noFill/>
                          </a:ln>
                          <a:solidFill>
                            <a:schemeClr val="tx1"/>
                          </a:solidFill>
                          <a:effectLst/>
                          <a:latin typeface="Arial Narrow" pitchFamily="34" charset="0"/>
                        </a:rPr>
                        <a:t> I do </a:t>
                      </a:r>
                      <a:r>
                        <a:rPr kumimoji="0" lang="nl-BE" sz="1800" b="0" i="0" u="none" strike="noStrike" cap="none" normalizeH="0" baseline="0" dirty="0" err="1" smtClean="0">
                          <a:ln>
                            <a:noFill/>
                          </a:ln>
                          <a:solidFill>
                            <a:schemeClr val="tx1"/>
                          </a:solidFill>
                          <a:effectLst/>
                          <a:latin typeface="Arial Narrow" pitchFamily="34" charset="0"/>
                        </a:rPr>
                        <a:t>so</a:t>
                      </a:r>
                      <a:endParaRPr kumimoji="0" lang="en-US" sz="1800" b="0" i="0" u="none" strike="noStrike" cap="none" normalizeH="0" baseline="0" dirty="0" smtClean="0">
                        <a:ln>
                          <a:noFill/>
                        </a:ln>
                        <a:solidFill>
                          <a:schemeClr val="tx1"/>
                        </a:solidFill>
                        <a:effectLst/>
                        <a:latin typeface="Arial Narrow" pitchFamily="34" charset="0"/>
                        <a:cs typeface="Times New Roman" pitchFamily="18"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1</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2</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3</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4</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5</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cap="flat">
                      <a:noFill/>
                    </a:lnR>
                    <a:lnT>
                      <a:noFill/>
                    </a:lnT>
                    <a:lnB>
                      <a:noFill/>
                    </a:lnB>
                    <a:lnTlToBr>
                      <a:noFill/>
                    </a:lnTlToBr>
                    <a:lnBlToTr>
                      <a:noFill/>
                    </a:lnBlToTr>
                    <a:noFill/>
                  </a:tcPr>
                </a:tc>
              </a:tr>
              <a:tr h="3657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3 …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because</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I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would</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feel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guilty</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if</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I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wouldn’t</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do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so</a:t>
                      </a:r>
                      <a:endParaRPr kumimoji="0" lang="en-US" sz="1800" b="0" i="0" u="none" strike="noStrike" cap="none" normalizeH="0" baseline="0" dirty="0" smtClean="0">
                        <a:ln>
                          <a:noFill/>
                        </a:ln>
                        <a:solidFill>
                          <a:schemeClr val="tx1"/>
                        </a:solidFill>
                        <a:effectLst/>
                        <a:latin typeface="Arial Narrow" pitchFamily="34" charset="0"/>
                        <a:cs typeface="Times New Roman" pitchFamily="18"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1</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2</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3</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4</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5</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cap="flat">
                      <a:noFill/>
                    </a:lnR>
                    <a:lnT>
                      <a:noFill/>
                    </a:lnT>
                    <a:lnB>
                      <a:noFill/>
                    </a:lnB>
                    <a:lnTlToBr>
                      <a:noFill/>
                    </a:lnTlToBr>
                    <a:lnBlToTr>
                      <a:noFill/>
                    </a:lnBlToTr>
                    <a:noFill/>
                  </a:tcPr>
                </a:tc>
              </a:tr>
              <a:tr h="3657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b="0" i="0" u="none" strike="noStrike" cap="none" normalizeH="0" baseline="0" dirty="0" smtClean="0">
                          <a:ln>
                            <a:noFill/>
                          </a:ln>
                          <a:solidFill>
                            <a:schemeClr val="tx1"/>
                          </a:solidFill>
                          <a:effectLst/>
                          <a:latin typeface="Arial Narrow" pitchFamily="34" charset="0"/>
                          <a:cs typeface="Times New Roman" pitchFamily="18" charset="0"/>
                        </a:rPr>
                        <a:t>4 … </a:t>
                      </a:r>
                      <a:r>
                        <a:rPr kumimoji="0" lang="nl-NL" sz="1800" b="0" i="0" u="none" strike="noStrike" cap="none" normalizeH="0" baseline="0" dirty="0" err="1" smtClean="0">
                          <a:ln>
                            <a:noFill/>
                          </a:ln>
                          <a:solidFill>
                            <a:schemeClr val="tx1"/>
                          </a:solidFill>
                          <a:effectLst/>
                          <a:latin typeface="Arial Narrow" pitchFamily="34" charset="0"/>
                          <a:cs typeface="Times New Roman" pitchFamily="18" charset="0"/>
                        </a:rPr>
                        <a:t>because</a:t>
                      </a:r>
                      <a:r>
                        <a:rPr kumimoji="0" lang="nl-NL" sz="1800" b="0" i="0" u="none" strike="noStrike" cap="none" normalizeH="0" baseline="0" dirty="0" smtClean="0">
                          <a:ln>
                            <a:noFill/>
                          </a:ln>
                          <a:solidFill>
                            <a:schemeClr val="tx1"/>
                          </a:solidFill>
                          <a:effectLst/>
                          <a:latin typeface="Arial Narrow" pitchFamily="34" charset="0"/>
                          <a:cs typeface="Times New Roman" pitchFamily="18" charset="0"/>
                        </a:rPr>
                        <a:t> I </a:t>
                      </a:r>
                      <a:r>
                        <a:rPr kumimoji="0" lang="nl-NL" sz="1800" b="0" i="0" u="none" strike="noStrike" cap="none" normalizeH="0" baseline="0" dirty="0" err="1" smtClean="0">
                          <a:ln>
                            <a:noFill/>
                          </a:ln>
                          <a:solidFill>
                            <a:schemeClr val="tx1"/>
                          </a:solidFill>
                          <a:effectLst/>
                          <a:latin typeface="Arial Narrow" pitchFamily="34" charset="0"/>
                          <a:cs typeface="Times New Roman" pitchFamily="18" charset="0"/>
                        </a:rPr>
                        <a:t>find</a:t>
                      </a:r>
                      <a:r>
                        <a:rPr kumimoji="0" lang="nl-NL"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NL" sz="1800" b="0" i="0" u="none" strike="noStrike" cap="none" normalizeH="0" baseline="0" dirty="0" err="1" smtClean="0">
                          <a:ln>
                            <a:noFill/>
                          </a:ln>
                          <a:solidFill>
                            <a:schemeClr val="tx1"/>
                          </a:solidFill>
                          <a:effectLst/>
                          <a:latin typeface="Arial Narrow" pitchFamily="34" charset="0"/>
                          <a:cs typeface="Times New Roman" pitchFamily="18" charset="0"/>
                        </a:rPr>
                        <a:t>this</a:t>
                      </a:r>
                      <a:r>
                        <a:rPr kumimoji="0" lang="nl-NL" sz="1800" b="0" i="0" u="none" strike="noStrike" cap="none" normalizeH="0" baseline="0" dirty="0" smtClean="0">
                          <a:ln>
                            <a:noFill/>
                          </a:ln>
                          <a:solidFill>
                            <a:schemeClr val="tx1"/>
                          </a:solidFill>
                          <a:effectLst/>
                          <a:latin typeface="Arial Narrow" pitchFamily="34" charset="0"/>
                          <a:cs typeface="Times New Roman" pitchFamily="18" charset="0"/>
                        </a:rPr>
                        <a:t> a </a:t>
                      </a:r>
                      <a:r>
                        <a:rPr kumimoji="0" lang="nl-NL" sz="1800" b="0" i="0" u="none" strike="noStrike" cap="none" normalizeH="0" baseline="0" dirty="0" err="1" smtClean="0">
                          <a:ln>
                            <a:noFill/>
                          </a:ln>
                          <a:solidFill>
                            <a:schemeClr val="tx1"/>
                          </a:solidFill>
                          <a:effectLst/>
                          <a:latin typeface="Arial Narrow" pitchFamily="34" charset="0"/>
                          <a:cs typeface="Times New Roman" pitchFamily="18" charset="0"/>
                        </a:rPr>
                        <a:t>challenging</a:t>
                      </a:r>
                      <a:r>
                        <a:rPr kumimoji="0" lang="nl-NL" sz="1800" b="0" i="0" u="none" strike="noStrike" cap="none" normalizeH="0" baseline="0" dirty="0" smtClean="0">
                          <a:ln>
                            <a:noFill/>
                          </a:ln>
                          <a:solidFill>
                            <a:schemeClr val="tx1"/>
                          </a:solidFill>
                          <a:effectLst/>
                          <a:latin typeface="Arial Narrow" pitchFamily="34" charset="0"/>
                          <a:cs typeface="Times New Roman" pitchFamily="18" charset="0"/>
                        </a:rPr>
                        <a:t> project</a:t>
                      </a:r>
                      <a:endParaRPr kumimoji="0" lang="en-US" sz="1800" b="0" i="0" u="none" strike="noStrike" cap="none" normalizeH="0" baseline="0" dirty="0" smtClean="0">
                        <a:ln>
                          <a:noFill/>
                        </a:ln>
                        <a:solidFill>
                          <a:schemeClr val="tx1"/>
                        </a:solidFill>
                        <a:effectLst/>
                        <a:latin typeface="Arial Narrow" pitchFamily="34" charset="0"/>
                        <a:cs typeface="Times New Roman" pitchFamily="18"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1</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2</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3</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4</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5</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cap="flat">
                      <a:noFill/>
                    </a:lnR>
                    <a:lnT>
                      <a:noFill/>
                    </a:lnT>
                    <a:lnB>
                      <a:noFill/>
                    </a:lnB>
                    <a:lnTlToBr>
                      <a:noFill/>
                    </a:lnTlToBr>
                    <a:lnBlToTr>
                      <a:noFill/>
                    </a:lnBlToTr>
                    <a:noFill/>
                  </a:tcPr>
                </a:tc>
              </a:tr>
              <a:tr h="3657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5 …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because</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this</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project has personal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relevance</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to me</a:t>
                      </a:r>
                      <a:endParaRPr kumimoji="0" lang="en-US" sz="1800" b="0" i="0" u="none" strike="noStrike" cap="none" normalizeH="0" baseline="0" dirty="0" smtClean="0">
                        <a:ln>
                          <a:noFill/>
                        </a:ln>
                        <a:solidFill>
                          <a:schemeClr val="tx1"/>
                        </a:solidFill>
                        <a:effectLst/>
                        <a:latin typeface="Arial Narrow" pitchFamily="34" charset="0"/>
                        <a:cs typeface="Times New Roman" pitchFamily="18"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1</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2</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3</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4</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5</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cap="flat">
                      <a:noFill/>
                    </a:lnR>
                    <a:lnT>
                      <a:noFill/>
                    </a:lnT>
                    <a:lnB>
                      <a:noFill/>
                    </a:lnB>
                    <a:lnTlToBr>
                      <a:noFill/>
                    </a:lnTlToBr>
                    <a:lnBlToTr>
                      <a:noFill/>
                    </a:lnBlToTr>
                    <a:noFill/>
                  </a:tcPr>
                </a:tc>
              </a:tr>
              <a:tr h="6400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6 … to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gain</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appreciation</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from</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others</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(e.g.,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teachers</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manager,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clients</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peers</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colleagues</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Narrow" pitchFamily="34" charset="0"/>
                        <a:cs typeface="Times New Roman" pitchFamily="18"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1</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2</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3</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4</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5</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cap="flat">
                      <a:noFill/>
                    </a:lnR>
                    <a:lnT>
                      <a:noFill/>
                    </a:lnT>
                    <a:lnB>
                      <a:noFill/>
                    </a:lnB>
                    <a:lnTlToBr>
                      <a:noFill/>
                    </a:lnTlToBr>
                    <a:lnBlToTr>
                      <a:noFill/>
                    </a:lnBlToTr>
                    <a:noFill/>
                  </a:tcPr>
                </a:tc>
              </a:tr>
              <a:tr h="36571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7 … to prove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myself</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I’m</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creative</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employee</a:t>
                      </a:r>
                      <a:endParaRPr kumimoji="0" lang="nl-BE" sz="1800" b="0" i="0" u="none" strike="noStrike" cap="none" normalizeH="0" baseline="0" dirty="0" smtClean="0">
                        <a:ln>
                          <a:noFill/>
                        </a:ln>
                        <a:solidFill>
                          <a:schemeClr val="tx1"/>
                        </a:solidFill>
                        <a:effectLst/>
                        <a:latin typeface="Arial Narrow" pitchFamily="34"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1</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2</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3</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4</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5</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cap="flat">
                      <a:noFill/>
                    </a:lnR>
                    <a:lnT>
                      <a:noFill/>
                    </a:lnT>
                    <a:lnB>
                      <a:noFill/>
                    </a:lnB>
                    <a:lnTlToBr>
                      <a:noFill/>
                    </a:lnTlToBr>
                    <a:lnBlToTr>
                      <a:noFill/>
                    </a:lnBlToTr>
                    <a:noFill/>
                  </a:tcPr>
                </a:tc>
              </a:tr>
              <a:tr h="3918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8 …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because</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I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find</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this</a:t>
                      </a:r>
                      <a:r>
                        <a:rPr kumimoji="0" lang="nl-BE" sz="1800" b="0" i="0" u="none" strike="noStrike" cap="none" normalizeH="0" baseline="0" dirty="0" smtClean="0">
                          <a:ln>
                            <a:noFill/>
                          </a:ln>
                          <a:solidFill>
                            <a:schemeClr val="tx1"/>
                          </a:solidFill>
                          <a:effectLst/>
                          <a:latin typeface="Arial Narrow" pitchFamily="34" charset="0"/>
                          <a:cs typeface="Times New Roman" pitchFamily="18" charset="0"/>
                        </a:rPr>
                        <a:t> project </a:t>
                      </a:r>
                      <a:r>
                        <a:rPr kumimoji="0" lang="nl-BE" sz="1800" b="0" i="0" u="none" strike="noStrike" cap="none" normalizeH="0" baseline="0" dirty="0" err="1" smtClean="0">
                          <a:ln>
                            <a:noFill/>
                          </a:ln>
                          <a:solidFill>
                            <a:schemeClr val="tx1"/>
                          </a:solidFill>
                          <a:effectLst/>
                          <a:latin typeface="Arial Narrow" pitchFamily="34" charset="0"/>
                          <a:cs typeface="Times New Roman" pitchFamily="18" charset="0"/>
                        </a:rPr>
                        <a:t>interesting</a:t>
                      </a:r>
                      <a:endParaRPr kumimoji="0" lang="en-US" sz="1800" b="0" i="0" u="none" strike="noStrike" cap="none" normalizeH="0" baseline="0" dirty="0" smtClean="0">
                        <a:ln>
                          <a:noFill/>
                        </a:ln>
                        <a:solidFill>
                          <a:schemeClr val="tx1"/>
                        </a:solidFill>
                        <a:effectLst/>
                        <a:latin typeface="Arial Narrow" pitchFamily="34" charset="0"/>
                        <a:cs typeface="Times New Roman" pitchFamily="18" charset="0"/>
                      </a:endParaRPr>
                    </a:p>
                  </a:txBody>
                  <a:tcPr marT="45712" marB="45712"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1</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2</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3</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smtClean="0">
                          <a:ln>
                            <a:noFill/>
                          </a:ln>
                          <a:solidFill>
                            <a:srgbClr val="000000"/>
                          </a:solidFill>
                          <a:effectLst/>
                          <a:latin typeface="Arial Narrow" pitchFamily="34" charset="0"/>
                          <a:ea typeface="Times"/>
                          <a:cs typeface="Times New Roman" pitchFamily="18" charset="0"/>
                        </a:rPr>
                        <a:t>4</a:t>
                      </a:r>
                      <a:endParaRPr kumimoji="0" lang="nl-BE" sz="1800" b="0" i="0" u="none" strike="noStrike" cap="none" normalizeH="0" baseline="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nl-BE" sz="1800" b="0" i="0" u="none" strike="noStrike" cap="none" normalizeH="0" baseline="0" dirty="0" smtClean="0">
                          <a:ln>
                            <a:noFill/>
                          </a:ln>
                          <a:solidFill>
                            <a:srgbClr val="000000"/>
                          </a:solidFill>
                          <a:effectLst/>
                          <a:latin typeface="Arial Narrow" pitchFamily="34" charset="0"/>
                          <a:ea typeface="Times"/>
                          <a:cs typeface="Times New Roman" pitchFamily="18" charset="0"/>
                        </a:rPr>
                        <a:t>5</a:t>
                      </a:r>
                      <a:endParaRPr kumimoji="0" lang="nl-BE" sz="1800" b="0" i="0" u="none" strike="noStrike" cap="none" normalizeH="0" baseline="0" dirty="0" smtClean="0">
                        <a:ln>
                          <a:noFill/>
                        </a:ln>
                        <a:solidFill>
                          <a:schemeClr val="tx1"/>
                        </a:solidFill>
                        <a:effectLst/>
                        <a:latin typeface="Arial Narrow" pitchFamily="34" charset="0"/>
                        <a:ea typeface="Times"/>
                        <a:cs typeface="Times New Roman" pitchFamily="18" charset="0"/>
                      </a:endParaRPr>
                    </a:p>
                  </a:txBody>
                  <a:tcPr marT="45712" marB="45712" horzOverflow="overflow">
                    <a:lnL>
                      <a:noFill/>
                    </a:lnL>
                    <a:lnR cap="flat">
                      <a:noFill/>
                    </a:lnR>
                    <a:lnT>
                      <a:noFill/>
                    </a:lnT>
                    <a:lnB cap="flat">
                      <a:noFill/>
                    </a:lnB>
                    <a:lnTlToBr>
                      <a:noFill/>
                    </a:lnTlToBr>
                    <a:lnBlToTr>
                      <a:noFill/>
                    </a:lnBlToTr>
                    <a:noFill/>
                  </a:tcPr>
                </a:tc>
              </a:tr>
            </a:tbl>
          </a:graphicData>
        </a:graphic>
      </p:graphicFrame>
      <p:sp>
        <p:nvSpPr>
          <p:cNvPr id="19528" name="Rectangle 173"/>
          <p:cNvSpPr>
            <a:spLocks noChangeArrowheads="1"/>
          </p:cNvSpPr>
          <p:nvPr/>
        </p:nvSpPr>
        <p:spPr bwMode="auto">
          <a:xfrm>
            <a:off x="-4137025" y="6200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240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92" name="Group 24"/>
          <p:cNvGraphicFramePr>
            <a:graphicFrameLocks noGrp="1"/>
          </p:cNvGraphicFramePr>
          <p:nvPr/>
        </p:nvGraphicFramePr>
        <p:xfrm>
          <a:off x="323850" y="3024188"/>
          <a:ext cx="8208963" cy="2420939"/>
        </p:xfrm>
        <a:graphic>
          <a:graphicData uri="http://schemas.openxmlformats.org/drawingml/2006/table">
            <a:tbl>
              <a:tblPr/>
              <a:tblGrid>
                <a:gridCol w="3089538"/>
                <a:gridCol w="2510047"/>
                <a:gridCol w="2609378"/>
              </a:tblGrid>
              <a:tr h="471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cs typeface="Times New Roman" pitchFamily="18" charset="0"/>
                        </a:rPr>
                        <a:t>Items</a:t>
                      </a:r>
                      <a:endParaRPr kumimoji="0" lang="en-US" sz="20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cs typeface="Times New Roman" pitchFamily="18" charset="0"/>
                        </a:rPr>
                        <a:t>Name</a:t>
                      </a:r>
                      <a:endParaRPr kumimoji="0" lang="en-US" sz="20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cs typeface="Times New Roman" pitchFamily="18" charset="0"/>
                        </a:rPr>
                        <a:t>Motivation type 1</a:t>
                      </a:r>
                      <a:endParaRPr kumimoji="0" lang="en-US" sz="20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cs typeface="Times New Roman" pitchFamily="18" charset="0"/>
                        </a:rPr>
                        <a:t>Motivation type 2</a:t>
                      </a:r>
                      <a:endParaRPr kumimoji="0" lang="en-US" sz="20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cs typeface="Times New Roman" pitchFamily="18" charset="0"/>
                        </a:rPr>
                        <a:t>Motivation type 3</a:t>
                      </a:r>
                      <a:endParaRPr kumimoji="0" lang="en-US" sz="20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cs typeface="Times New Roman" pitchFamily="18" charset="0"/>
                        </a:rPr>
                        <a:t>Motivation type 4</a:t>
                      </a:r>
                      <a:endParaRPr kumimoji="0" lang="en-US" sz="20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01" name="Rectangle 2"/>
          <p:cNvSpPr>
            <a:spLocks noChangeArrowheads="1"/>
          </p:cNvSpPr>
          <p:nvPr/>
        </p:nvSpPr>
        <p:spPr bwMode="auto">
          <a:xfrm>
            <a:off x="611188" y="857250"/>
            <a:ext cx="79295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nl-BE" sz="2400">
              <a:latin typeface="Arial Narrow" pitchFamily="34" charset="0"/>
              <a:cs typeface="Times New Roman" pitchFamily="18" charset="0"/>
            </a:endParaRPr>
          </a:p>
          <a:p>
            <a:pPr>
              <a:spcBef>
                <a:spcPct val="20000"/>
              </a:spcBef>
            </a:pPr>
            <a:r>
              <a:rPr lang="nl-BE" sz="2400">
                <a:latin typeface="Arial Narrow" pitchFamily="34" charset="0"/>
                <a:cs typeface="Times New Roman" pitchFamily="18" charset="0"/>
              </a:rPr>
              <a:t>Try to</a:t>
            </a:r>
          </a:p>
          <a:p>
            <a:pPr>
              <a:spcBef>
                <a:spcPct val="20000"/>
              </a:spcBef>
              <a:buFontTx/>
              <a:buChar char="-"/>
            </a:pPr>
            <a:r>
              <a:rPr lang="nl-BE" sz="2400">
                <a:latin typeface="Arial Narrow" pitchFamily="34" charset="0"/>
                <a:cs typeface="Times New Roman" pitchFamily="18" charset="0"/>
              </a:rPr>
              <a:t>Indicate which items measure the same type of motivation</a:t>
            </a:r>
          </a:p>
          <a:p>
            <a:pPr>
              <a:spcBef>
                <a:spcPct val="20000"/>
              </a:spcBef>
              <a:buFontTx/>
              <a:buChar char="-"/>
            </a:pPr>
            <a:r>
              <a:rPr lang="nl-BE" sz="2400">
                <a:latin typeface="Arial Narrow" pitchFamily="34" charset="0"/>
                <a:cs typeface="Times New Roman" pitchFamily="18" charset="0"/>
              </a:rPr>
              <a:t>Come up with a label for each type of motivation</a:t>
            </a:r>
            <a:endParaRPr lang="nl-NL" sz="2400">
              <a:latin typeface="Arial Narrow" pitchFamily="34" charset="0"/>
              <a:cs typeface="Times New Roman" pitchFamily="18" charset="0"/>
            </a:endParaRPr>
          </a:p>
        </p:txBody>
      </p:sp>
      <p:sp>
        <p:nvSpPr>
          <p:cNvPr id="20502" name="Rectangle 23"/>
          <p:cNvSpPr>
            <a:spLocks noChangeArrowheads="1"/>
          </p:cNvSpPr>
          <p:nvPr/>
        </p:nvSpPr>
        <p:spPr bwMode="auto">
          <a:xfrm>
            <a:off x="3132138" y="32845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latin typeface="Arial Narrow" pitchFamily="34"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7037066" y="1545729"/>
            <a:ext cx="1503362" cy="1011237"/>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Pleasure, passion, interest</a:t>
            </a:r>
          </a:p>
        </p:txBody>
      </p:sp>
      <p:sp>
        <p:nvSpPr>
          <p:cNvPr id="9" name="Rectangle 5"/>
          <p:cNvSpPr>
            <a:spLocks noChangeArrowheads="1"/>
          </p:cNvSpPr>
          <p:nvPr/>
        </p:nvSpPr>
        <p:spPr bwMode="auto">
          <a:xfrm>
            <a:off x="4954563" y="1545729"/>
            <a:ext cx="1417637" cy="1006475"/>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Personal relevance, meaningful</a:t>
            </a:r>
          </a:p>
        </p:txBody>
      </p:sp>
      <p:sp>
        <p:nvSpPr>
          <p:cNvPr id="10" name="Rectangle 13"/>
          <p:cNvSpPr>
            <a:spLocks noChangeArrowheads="1"/>
          </p:cNvSpPr>
          <p:nvPr/>
        </p:nvSpPr>
        <p:spPr bwMode="auto">
          <a:xfrm>
            <a:off x="610866" y="1556841"/>
            <a:ext cx="1440854" cy="1008063"/>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Punishment rewards</a:t>
            </a:r>
          </a:p>
          <a:p>
            <a:pPr algn="ctr"/>
            <a:r>
              <a:rPr lang="nl-NL" sz="1800">
                <a:latin typeface="Arial Narrow" pitchFamily="34" charset="0"/>
                <a:cs typeface="Times New Roman" pitchFamily="18" charset="0"/>
              </a:rPr>
              <a:t>expectation</a:t>
            </a:r>
          </a:p>
        </p:txBody>
      </p:sp>
      <p:sp>
        <p:nvSpPr>
          <p:cNvPr id="11" name="Rectangle 14"/>
          <p:cNvSpPr>
            <a:spLocks noChangeArrowheads="1"/>
          </p:cNvSpPr>
          <p:nvPr/>
        </p:nvSpPr>
        <p:spPr bwMode="auto">
          <a:xfrm>
            <a:off x="2733353" y="1556841"/>
            <a:ext cx="1477963" cy="1006475"/>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Shame, guilt, self-worth</a:t>
            </a:r>
          </a:p>
        </p:txBody>
      </p:sp>
      <p:sp>
        <p:nvSpPr>
          <p:cNvPr id="16" name="Oval 6"/>
          <p:cNvSpPr>
            <a:spLocks noChangeArrowheads="1"/>
          </p:cNvSpPr>
          <p:nvPr/>
        </p:nvSpPr>
        <p:spPr bwMode="auto">
          <a:xfrm>
            <a:off x="5076056" y="3861048"/>
            <a:ext cx="3494087" cy="1368425"/>
          </a:xfrm>
          <a:prstGeom prst="ellipse">
            <a:avLst/>
          </a:prstGeom>
          <a:solidFill>
            <a:schemeClr val="bg2"/>
          </a:solidFill>
          <a:ln w="9525">
            <a:solidFill>
              <a:srgbClr val="000000"/>
            </a:solidFill>
            <a:round/>
            <a:headEnd/>
            <a:tailEnd/>
          </a:ln>
        </p:spPr>
        <p:txBody>
          <a:bodyPr/>
          <a:lstStyle/>
          <a:p>
            <a:pPr algn="ctr">
              <a:defRPr/>
            </a:pPr>
            <a:r>
              <a:rPr lang="nl-NL" sz="1800" b="1" dirty="0" err="1">
                <a:latin typeface="Arial Narrow" pitchFamily="34" charset="0"/>
                <a:cs typeface="Times New Roman" pitchFamily="18" charset="0"/>
              </a:rPr>
              <a:t>Autonomous</a:t>
            </a:r>
            <a:r>
              <a:rPr lang="nl-NL" sz="1800" b="1" dirty="0">
                <a:latin typeface="Arial Narrow" pitchFamily="34" charset="0"/>
                <a:cs typeface="Times New Roman" pitchFamily="18" charset="0"/>
              </a:rPr>
              <a:t> </a:t>
            </a:r>
            <a:r>
              <a:rPr lang="nl-NL" sz="1800" b="1" dirty="0" err="1">
                <a:latin typeface="Arial Narrow" pitchFamily="34" charset="0"/>
                <a:cs typeface="Times New Roman" pitchFamily="18" charset="0"/>
              </a:rPr>
              <a:t>Motivation</a:t>
            </a:r>
            <a:endParaRPr lang="nl-NL" sz="1800" b="1" dirty="0">
              <a:latin typeface="Arial Narrow" pitchFamily="34" charset="0"/>
              <a:cs typeface="Times New Roman" pitchFamily="18" charset="0"/>
            </a:endParaRPr>
          </a:p>
          <a:p>
            <a:pPr algn="ctr">
              <a:defRPr/>
            </a:pPr>
            <a:r>
              <a:rPr lang="nl-NL" sz="1800" b="1" dirty="0">
                <a:latin typeface="Arial Narrow" pitchFamily="34" charset="0"/>
                <a:cs typeface="Times New Roman" pitchFamily="18" charset="0"/>
              </a:rPr>
              <a:t>“to want to”</a:t>
            </a:r>
          </a:p>
          <a:p>
            <a:pPr algn="ctr">
              <a:defRPr/>
            </a:pPr>
            <a:endParaRPr lang="nl-NL" sz="1800" b="1" dirty="0">
              <a:latin typeface="Arial Narrow" pitchFamily="34" charset="0"/>
              <a:cs typeface="Times New Roman" pitchFamily="18" charset="0"/>
            </a:endParaRPr>
          </a:p>
        </p:txBody>
      </p:sp>
      <p:sp>
        <p:nvSpPr>
          <p:cNvPr id="17" name="Oval 7"/>
          <p:cNvSpPr>
            <a:spLocks noChangeArrowheads="1"/>
          </p:cNvSpPr>
          <p:nvPr/>
        </p:nvSpPr>
        <p:spPr bwMode="auto">
          <a:xfrm>
            <a:off x="755576" y="3861048"/>
            <a:ext cx="3443288" cy="1368425"/>
          </a:xfrm>
          <a:prstGeom prst="ellipse">
            <a:avLst/>
          </a:prstGeom>
          <a:solidFill>
            <a:schemeClr val="bg2"/>
          </a:solidFill>
          <a:ln w="9525">
            <a:solidFill>
              <a:srgbClr val="000000"/>
            </a:solidFill>
            <a:round/>
            <a:headEnd/>
            <a:tailEnd/>
          </a:ln>
        </p:spPr>
        <p:txBody>
          <a:bodyPr/>
          <a:lstStyle/>
          <a:p>
            <a:pPr algn="ctr">
              <a:defRPr/>
            </a:pPr>
            <a:r>
              <a:rPr lang="nl-NL" sz="1800" b="1" dirty="0" err="1">
                <a:latin typeface="Arial Narrow" pitchFamily="34" charset="0"/>
                <a:cs typeface="Times New Roman" pitchFamily="18" charset="0"/>
              </a:rPr>
              <a:t>Controlled</a:t>
            </a:r>
            <a:r>
              <a:rPr lang="nl-NL" sz="1800" b="1" dirty="0">
                <a:latin typeface="Arial Narrow" pitchFamily="34" charset="0"/>
                <a:cs typeface="Times New Roman" pitchFamily="18" charset="0"/>
              </a:rPr>
              <a:t> </a:t>
            </a:r>
            <a:r>
              <a:rPr lang="nl-NL" sz="1800" b="1" dirty="0" err="1">
                <a:latin typeface="Arial Narrow" pitchFamily="34" charset="0"/>
                <a:cs typeface="Times New Roman" pitchFamily="18" charset="0"/>
              </a:rPr>
              <a:t>Motivation</a:t>
            </a:r>
            <a:endParaRPr lang="nl-NL" sz="1800" b="1" dirty="0">
              <a:latin typeface="Arial Narrow" pitchFamily="34" charset="0"/>
              <a:cs typeface="Times New Roman" pitchFamily="18" charset="0"/>
            </a:endParaRPr>
          </a:p>
          <a:p>
            <a:pPr algn="ctr">
              <a:defRPr/>
            </a:pPr>
            <a:r>
              <a:rPr lang="nl-NL" sz="1800" b="1" dirty="0">
                <a:latin typeface="Arial Narrow" pitchFamily="34" charset="0"/>
                <a:cs typeface="Times New Roman" pitchFamily="18" charset="0"/>
              </a:rPr>
              <a:t>“to have to”</a:t>
            </a:r>
          </a:p>
          <a:p>
            <a:pPr algn="ctr">
              <a:defRPr/>
            </a:pPr>
            <a:r>
              <a:rPr lang="nl-NL" sz="1800" b="1" dirty="0">
                <a:latin typeface="Arial Narrow" pitchFamily="34" charset="0"/>
                <a:cs typeface="Times New Roman" pitchFamily="18" charset="0"/>
              </a:rPr>
              <a:t>“</a:t>
            </a:r>
            <a:r>
              <a:rPr lang="nl-NL" sz="1800" b="1" dirty="0" err="1">
                <a:latin typeface="Arial Narrow" pitchFamily="34" charset="0"/>
                <a:cs typeface="Times New Roman" pitchFamily="18" charset="0"/>
              </a:rPr>
              <a:t>mustivation</a:t>
            </a:r>
            <a:r>
              <a:rPr lang="nl-NL" sz="1800" b="1" dirty="0">
                <a:latin typeface="Arial Narrow" pitchFamily="34" charset="0"/>
                <a:cs typeface="Times New Roman" pitchFamily="18" charset="0"/>
              </a:rPr>
              <a:t>”</a:t>
            </a:r>
          </a:p>
        </p:txBody>
      </p:sp>
      <p:sp>
        <p:nvSpPr>
          <p:cNvPr id="13" name="Rectangle 13"/>
          <p:cNvSpPr>
            <a:spLocks noChangeArrowheads="1"/>
          </p:cNvSpPr>
          <p:nvPr/>
        </p:nvSpPr>
        <p:spPr bwMode="auto">
          <a:xfrm>
            <a:off x="611560" y="2996952"/>
            <a:ext cx="3600400" cy="432048"/>
          </a:xfrm>
          <a:prstGeom prst="rect">
            <a:avLst/>
          </a:prstGeom>
          <a:solidFill>
            <a:srgbClr val="FFFFFF"/>
          </a:solidFill>
          <a:ln w="9525">
            <a:solidFill>
              <a:srgbClr val="000000"/>
            </a:solidFill>
            <a:miter lim="800000"/>
            <a:headEnd/>
            <a:tailEnd/>
          </a:ln>
        </p:spPr>
        <p:txBody>
          <a:bodyPr/>
          <a:lstStyle/>
          <a:p>
            <a:pPr algn="ctr"/>
            <a:r>
              <a:rPr lang="nl-NL" sz="1800" dirty="0" err="1" smtClean="0">
                <a:latin typeface="Arial Narrow" pitchFamily="34" charset="0"/>
                <a:cs typeface="Times New Roman" pitchFamily="18" charset="0"/>
              </a:rPr>
              <a:t>Pressure</a:t>
            </a:r>
            <a:r>
              <a:rPr lang="nl-NL" sz="1800" dirty="0" smtClean="0">
                <a:latin typeface="Arial Narrow" pitchFamily="34" charset="0"/>
                <a:cs typeface="Times New Roman" pitchFamily="18" charset="0"/>
              </a:rPr>
              <a:t>, </a:t>
            </a:r>
            <a:r>
              <a:rPr lang="nl-NL" sz="1800" dirty="0" err="1" smtClean="0">
                <a:latin typeface="Arial Narrow" pitchFamily="34" charset="0"/>
                <a:cs typeface="Times New Roman" pitchFamily="18" charset="0"/>
              </a:rPr>
              <a:t>tension</a:t>
            </a:r>
            <a:r>
              <a:rPr lang="nl-NL" sz="1800" dirty="0" smtClean="0">
                <a:latin typeface="Arial Narrow" pitchFamily="34" charset="0"/>
                <a:cs typeface="Times New Roman" pitchFamily="18" charset="0"/>
              </a:rPr>
              <a:t>, stress</a:t>
            </a:r>
            <a:endParaRPr lang="nl-NL" sz="1800" dirty="0">
              <a:latin typeface="Arial Narrow" pitchFamily="34" charset="0"/>
              <a:cs typeface="Times New Roman" pitchFamily="18" charset="0"/>
            </a:endParaRPr>
          </a:p>
        </p:txBody>
      </p:sp>
      <p:sp>
        <p:nvSpPr>
          <p:cNvPr id="14" name="Rectangle 13"/>
          <p:cNvSpPr>
            <a:spLocks noChangeArrowheads="1"/>
          </p:cNvSpPr>
          <p:nvPr/>
        </p:nvSpPr>
        <p:spPr bwMode="auto">
          <a:xfrm>
            <a:off x="5004048" y="2996952"/>
            <a:ext cx="3600400" cy="432048"/>
          </a:xfrm>
          <a:prstGeom prst="rect">
            <a:avLst/>
          </a:prstGeom>
          <a:solidFill>
            <a:srgbClr val="FFFFFF"/>
          </a:solidFill>
          <a:ln w="9525">
            <a:solidFill>
              <a:srgbClr val="000000"/>
            </a:solidFill>
            <a:miter lim="800000"/>
            <a:headEnd/>
            <a:tailEnd/>
          </a:ln>
        </p:spPr>
        <p:txBody>
          <a:bodyPr/>
          <a:lstStyle/>
          <a:p>
            <a:pPr algn="ctr"/>
            <a:r>
              <a:rPr lang="nl-NL" sz="1800" dirty="0" err="1" smtClean="0">
                <a:latin typeface="Arial Narrow" pitchFamily="34" charset="0"/>
                <a:cs typeface="Times New Roman" pitchFamily="18" charset="0"/>
              </a:rPr>
              <a:t>Sense</a:t>
            </a:r>
            <a:r>
              <a:rPr lang="nl-NL" sz="1800" dirty="0" smtClean="0">
                <a:latin typeface="Arial Narrow" pitchFamily="34" charset="0"/>
                <a:cs typeface="Times New Roman" pitchFamily="18" charset="0"/>
              </a:rPr>
              <a:t> of </a:t>
            </a:r>
            <a:r>
              <a:rPr lang="nl-NL" sz="1800" dirty="0" err="1" smtClean="0">
                <a:latin typeface="Arial Narrow" pitchFamily="34" charset="0"/>
                <a:cs typeface="Times New Roman" pitchFamily="18" charset="0"/>
              </a:rPr>
              <a:t>choice</a:t>
            </a:r>
            <a:r>
              <a:rPr lang="nl-NL" sz="1800" dirty="0" smtClean="0">
                <a:latin typeface="Arial Narrow" pitchFamily="34" charset="0"/>
                <a:cs typeface="Times New Roman" pitchFamily="18" charset="0"/>
              </a:rPr>
              <a:t> &amp; </a:t>
            </a:r>
            <a:r>
              <a:rPr lang="nl-NL" sz="1800" dirty="0" err="1" smtClean="0">
                <a:latin typeface="Arial Narrow" pitchFamily="34" charset="0"/>
                <a:cs typeface="Times New Roman" pitchFamily="18" charset="0"/>
              </a:rPr>
              <a:t>freedom</a:t>
            </a:r>
            <a:endParaRPr lang="nl-NL" sz="1800" dirty="0">
              <a:latin typeface="Arial Narrow"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17"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76" name="Rectangle 32"/>
          <p:cNvSpPr>
            <a:spLocks noChangeArrowheads="1"/>
          </p:cNvSpPr>
          <p:nvPr/>
        </p:nvSpPr>
        <p:spPr bwMode="auto">
          <a:xfrm>
            <a:off x="395288" y="3087688"/>
            <a:ext cx="6034087" cy="506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itchFamily="18" charset="2"/>
              <a:buChar char="Þ"/>
            </a:pPr>
            <a:r>
              <a:rPr lang="nl-BE" sz="2000">
                <a:latin typeface="Arial Narrow" pitchFamily="34" charset="0"/>
                <a:cs typeface="Times New Roman" pitchFamily="18" charset="0"/>
              </a:rPr>
              <a:t> Why do you follow the rules at school/work? </a:t>
            </a:r>
            <a:endParaRPr lang="nl-NL" sz="2000">
              <a:latin typeface="Arial Narrow" pitchFamily="34" charset="0"/>
              <a:cs typeface="Times New Roman" pitchFamily="18" charset="0"/>
            </a:endParaRPr>
          </a:p>
        </p:txBody>
      </p:sp>
      <p:sp>
        <p:nvSpPr>
          <p:cNvPr id="159777" name="Rectangle 33"/>
          <p:cNvSpPr>
            <a:spLocks noChangeArrowheads="1"/>
          </p:cNvSpPr>
          <p:nvPr/>
        </p:nvSpPr>
        <p:spPr bwMode="auto">
          <a:xfrm>
            <a:off x="755650" y="3590925"/>
            <a:ext cx="1728788" cy="1779588"/>
          </a:xfrm>
          <a:prstGeom prst="rect">
            <a:avLst/>
          </a:prstGeom>
          <a:solidFill>
            <a:srgbClr val="FFFFFF"/>
          </a:solidFill>
          <a:ln w="9525">
            <a:solidFill>
              <a:srgbClr val="000000"/>
            </a:solidFill>
            <a:miter lim="800000"/>
            <a:headEnd/>
            <a:tailEnd/>
          </a:ln>
        </p:spPr>
        <p:txBody>
          <a:bodyPr/>
          <a:lstStyle/>
          <a:p>
            <a:r>
              <a:rPr lang="nl-BE" sz="1800">
                <a:latin typeface="Arial Narrow" pitchFamily="34" charset="0"/>
                <a:cs typeface="Times New Roman" pitchFamily="18" charset="0"/>
              </a:rPr>
              <a:t>‘because I will be punished otherwise’</a:t>
            </a:r>
            <a:endParaRPr lang="nl-NL" sz="1800">
              <a:latin typeface="Arial Narrow" pitchFamily="34" charset="0"/>
              <a:cs typeface="Times New Roman" pitchFamily="18" charset="0"/>
            </a:endParaRPr>
          </a:p>
        </p:txBody>
      </p:sp>
      <p:sp>
        <p:nvSpPr>
          <p:cNvPr id="159778" name="Rectangle 34"/>
          <p:cNvSpPr>
            <a:spLocks noChangeArrowheads="1"/>
          </p:cNvSpPr>
          <p:nvPr/>
        </p:nvSpPr>
        <p:spPr bwMode="auto">
          <a:xfrm>
            <a:off x="2916238" y="3590925"/>
            <a:ext cx="1727200" cy="1779588"/>
          </a:xfrm>
          <a:prstGeom prst="rect">
            <a:avLst/>
          </a:prstGeom>
          <a:solidFill>
            <a:srgbClr val="FFFFFF"/>
          </a:solidFill>
          <a:ln w="9525">
            <a:solidFill>
              <a:srgbClr val="000000"/>
            </a:solidFill>
            <a:miter lim="800000"/>
            <a:headEnd/>
            <a:tailEnd/>
          </a:ln>
        </p:spPr>
        <p:txBody>
          <a:bodyPr/>
          <a:lstStyle/>
          <a:p>
            <a:r>
              <a:rPr lang="nl-BE" sz="1800">
                <a:latin typeface="Arial Narrow" pitchFamily="34" charset="0"/>
                <a:cs typeface="Times New Roman" pitchFamily="18" charset="0"/>
              </a:rPr>
              <a:t>‘because I should be a good boy who gives a good example to others’</a:t>
            </a:r>
            <a:endParaRPr lang="nl-NL" sz="1800">
              <a:latin typeface="Arial Narrow" pitchFamily="34" charset="0"/>
              <a:cs typeface="Times New Roman" pitchFamily="18" charset="0"/>
            </a:endParaRPr>
          </a:p>
        </p:txBody>
      </p:sp>
      <p:sp>
        <p:nvSpPr>
          <p:cNvPr id="159779" name="Rectangle 35"/>
          <p:cNvSpPr>
            <a:spLocks noChangeArrowheads="1"/>
          </p:cNvSpPr>
          <p:nvPr/>
        </p:nvSpPr>
        <p:spPr bwMode="auto">
          <a:xfrm>
            <a:off x="5003800" y="3590925"/>
            <a:ext cx="1670050" cy="1779588"/>
          </a:xfrm>
          <a:prstGeom prst="rect">
            <a:avLst/>
          </a:prstGeom>
          <a:solidFill>
            <a:srgbClr val="FFFFFF"/>
          </a:solidFill>
          <a:ln w="9525">
            <a:solidFill>
              <a:srgbClr val="000000"/>
            </a:solidFill>
            <a:miter lim="800000"/>
            <a:headEnd/>
            <a:tailEnd/>
          </a:ln>
        </p:spPr>
        <p:txBody>
          <a:bodyPr/>
          <a:lstStyle/>
          <a:p>
            <a:r>
              <a:rPr lang="nl-BE" sz="1800">
                <a:latin typeface="Arial Narrow" pitchFamily="34" charset="0"/>
                <a:cs typeface="Times New Roman" pitchFamily="18" charset="0"/>
              </a:rPr>
              <a:t>‘because I understand why the rules are necessary’</a:t>
            </a:r>
            <a:endParaRPr lang="nl-NL" sz="1800">
              <a:latin typeface="Arial Narrow" pitchFamily="34" charset="0"/>
              <a:cs typeface="Times New Roman" pitchFamily="18" charset="0"/>
            </a:endParaRPr>
          </a:p>
        </p:txBody>
      </p:sp>
      <p:sp>
        <p:nvSpPr>
          <p:cNvPr id="159780" name="Rectangle 36"/>
          <p:cNvSpPr>
            <a:spLocks noChangeArrowheads="1"/>
          </p:cNvSpPr>
          <p:nvPr/>
        </p:nvSpPr>
        <p:spPr bwMode="auto">
          <a:xfrm>
            <a:off x="7092950" y="3590925"/>
            <a:ext cx="1668463" cy="1779588"/>
          </a:xfrm>
          <a:prstGeom prst="rect">
            <a:avLst/>
          </a:prstGeom>
          <a:solidFill>
            <a:srgbClr val="FFFFFF"/>
          </a:solidFill>
          <a:ln w="9525">
            <a:solidFill>
              <a:srgbClr val="000000"/>
            </a:solidFill>
            <a:miter lim="800000"/>
            <a:headEnd/>
            <a:tailEnd/>
          </a:ln>
        </p:spPr>
        <p:txBody>
          <a:bodyPr/>
          <a:lstStyle/>
          <a:p>
            <a:r>
              <a:rPr lang="nl-BE" sz="1800">
                <a:latin typeface="Arial Narrow" pitchFamily="34" charset="0"/>
                <a:cs typeface="Times New Roman" pitchFamily="18" charset="0"/>
              </a:rPr>
              <a:t>‘because I find the rules interesting’</a:t>
            </a:r>
            <a:endParaRPr lang="nl-NL" sz="1800">
              <a:latin typeface="Arial Narrow" pitchFamily="34" charset="0"/>
              <a:cs typeface="Times New Roman" pitchFamily="18" charset="0"/>
            </a:endParaRPr>
          </a:p>
        </p:txBody>
      </p:sp>
      <p:cxnSp>
        <p:nvCxnSpPr>
          <p:cNvPr id="19" name="Rechte verbindingslijn 18"/>
          <p:cNvCxnSpPr/>
          <p:nvPr/>
        </p:nvCxnSpPr>
        <p:spPr>
          <a:xfrm>
            <a:off x="7258050" y="3681413"/>
            <a:ext cx="1562100" cy="169227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H="1">
            <a:off x="7258050" y="3598863"/>
            <a:ext cx="1460500" cy="172243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2537" name="Group 3"/>
          <p:cNvGrpSpPr>
            <a:grpSpLocks/>
          </p:cNvGrpSpPr>
          <p:nvPr/>
        </p:nvGrpSpPr>
        <p:grpSpPr bwMode="auto">
          <a:xfrm>
            <a:off x="5219700" y="1687513"/>
            <a:ext cx="3455988" cy="1011237"/>
            <a:chOff x="3022" y="1208"/>
            <a:chExt cx="2081" cy="637"/>
          </a:xfrm>
        </p:grpSpPr>
        <p:sp>
          <p:nvSpPr>
            <p:cNvPr id="22543" name="Rectangle 4"/>
            <p:cNvSpPr>
              <a:spLocks noChangeArrowheads="1"/>
            </p:cNvSpPr>
            <p:nvPr/>
          </p:nvSpPr>
          <p:spPr bwMode="auto">
            <a:xfrm>
              <a:off x="4196" y="1208"/>
              <a:ext cx="907" cy="637"/>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Pleasure, passion, interest</a:t>
              </a:r>
            </a:p>
          </p:txBody>
        </p:sp>
        <p:sp>
          <p:nvSpPr>
            <p:cNvPr id="22544" name="Rectangle 5"/>
            <p:cNvSpPr>
              <a:spLocks noChangeArrowheads="1"/>
            </p:cNvSpPr>
            <p:nvPr/>
          </p:nvSpPr>
          <p:spPr bwMode="auto">
            <a:xfrm>
              <a:off x="3022" y="1209"/>
              <a:ext cx="856" cy="634"/>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Personal relevance, meaningful</a:t>
              </a:r>
            </a:p>
          </p:txBody>
        </p:sp>
      </p:grpSp>
      <p:grpSp>
        <p:nvGrpSpPr>
          <p:cNvPr id="22538" name="Group 12"/>
          <p:cNvGrpSpPr>
            <a:grpSpLocks/>
          </p:cNvGrpSpPr>
          <p:nvPr/>
        </p:nvGrpSpPr>
        <p:grpSpPr bwMode="auto">
          <a:xfrm>
            <a:off x="827088" y="1687513"/>
            <a:ext cx="3744912" cy="1008062"/>
            <a:chOff x="521" y="1117"/>
            <a:chExt cx="2087" cy="635"/>
          </a:xfrm>
        </p:grpSpPr>
        <p:sp>
          <p:nvSpPr>
            <p:cNvPr id="22541" name="Rectangle 13"/>
            <p:cNvSpPr>
              <a:spLocks noChangeArrowheads="1"/>
            </p:cNvSpPr>
            <p:nvPr/>
          </p:nvSpPr>
          <p:spPr bwMode="auto">
            <a:xfrm>
              <a:off x="521" y="1117"/>
              <a:ext cx="855" cy="635"/>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Punishment rewards</a:t>
              </a:r>
            </a:p>
            <a:p>
              <a:pPr algn="ctr"/>
              <a:r>
                <a:rPr lang="nl-NL" sz="1800">
                  <a:latin typeface="Arial Narrow" pitchFamily="34" charset="0"/>
                  <a:cs typeface="Times New Roman" pitchFamily="18" charset="0"/>
                </a:rPr>
                <a:t>expectation</a:t>
              </a:r>
            </a:p>
          </p:txBody>
        </p:sp>
        <p:sp>
          <p:nvSpPr>
            <p:cNvPr id="22542" name="Rectangle 14"/>
            <p:cNvSpPr>
              <a:spLocks noChangeArrowheads="1"/>
            </p:cNvSpPr>
            <p:nvPr/>
          </p:nvSpPr>
          <p:spPr bwMode="auto">
            <a:xfrm>
              <a:off x="1752" y="1117"/>
              <a:ext cx="856" cy="634"/>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Shame, guilt, self-worth</a:t>
              </a:r>
            </a:p>
          </p:txBody>
        </p:sp>
      </p:grpSp>
      <p:cxnSp>
        <p:nvCxnSpPr>
          <p:cNvPr id="18" name="Rechte verbindingslijn 17"/>
          <p:cNvCxnSpPr/>
          <p:nvPr/>
        </p:nvCxnSpPr>
        <p:spPr>
          <a:xfrm flipH="1">
            <a:off x="900113" y="5589588"/>
            <a:ext cx="5832475" cy="0"/>
          </a:xfrm>
          <a:prstGeom prst="line">
            <a:avLst/>
          </a:prstGeom>
          <a:ln w="38100">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33"/>
          <p:cNvSpPr>
            <a:spLocks noChangeArrowheads="1"/>
          </p:cNvSpPr>
          <p:nvPr/>
        </p:nvSpPr>
        <p:spPr bwMode="auto">
          <a:xfrm>
            <a:off x="1692275" y="5661025"/>
            <a:ext cx="3816350"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nl-BE" sz="1800">
                <a:latin typeface="Arial Narrow" pitchFamily="34" charset="0"/>
                <a:cs typeface="Times New Roman" pitchFamily="18" charset="0"/>
              </a:rPr>
              <a:t>Process of internalisation / ownership</a:t>
            </a:r>
            <a:endParaRPr lang="nl-NL" sz="1800">
              <a:latin typeface="Arial Narrow"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76" grpId="0" animBg="1"/>
      <p:bldP spid="159777" grpId="0" animBg="1"/>
      <p:bldP spid="159778" grpId="0" animBg="1"/>
      <p:bldP spid="159779" grpId="0" animBg="1"/>
      <p:bldP spid="159780"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95288" y="2997200"/>
            <a:ext cx="84296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spcBef>
                <a:spcPts val="800"/>
              </a:spcBef>
              <a:buClr>
                <a:srgbClr val="5F5F5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latin typeface="Arial Narrow" pitchFamily="34" charset="0"/>
              </a:rPr>
              <a:t>The fundamental distinction within SDT concerns the differentiation between autonomous or volitional and controlled or pressured motivation.</a:t>
            </a:r>
          </a:p>
          <a:p>
            <a:pPr>
              <a:spcBef>
                <a:spcPts val="800"/>
              </a:spcBef>
              <a:buClr>
                <a:srgbClr val="5F5F5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200">
              <a:latin typeface="Arial Narrow" pitchFamily="34" charset="0"/>
            </a:endParaRPr>
          </a:p>
          <a:p>
            <a:pPr>
              <a:spcBef>
                <a:spcPts val="800"/>
              </a:spcBef>
              <a:buClr>
                <a:srgbClr val="5F5F5F"/>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200">
              <a:latin typeface="Arial Narrow" pitchFamily="34" charset="0"/>
            </a:endParaRPr>
          </a:p>
        </p:txBody>
      </p:sp>
      <p:sp>
        <p:nvSpPr>
          <p:cNvPr id="23555" name="Text Box 2"/>
          <p:cNvSpPr txBox="1">
            <a:spLocks noChangeArrowheads="1"/>
          </p:cNvSpPr>
          <p:nvPr/>
        </p:nvSpPr>
        <p:spPr bwMode="auto">
          <a:xfrm>
            <a:off x="857250" y="1714500"/>
            <a:ext cx="7010400" cy="10668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algn="ctr" eaLnBrk="1" hangingPunct="1">
              <a:buClr>
                <a:srgbClr val="4D4D4D"/>
              </a:buClr>
              <a:buFont typeface="Arial" pitchFamily="34" charset="0"/>
              <a:buNone/>
            </a:pPr>
            <a:r>
              <a:rPr lang="en-GB" sz="3200" u="sng">
                <a:latin typeface="Arial Narrow" pitchFamily="34" charset="0"/>
              </a:rPr>
              <a:t>Statement 1a</a:t>
            </a:r>
            <a:r>
              <a:rPr lang="en-GB" sz="3200">
                <a:latin typeface="Arial Narrow" pitchFamily="34" charset="0"/>
              </a:rPr>
              <a:t>: </a:t>
            </a:r>
          </a:p>
          <a:p>
            <a:pPr algn="ctr" eaLnBrk="1" hangingPunct="1">
              <a:buClr>
                <a:srgbClr val="4D4D4D"/>
              </a:buClr>
              <a:buFont typeface="Arial" pitchFamily="34" charset="0"/>
              <a:buNone/>
            </a:pPr>
            <a:r>
              <a:rPr lang="en-GB" sz="3200">
                <a:latin typeface="Arial Narrow" pitchFamily="34" charset="0"/>
              </a:rPr>
              <a:t>Concept of motivation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6513" y="1700213"/>
            <a:ext cx="9001126"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nl-BE" sz="3200">
              <a:latin typeface="Arial Narrow" pitchFamily="34" charset="0"/>
            </a:endParaRPr>
          </a:p>
          <a:p>
            <a:pPr marL="342900" indent="-342900" algn="ctr">
              <a:spcBef>
                <a:spcPct val="20000"/>
              </a:spcBef>
            </a:pPr>
            <a:r>
              <a:rPr lang="nl-BE" sz="3600">
                <a:latin typeface="Arial Narrow" pitchFamily="34" charset="0"/>
              </a:rPr>
              <a:t>What about the motivation of the teachers &amp; the managers themselves?</a:t>
            </a:r>
            <a:endParaRPr lang="nl-BE" sz="3200">
              <a:latin typeface="Arial Narrow" pitchFamily="34"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76" name="Rectangle 32"/>
          <p:cNvSpPr>
            <a:spLocks noChangeArrowheads="1"/>
          </p:cNvSpPr>
          <p:nvPr/>
        </p:nvSpPr>
        <p:spPr bwMode="auto">
          <a:xfrm>
            <a:off x="285750" y="2786063"/>
            <a:ext cx="6157913" cy="506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itchFamily="18" charset="2"/>
              <a:buChar char="Þ"/>
            </a:pPr>
            <a:r>
              <a:rPr lang="nl-BE" sz="2000">
                <a:latin typeface="Arial Narrow" pitchFamily="34" charset="0"/>
              </a:rPr>
              <a:t> Why do you do your best to prepare your courses? </a:t>
            </a:r>
            <a:endParaRPr lang="nl-NL" sz="2000"/>
          </a:p>
        </p:txBody>
      </p:sp>
      <p:sp>
        <p:nvSpPr>
          <p:cNvPr id="159777" name="Rectangle 33"/>
          <p:cNvSpPr>
            <a:spLocks noChangeArrowheads="1"/>
          </p:cNvSpPr>
          <p:nvPr/>
        </p:nvSpPr>
        <p:spPr bwMode="auto">
          <a:xfrm>
            <a:off x="285750" y="3375025"/>
            <a:ext cx="2160588" cy="1625600"/>
          </a:xfrm>
          <a:prstGeom prst="rect">
            <a:avLst/>
          </a:prstGeom>
          <a:solidFill>
            <a:srgbClr val="FFFFFF"/>
          </a:solidFill>
          <a:ln w="9525">
            <a:solidFill>
              <a:srgbClr val="000000"/>
            </a:solidFill>
            <a:miter lim="800000"/>
            <a:headEnd/>
            <a:tailEnd/>
          </a:ln>
        </p:spPr>
        <p:txBody>
          <a:bodyPr/>
          <a:lstStyle/>
          <a:p>
            <a:r>
              <a:rPr lang="nl-BE" sz="1800">
                <a:latin typeface="Arial Narrow" pitchFamily="34" charset="0"/>
              </a:rPr>
              <a:t>‘simply because I’m paid for it’</a:t>
            </a:r>
            <a:endParaRPr lang="nl-NL" sz="1800">
              <a:latin typeface="Arial Narrow" pitchFamily="34" charset="0"/>
            </a:endParaRPr>
          </a:p>
        </p:txBody>
      </p:sp>
      <p:sp>
        <p:nvSpPr>
          <p:cNvPr id="159778" name="Rectangle 34"/>
          <p:cNvSpPr>
            <a:spLocks noChangeArrowheads="1"/>
          </p:cNvSpPr>
          <p:nvPr/>
        </p:nvSpPr>
        <p:spPr bwMode="auto">
          <a:xfrm>
            <a:off x="2517775" y="3375025"/>
            <a:ext cx="2160588" cy="1625600"/>
          </a:xfrm>
          <a:prstGeom prst="rect">
            <a:avLst/>
          </a:prstGeom>
          <a:solidFill>
            <a:srgbClr val="FFFFFF"/>
          </a:solidFill>
          <a:ln w="9525">
            <a:solidFill>
              <a:srgbClr val="000000"/>
            </a:solidFill>
            <a:miter lim="800000"/>
            <a:headEnd/>
            <a:tailEnd/>
          </a:ln>
        </p:spPr>
        <p:txBody>
          <a:bodyPr/>
          <a:lstStyle/>
          <a:p>
            <a:r>
              <a:rPr lang="nl-BE" sz="1800">
                <a:latin typeface="Arial Narrow" pitchFamily="34" charset="0"/>
              </a:rPr>
              <a:t>‘because I have to prove my colleagues and the directory that I’m a capable and well-prepared teacher’</a:t>
            </a:r>
            <a:endParaRPr lang="nl-NL" sz="1800">
              <a:latin typeface="Arial Narrow" pitchFamily="34" charset="0"/>
            </a:endParaRPr>
          </a:p>
        </p:txBody>
      </p:sp>
      <p:sp>
        <p:nvSpPr>
          <p:cNvPr id="159779" name="Rectangle 35"/>
          <p:cNvSpPr>
            <a:spLocks noChangeArrowheads="1"/>
          </p:cNvSpPr>
          <p:nvPr/>
        </p:nvSpPr>
        <p:spPr bwMode="auto">
          <a:xfrm>
            <a:off x="4749800" y="3375025"/>
            <a:ext cx="2087563" cy="1625600"/>
          </a:xfrm>
          <a:prstGeom prst="rect">
            <a:avLst/>
          </a:prstGeom>
          <a:solidFill>
            <a:srgbClr val="FFFFFF"/>
          </a:solidFill>
          <a:ln w="9525">
            <a:solidFill>
              <a:srgbClr val="000000"/>
            </a:solidFill>
            <a:miter lim="800000"/>
            <a:headEnd/>
            <a:tailEnd/>
          </a:ln>
        </p:spPr>
        <p:txBody>
          <a:bodyPr/>
          <a:lstStyle/>
          <a:p>
            <a:r>
              <a:rPr lang="nl-BE" sz="1800">
                <a:latin typeface="Arial Narrow" pitchFamily="34" charset="0"/>
              </a:rPr>
              <a:t>‘because I find this very valuable for my students’</a:t>
            </a:r>
            <a:endParaRPr lang="nl-NL" sz="1800">
              <a:latin typeface="Arial Narrow" pitchFamily="34" charset="0"/>
            </a:endParaRPr>
          </a:p>
        </p:txBody>
      </p:sp>
      <p:sp>
        <p:nvSpPr>
          <p:cNvPr id="159780" name="Rectangle 36"/>
          <p:cNvSpPr>
            <a:spLocks noChangeArrowheads="1"/>
          </p:cNvSpPr>
          <p:nvPr/>
        </p:nvSpPr>
        <p:spPr bwMode="auto">
          <a:xfrm>
            <a:off x="6910388" y="3375025"/>
            <a:ext cx="2087562" cy="1625600"/>
          </a:xfrm>
          <a:prstGeom prst="rect">
            <a:avLst/>
          </a:prstGeom>
          <a:solidFill>
            <a:srgbClr val="FFFFFF"/>
          </a:solidFill>
          <a:ln w="9525">
            <a:solidFill>
              <a:srgbClr val="000000"/>
            </a:solidFill>
            <a:miter lim="800000"/>
            <a:headEnd/>
            <a:tailEnd/>
          </a:ln>
        </p:spPr>
        <p:txBody>
          <a:bodyPr/>
          <a:lstStyle/>
          <a:p>
            <a:r>
              <a:rPr lang="nl-BE" sz="1800">
                <a:latin typeface="Arial Narrow" pitchFamily="34" charset="0"/>
              </a:rPr>
              <a:t>‘because teaching is my mission/passion in life; I just like to do it’</a:t>
            </a:r>
            <a:endParaRPr lang="nl-NL" sz="1800">
              <a:latin typeface="Arial Narrow" pitchFamily="34" charset="0"/>
            </a:endParaRPr>
          </a:p>
        </p:txBody>
      </p:sp>
      <p:sp>
        <p:nvSpPr>
          <p:cNvPr id="25607" name="AutoShape 22" descr="data:image/jpg;base64,/9j/4AAQSkZJRgABAQAAAQABAAD/2wCEAAkGBhQSEBUUEhQVFRUVGB4ZFxgYFxofGRwiHh4eHhseIiQgHSYgIRojISAgKy8kJicpLS0sIB4xNzAtNSY3LDABCQoKBQUFDQUFDSkYEhgpKSkpKSkpKSkpKSkpKSkpKSkpKSkpKSkpKSkpKSkpKSkpKSkpKSkpKSkpKSkpKSkpKf/AABEIAIgAlgMBIgACEQEDEQH/xAAcAAADAQADAQEAAAAAAAAAAAAABgcFAwQIAgH/xAA9EAACAQMDAwMDAwEECAcBAAABAgMEESEABRIGEzEHIkEUMlEjQmEIFzNxgRUkUlNikZPRQ1RykqGi0hj/xAAUAQEAAAAAAAAAAAAAAAAAAAAA/8QAFBEBAAAAAAAAAAAAAAAAAAAAAP/aAAwDAQACEQMRAD8AuOjRo0Bo0q796n7dRkrLUoXGCkfvYZIIPG9iCDcGxGpd1N/UZK540EAjW395NZn+PCg8RbPkte48W0F4mmVFLOQqqCWYkAADJJJwAB86U671SokZkhZqp1yy068woBALM9xGqC+WZgosc6mcfT+7bobyJKV5351xMcRALEWp08WuQSTIfssVA037X6LAwpHX1k06IABDH+lAPn7V+5gxY8zYm4uNAl9WevNYJCtMKeJQ3gfqvbiPub+7yScLexUi5FidjZ+uN9EzIYIKuywylR+m5jkHIFMrcftLcWCsLfxp76h2ekodqrOzBDEn00gYAcefsYKrMLMSSbDN/djJ0temVRSRgSPWUxkho4YCoe3BATIxYsQpJke2BZQq5u2g7dN63U6SLFXU9TRSkC4lS6fdxwRkrcH3cQMHTjs/VlJV2+nqIpSQSFVxzsDYnj9wH+I/GoX/AFEVkElZStEeTGn5GRWBRkLt2+NicgiS5/lfxpk9NPTCgrtop5Z4T3S0l5EdlY2kcC9jbAA+PjQWbRqczdAblTWO37rKwvcx1g7gJNwTzsTa1rLx83N8669f1Vv1NE/PboJ2A9skLsVHH7iyXLMWHgAr/gfGgp2jUi6M9QN23FZ2hG384m90EneWUAKPGbWLAi7HDXvYW087P1l3KgUtTBJS1JXkqOyskgF+XbdTZ+NrkEKbG9tAyaNGjQGjRo0Bo0aNAahnVe6VjbjPR1RqJFmfhRIJBTU0gKtcOw9zgBlHEN7iSDYkauepv6m9d0UYgiaoQulVDI4Q8ygik5NyC3sfZxt5uRewzoM7YfQ8gEVc6rE33U9KpRTawAaRv1HWwBKm3uAPny+7B0TR0QH01PGhH77Xk8AH3G7ZtkXtpJl9R9w3BANooJEUgE1FTxVfnCC/FvH3cj8i3g67yem1VWC+718ko8din/Tht/xYBe9lPgWIPm+g1t69VNvp7KJhPI32R0/6rsTfiBxuLkiwBPkjWM+6b1XkCCBNtgODJMQ89j+4LgA8SCFIwykFtfFZ1bs2xXhiRe8g4ssKBpfg2dzbOb2Zvj/LUv6s9c66pZ1p2+mha4UIP1LZyW8hiD+21rY/Ogqe49GUlPF3d5r5qkErcTylISwBA4xIcnN7e44v+dIkE2w/QfT3Waph5mGQq8ZkdnPbUuAl1uVyxFlubgDU4g2CsqwZ+3LIrXLTyXCGxsSZHIW98ZbzjXLWdLSrGwVoJjFyZ+w/dZRYXLFAR21t5vYXOc6Ck9Y+mTVsE26Q1AMdpZUicHj2laRxwN/YGXPAr5ZjcXw17B1ZNQ0HCPbpZoIVIhlp2VkkszAk/uA5D71D8lPPwcy+b06rhtsUlIjyxTp3JjFKxDjyimIqpulj/t3LY/Gvin9UtwgoGp+9FazU4QpxniAA9wsFAwSo8kFTgGx0Fs2/1cojC7VMi08sQvJCW5N8EcCB+oDcWsL/AJAtps23dIqiFZoHWSNxdWU3B+P+YOLfB1ANx9Qtvl2haeajlacQsYpJAtu47EO6OM25cj9oUlOOLY26bZUko0ej3Y080sbXpIZo2VudysSRmVOMpuF5C12ubKToOl0ZvHDq6pVTyWeSZPa2MAuDi4a3C3+f8apnXm1mtpaqMQypLTKJaaYcATIq817ZuWBBHFrhfOPyIfQdGU6V0pkBkp46OeriVJGXmIi6L7yt+LFCysAbqUP8aoSbVU9oSW3Wm5xsQ0VUKyPiVBUuj2cm/wC1Fufz+A+tmPUCwxT09RT10Mo7irKvB7MuL4W1vwGOf4OvzZ/6iIC5jraaSnZTYsjCRQQDyuLKwyLADl5841relXUVqdaVpBNHEJFhnCshtERyjkRspIistrXBUjN1N/O24VHcrXePj7piyWFly118/HjQerun/UChrWCU9SjuwuEN1fxcizAEkAG9r2tpi1NOp9kMe57RNDHGlS8zidlVQGBjvOTYe5uPOxOb6pY0Bo0aNBkdUdOLXU7QPLNEreTE/FiPBBwQVIOQRY6RfR3ougNBT1YhSSc3LSNdirg2wDgEWFrDB8HVR1HvUPpjdI3mFBKkFE7idz3xEVc4e7MQVVm91geNzfzoGfrT1eo6BHCutROrceyjeD88msQtvnyb2FvxDepfUHcd3kaJe522uVp4QxFgSRy4jk9vknGAbDX30o1DQVEse6RRVSGPkhhfucXF/bdXC+4efNjxyM6o0PqxO0RXadpKwi7CRwEhAGZCQgWMWN89z/EaBG6c9J6xhyegkkZkDL3ZVhjUknBAJd/bY2vHY3BBtqi9Pei5VQ07QwsR9kECOVzgGScScv8A2jPyQM41RV7vUh3krjGhRjxo4eUaryyTMzRwhQpvzEzEBfyDpK6j2QO8sjzPOEgfgXqhUMCjx2u6IIwCsv8AdhmINyT7hcLRuXpdTBQ/GWpnHFRJUM072Xk1h3HVFJN/uBQEi6kXGkXft+4BoIjB3FBWOjjU1TF7kkGOMR0qKQAzYlKm5GfGn6rdKx0G3rNDLUsqOsZgmnkkgZT4DIx/bYWAI+PxrsL1Mdjpopmo6Q01SycDTc45gpUuTIr9wMwBwO7YHF7G4By6JmWlpKOiqGWOp7A/TJybX5BT4Yj5CkkeTjOubqb07oa8hqmBS/8AvF9rnAFiy2JFgPN7fGlOu9XNlrYhDU8mRyt1kiaynGSR4t+QfzrU2KhvHy2jchLGi4gnImiF1PAEgrNHkfJNsgLYW0CD1v6D1KqDQzNPDHyKQSN7kvkhDfieRv8ACnx93nUz6i6XqKNYxUUskDG93Y3V84/IDDIIDZHHAyW9R0HUk63WtpHiI/8AEhJmiYeL+1eakkfaVNgVyc23DwmjI9skbgg+GVgcEHyCD4I0HmToneV+qmgqqxWWpompknfkwQuntS8liiqWIIuFuPNs6qCdQzwU1JFBUxSdiillmZCsyO9OIiYy17gFWIuCCLqc+DNtm6dp6nqXtGIGkepmChQVQ9tGfiPGAeNwPgj86p1d6Mba8rxRCqp3ZQ7NEz9sqW+y7Bk+5QePkWU6DK6o6VermngiZqIy1VSys9wJf9Wpw2Q2Y5SGY2vgNdcECc7RtUNJLT1c1PJU08I/XeJg0fe5l4wSbrx4PBdTbJINyCpx+qtyDTTxPJUVAikZaeWWZiygNY8lYEG4HxxzY58a0Ni67rKCkCQVELRShw0IHvQnkORsoPLwQeRxxHxYBZ9n6826Z1razt01XFEoCyS8+KSqrqyYAJZXAJChh7gcC5olNUrIivGwZHAZWU3BByCD8g682L1BtM9NHJMkq14lQlkXigVCpCIORQRrGoiS+b2ZrAkhp3ilr6FKWRN17dPUXIVVWTg5QyBI8/qxs/tBxxDJ5GdBb9GlD0466bcoZWkp2heF+2125KxAzY8VyD5W2Lrk30aBv1B+qPSdo5qIV25z1Ec1R2ByVroXRiCpeSQAsyqLW+R+NXjU49UeoaeGt2uOpKBBO07szH2dtCEJUC9i7YP5Q+c2DZ2j0o2yntwpI2IvmW8hz/6rj/41ubhu5jIWOCadibEIFAXAa5Z2VbWPwTm48jUy6h/qMpkBFHC8zfDSexBjzbLGxtcWW+c6mPUXrFuNXgzGFL34wXT8fuB5Hx8n5OgqPVRjiY/WT0UPFLhZ2lrajl5v2mZIkJTFwrC/gnlpG3H1DpzuMZkknqaGJRZWiiBOVbgqhY1SLkiArm4T8NYYHp76bT7rKQh7UKffMVuAbYUC45McYuLDJ+L/AJvMtJRbjLDHTrUU8d4W7jtzYg+9wy8eEnkCylRbw3yDn6l+qlPulPT00HKJZJQZmmFggBAUnjyuMliVNwFtY318+tvVlJLS0VLRyLKqDnyVrhVC9tFPzy83vYiwx7tZPWvp3SpQJuVBPaCS36MxXmCSQQpv7mXwUsSLMbnxqbaD9GrR1LsyUvTtHVwoaerKxI0sfKOQhgxIPEi9/wAnJxqLg6ZupPUOprqeKCft8IWunBAptxChfxYAG2PnN7CwXHpPaNxk2ynmp9yfnJCGK1ESyryt7QGw6r+SeZ8fixT999cK2Faiimgi+qUtF3onYKDheQUg3byQeQGR7cWO10p69UCQRQywzU4jQLgK6e3AyoU3IyfYBe+kHpPYp913sVKx84Pq+5JIyfp8VYOVOCOTLYcf+IXsM6Biotjj2ne9pWUiNPpzzkdQoMj/AFFwSMXUui5JsOFzbVy5S95ie32O2Lfd3Odzyv8At4cbW+b30n+rPp9/pOlHbKrUQ3MbMSFIP3qbeL2BuQcgeL30k+jnT89ZTVCT1kzUSs0Cxo/tkHEB8sOax8StlHHz8ZGg7HSHRtBuc24o0QkhSqZ4KiLmv3gckD/uC2BtkZJGGF8Hqb+nmqje9FIs8Z8ByEkXzg/tbFsi2f2jT31ftVXtdI09FXyduIIiwTRxugDyJGoUgKVCg/IYm2u5t/XNes8lPLQrUPTFFnkpZR5kTuIVjkVTa1gff5uR+NB5jqS3O0vIstlIJyAvtC3N7WAsPxYaY+nK+f65BQwvVCMt2IplMnBWbJspCobnLrxsTe4OdWPoroPaKrvMaaczq5E0dVyWRCxLL7VIWxBwR5FtUnbNlgpwRBDHEDa4jRVvbxewF/8APQdLo2N1oYBLTx0r8fdDHbghufFvF/JGSCSCSc6NbWjQGpV1r6NPPPU1dLMndnQgxywowucHg5PsJUWB4ki5yL4qujQeT+oPTLdo3aSenmmJI5SKe6WJ/kEsf+WursvptW1CmTtiCFTZpqhhFGvuCnLWJsT8A+CPONeo+qdtnqKZ4aebsPJ7TLYlkX9xWxHu+BkWuTfS5tnQ217TAe4sbd0hC84V3kJ8Io45v/sIufwbaBP6L6+pKGGHbKFlnqJGt33BSnMj3teymRgDxUe3I4jkvxvUnpPQR1o7wmqJpGeZmaI9o/qB15EL2wwII4ggMC11yNfnXPp3tdNt88woSSiEjslg4/DXJICjySQQBfB8a+uifU+mWKClqKoSyqnGSpyIA1uSq0jkXcgHPyVbQa+6ekO3TUzQLAsIZg3ciC9wEW8MwY2IHjx/nrz56odPw0W5y09OCsaBCAWJPuRWOT/J16T2bdqtpaiSpWnio0uYXDEuygKwkZuRj7ZUnNxkfjUd9b6vbJSktG8L1Xd/WMZJ5Dj5NvacgZB+ToJRSUTyuEiRpHbwqKWY4vgC5OBrSPSFXaoPYc/Sf39gD2/Pmx8YNyLgAEnGqZX+qFLW1O2VI/1apgnAnZvt7RF5LNklT7goORyb83PHufqNRRtvfZu31qokNgeLkxvHK97Gwu5YA2v4x8Ar7dT1G2iB5dqhlabETzrJIH5eAEEnDlZhYcb/AOemD/8AoeuT2fTUq8fbx4yi1sWt3MW/GtRfUjbu7tS8ysFEjM6mAt+oECJa+cEs1xexUfwR8bRv21VJr6rcnhdp5S0MTqxkRI1KpYqAbsMccfat73wC7v3rxuFTC0QEUAYWZogwcg+QCzG3+Isf511+lPWisoIUgjSB4UFlVkItcksbqwJJJPm/nXc/sGrnpIJ4SjvKvJ4ieBS+VyTZrjz4sfyM6R16YqjM8IppzLHbmgicst/FwBcA3wfB0FT3X1sg3AQQ1ETU0PfV6i36oeOOzqmAh9zgA4wLG5yNNfp71vSSz19XLVQRGplUpHIwRhHEnbRm5NbkwFyo8ef3WCTsX9OlVIFapmjgBFyqgySA3wDlVyPkMbYxqh9P+hW30svcYSVBH2rNxKA3BvZVAJx83HnGg5vT6maeur9y4MkVUY0gv+9I1C9yxAYBuIIv8H58l/18ogAAAAAwAPA19aA0aNGgNGjRoDRo0aDMlpJpKhhIYvpe3x7fHk0hb7i/IWCAYCi/K5JP7ddMUdHMZtv7ERjiRHeMInbHdMlhYfa/sJvYH3KQc639cMdGiuzqih3tzYKAzccLc2ubA4v40Cv/AGTbV/5KL/7f/rXb3z0/o6mkalMMccbHkO0ioVe1uYsLcrWH8jBxpj0aDzz1B0HtezGNa/6yqaVWIaIJHGLEeAX5cgCMciM3+dLW99GUr0DV+2zSvHEypPFOqCVC3hrqbcSSoGPN7E2sPUW5RRNE4qBGYrXcSBSlhkluXtsLXufFr6iGz7Ujy142Wjnlp6qleDuyOEhDN7f0y68ii2b5JJx7RnQRTTB0P0dLuVWlPGeK+ZJOJIRR5Jt8nwBi5IyPI5ovTuu78UUlPJEZphCrOptywScXJVVyWFxYHONX7btiXZqcQUYjUsVepqqkkRoMLyPgOSQQsQcWLXJAOQW9g6RWi3H/AEbPLV9mUNJRyJVSxhgAGkjKRsF5A3NwBfJ+RanLsEcVO8VOzU/MlmkSxe5N2clw13Ixya5tb8DSHtFSu77vBOn6tNtsZHfMdllncC/EG44qAGHgg2Pi2qjoFzpSWkTlHT1v1LN7iHqhM+MEj3EgHFwLD+Bpj10KPYKeKQyRQQxyG93SNFY3ybkAHJ139AaNGjQGjRo0Bo0aNAaNGjQGjRo0Bo0aNAjepwZjQxOncpZquOKoS5F+RtHcg/YGsSvE8rAXGuHqfd4qGUES1tMkSrZY6bnR2ICqDZLAXwQrobnyMHX16vbT36aIyvItJHIXqe0nKUAK3Bx5HFWty9pwb3AB0v7jvZqduelMtTuUtXHenaOjMCAqOaksxCmzqC3uOLADzcO5Ub5UVW+7d3Impade88KzYlmYRWY8RfjYPgG2A982Ud/1D26prUkigoO7xV41knnCRgsADIkdzzYAkK7cSpyL62N86bqKhaOeOSKOrpbvd4+aMzRlXQkMCqMSblb2wQLgaxN66u3ahjbv0lPOXW0UlO0gjRs5l7n2xgZLXUC1r5JUM7pPqir2qNKbdKMQ06WRKmBQYlufMnEkAEkDlYZve5N9VKnqFkQOjKysLqykEEHwQRgjUkl6xnFP9HDMu5bhV+xyAhpIuSszKCBwYKgJsSb2JOBx1q+iExipZqGZXjqaWVu4jsTh8qyg4CH8LcE+6/v0FK0aNGgNGjRoDRo0aA0aNGg69fUtHGzrG0pUXCJx5N/A5EC/+JGsfpPrOOvM6rHLDLTvwlilADrcYOCRY2Ns/tPxa+jvxX6aTmZQvHJh5923/DwBbkfGM686ene5Vo3Kop9tbttOSWNX7nHbJPJ7L/eZYHB+4/46Cr+qNfWwz0P01X2UnqYoCvZVssW95JPuW1hwxe3nOnOt3EwKgMc0xIyY4wTi2TawBP8AH86hfW29b0Upmr6eOBaWpRxUBbjmCQpIV2BX5sq5tqp9RdeU+0QRrWTPPOReyqvcfOW4ghUS97XPxYEkHQck/qXTorO8NaqqCzM1HOAABckkpYAD51jTevm1hSVeViASFETAk/AubAX/AJ1o9I+rFJuJdIFkEygssLhQzgC/tIYp/GWFtZEHrfTxy1EVfE1K8MgjC8jKzfdckKgAAsPlvu0Eg6s9XKyuEiMRHE5b2IzCykIvG9xcWU+RnuPixAHH0x6l1UVVRmaduxTyKOPFbLGfY4AAF/YT/nY+Rq8rNsZmihCUBkmVWjXtRe4MLpY8LXb4BNzcYyNdfq2fa6F4YfoqWWpqGCQwrDCCSx4qWJX2RlrDlY/NgbHQcX9vO1f72T/ov/211tx/qA25InaIyyyAe1OBXkfgciLAfk5xfBONcqS0r0dRLFtVI9TSMyz03GHkCoueLLC3K4+32jlYjyLazaTqag/0fT1ku0RWqZWijSCGKUghio5Exx5ZgbAXvj5NgEm6s9SZKwkxximBlWdu27XMirx5i3HNrG5Ba4vy+B8dA9Ymm3aKrqZXYC4lZmdmKlCucMWt7bA4uFyPIuSbntF6vnQxRijZxIzUkfA8LX4uF4ljyFkJDG4xnSkN7Ly8Ytu2eR7hvoxGPrOHm17doyBDcgXIzdfaRoG3+3nav97J/wBF/wDtrXo/UmnlCmKGtcPbgwpJuJv4Ibjxt/N7aV+uPVaWlWhNBCkq1SmyMr8wVZVCAI2HBJUrY2It8a7HVXqW52uWelJp6iFY5GjkRXujyGHBDFfvvnyCpUgE4B6pd+Rhd1eC7BF7wCcmbwq3OSbeBnWlqNvA2+bZtnf5vUPOzs0RCBI1lZJHI4kfaFC+CWIzgg2GGPioUXwAMm5x+Sck/wA6D70aNGgNGjRoDXmXct4FJ1QJmqDULHUKJJZfgH2SfZi0YJtYAe0Y+NGjQU31/rkXaxGxszyoVFjnibtm1rgHwT+fxpe9UaKWTcaHcYKM11N2lHEI7BrPI1iApYAhgQSpBIyCME0aDqdK09XV75HuE9GKGGnQlyyPGgVUdVuXsLhbAkAKAowPnW6C3Oinq96qJGhaCSWMK0wQKwPcIH6mLEqDY/gH40aNBm7j0dStsm2wwfS/VTyxBZOSciWJ7nu+5gpaxGbWAAvYa/PVrpmePeqeuZ5FpWeHlMov9PxdQ3+0AB94JUAsxFifJo0Dt6dbPSieoqaWoqqkTj9SWVQIXYG5K2RQzC5BNrD3D86n+5PuW2zTpSQF4KCoepBb3LwnUBLILWRQJblMLyfwVJ0aNBR6DoMSbE1HLiSoQySMFt+q7d25FlJ4vxFjY2UKdLlHRbkkUEBo5zJAqqAZ4fonZQZFnduPdMgkseIOSi+7J0aNBv7d6bBJqDu2lSkhm5MTlppWDFwM/Jcj8HjbI1ybh6erHt1TCkkk5+keCBZu3xQAFkAsgyG4+5rkcVsRbRo0Cn0v0JPT0tFX7bKqMYO5UxTPN2pS0eDZD5W5sLYNs40/+n3WablRJMMSAcZlAICuPIF74PkZJsVva+v3RoGXRo0aD//Z"/>
          <p:cNvSpPr>
            <a:spLocks noChangeAspect="1" noChangeArrowheads="1"/>
          </p:cNvSpPr>
          <p:nvPr/>
        </p:nvSpPr>
        <p:spPr bwMode="auto">
          <a:xfrm>
            <a:off x="90488" y="-617538"/>
            <a:ext cx="1428750"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5608" name="Group 3"/>
          <p:cNvGrpSpPr>
            <a:grpSpLocks/>
          </p:cNvGrpSpPr>
          <p:nvPr/>
        </p:nvGrpSpPr>
        <p:grpSpPr bwMode="auto">
          <a:xfrm>
            <a:off x="5219700" y="1557338"/>
            <a:ext cx="3455988" cy="1011237"/>
            <a:chOff x="3022" y="1208"/>
            <a:chExt cx="2081" cy="637"/>
          </a:xfrm>
        </p:grpSpPr>
        <p:sp>
          <p:nvSpPr>
            <p:cNvPr id="25612" name="Rectangle 4"/>
            <p:cNvSpPr>
              <a:spLocks noChangeArrowheads="1"/>
            </p:cNvSpPr>
            <p:nvPr/>
          </p:nvSpPr>
          <p:spPr bwMode="auto">
            <a:xfrm>
              <a:off x="4196" y="1208"/>
              <a:ext cx="907" cy="637"/>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Pleasure, passion, interest</a:t>
              </a:r>
            </a:p>
          </p:txBody>
        </p:sp>
        <p:sp>
          <p:nvSpPr>
            <p:cNvPr id="25613" name="Rectangle 5"/>
            <p:cNvSpPr>
              <a:spLocks noChangeArrowheads="1"/>
            </p:cNvSpPr>
            <p:nvPr/>
          </p:nvSpPr>
          <p:spPr bwMode="auto">
            <a:xfrm>
              <a:off x="3022" y="1209"/>
              <a:ext cx="856" cy="634"/>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Personal relevance, meaningful</a:t>
              </a:r>
            </a:p>
          </p:txBody>
        </p:sp>
      </p:grpSp>
      <p:grpSp>
        <p:nvGrpSpPr>
          <p:cNvPr id="25609" name="Group 12"/>
          <p:cNvGrpSpPr>
            <a:grpSpLocks/>
          </p:cNvGrpSpPr>
          <p:nvPr/>
        </p:nvGrpSpPr>
        <p:grpSpPr bwMode="auto">
          <a:xfrm>
            <a:off x="827088" y="1557338"/>
            <a:ext cx="3744912" cy="1008062"/>
            <a:chOff x="521" y="1117"/>
            <a:chExt cx="2087" cy="635"/>
          </a:xfrm>
        </p:grpSpPr>
        <p:sp>
          <p:nvSpPr>
            <p:cNvPr id="25610" name="Rectangle 13"/>
            <p:cNvSpPr>
              <a:spLocks noChangeArrowheads="1"/>
            </p:cNvSpPr>
            <p:nvPr/>
          </p:nvSpPr>
          <p:spPr bwMode="auto">
            <a:xfrm>
              <a:off x="521" y="1117"/>
              <a:ext cx="855" cy="635"/>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Punishment rewards</a:t>
              </a:r>
            </a:p>
            <a:p>
              <a:pPr algn="ctr"/>
              <a:r>
                <a:rPr lang="nl-NL" sz="1800">
                  <a:latin typeface="Arial Narrow" pitchFamily="34" charset="0"/>
                  <a:cs typeface="Times New Roman" pitchFamily="18" charset="0"/>
                </a:rPr>
                <a:t>expectation</a:t>
              </a:r>
            </a:p>
          </p:txBody>
        </p:sp>
        <p:sp>
          <p:nvSpPr>
            <p:cNvPr id="25611" name="Rectangle 14"/>
            <p:cNvSpPr>
              <a:spLocks noChangeArrowheads="1"/>
            </p:cNvSpPr>
            <p:nvPr/>
          </p:nvSpPr>
          <p:spPr bwMode="auto">
            <a:xfrm>
              <a:off x="1752" y="1117"/>
              <a:ext cx="856" cy="634"/>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Times New Roman" pitchFamily="18" charset="0"/>
                </a:rPr>
                <a:t>Shame, guilt, self-worth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7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7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7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97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9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76" grpId="0" animBg="1" autoUpdateAnimBg="0"/>
      <p:bldP spid="159777" grpId="0" animBg="1" autoUpdateAnimBg="0"/>
      <p:bldP spid="159778" grpId="0" animBg="1" autoUpdateAnimBg="0"/>
      <p:bldP spid="159779" grpId="0" animBg="1" autoUpdateAnimBg="0"/>
      <p:bldP spid="15978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Tijdelijke aanduiding voor inhoud 5" descr="Ed Deci.jpg"/>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095375" y="1957388"/>
            <a:ext cx="3949700" cy="2614612"/>
          </a:xfrm>
        </p:spPr>
      </p:pic>
      <p:pic>
        <p:nvPicPr>
          <p:cNvPr id="1028" name="Afbeelding 6" descr="Rich Rya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0513" y="1928813"/>
            <a:ext cx="2630487"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kstvak 7"/>
          <p:cNvSpPr txBox="1">
            <a:spLocks noChangeArrowheads="1"/>
          </p:cNvSpPr>
          <p:nvPr/>
        </p:nvSpPr>
        <p:spPr bwMode="auto">
          <a:xfrm>
            <a:off x="1000125" y="5575300"/>
            <a:ext cx="3357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800">
                <a:latin typeface="Arial Narrow" pitchFamily="34" charset="0"/>
              </a:rPr>
              <a:t>Prof. Edward Deci</a:t>
            </a:r>
          </a:p>
          <a:p>
            <a:pPr eaLnBrk="1" hangingPunct="1"/>
            <a:r>
              <a:rPr lang="en-US" sz="1800">
                <a:latin typeface="Arial Narrow" pitchFamily="34" charset="0"/>
              </a:rPr>
              <a:t>(University of Rochester, NY)</a:t>
            </a:r>
          </a:p>
        </p:txBody>
      </p:sp>
      <p:sp>
        <p:nvSpPr>
          <p:cNvPr id="1030" name="Tekstvak 8"/>
          <p:cNvSpPr txBox="1">
            <a:spLocks noChangeArrowheads="1"/>
          </p:cNvSpPr>
          <p:nvPr/>
        </p:nvSpPr>
        <p:spPr bwMode="auto">
          <a:xfrm>
            <a:off x="5286375" y="5572125"/>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800">
                <a:latin typeface="Arial Narrow" pitchFamily="34" charset="0"/>
              </a:rPr>
              <a:t>Prof. Richard Ryan</a:t>
            </a:r>
          </a:p>
          <a:p>
            <a:pPr eaLnBrk="1" hangingPunct="1"/>
            <a:r>
              <a:rPr lang="en-US" sz="1800">
                <a:latin typeface="Arial Narrow" pitchFamily="34" charset="0"/>
              </a:rPr>
              <a:t>(University of Rochester, NY)</a:t>
            </a:r>
          </a:p>
        </p:txBody>
      </p:sp>
      <p:sp>
        <p:nvSpPr>
          <p:cNvPr id="1031" name="Tekstvak 10"/>
          <p:cNvSpPr txBox="1">
            <a:spLocks noChangeArrowheads="1"/>
          </p:cNvSpPr>
          <p:nvPr/>
        </p:nvSpPr>
        <p:spPr bwMode="auto">
          <a:xfrm>
            <a:off x="0" y="138588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sz="2000" b="1">
                <a:latin typeface="Arial Narrow" pitchFamily="34" charset="0"/>
              </a:rPr>
              <a:t>ZELF-DETERMINATIE THEORIE</a:t>
            </a:r>
          </a:p>
        </p:txBody>
      </p:sp>
      <p:graphicFrame>
        <p:nvGraphicFramePr>
          <p:cNvPr id="1026" name="Object 4"/>
          <p:cNvGraphicFramePr>
            <a:graphicFrameLocks noChangeAspect="1"/>
          </p:cNvGraphicFramePr>
          <p:nvPr/>
        </p:nvGraphicFramePr>
        <p:xfrm>
          <a:off x="250825" y="115888"/>
          <a:ext cx="8713788" cy="1725612"/>
        </p:xfrm>
        <a:graphic>
          <a:graphicData uri="http://schemas.openxmlformats.org/presentationml/2006/ole">
            <mc:AlternateContent xmlns:mc="http://schemas.openxmlformats.org/markup-compatibility/2006">
              <mc:Choice xmlns:v="urn:schemas-microsoft-com:vml" Requires="v">
                <p:oleObj spid="_x0000_s1032" r:id="rId6" imgW="5847619" imgH="1552792" progId="">
                  <p:embed/>
                </p:oleObj>
              </mc:Choice>
              <mc:Fallback>
                <p:oleObj r:id="rId6" imgW="5847619" imgH="1552792"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15888"/>
                        <a:ext cx="8713788" cy="172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57188" y="2528888"/>
            <a:ext cx="831926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spcBef>
                <a:spcPts val="800"/>
              </a:spcBef>
              <a:buClr>
                <a:srgbClr val="5F5F5F"/>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latin typeface="Arial Narrow" pitchFamily="34" charset="0"/>
              </a:rPr>
              <a:t>SDT is not just a theory about the motivation of learners &amp; subordinates, but also a theory about people’s </a:t>
            </a:r>
            <a:r>
              <a:rPr lang="en-GB" sz="3200" b="1" dirty="0">
                <a:solidFill>
                  <a:schemeClr val="tx2"/>
                </a:solidFill>
                <a:latin typeface="Arial Narrow" pitchFamily="34" charset="0"/>
              </a:rPr>
              <a:t>personality functioning</a:t>
            </a:r>
            <a:r>
              <a:rPr lang="en-GB" sz="3200" dirty="0">
                <a:latin typeface="Arial Narrow" pitchFamily="34" charset="0"/>
              </a:rPr>
              <a:t>, including the teacher &amp; manager</a:t>
            </a:r>
          </a:p>
          <a:p>
            <a:pPr>
              <a:spcBef>
                <a:spcPts val="800"/>
              </a:spcBef>
              <a:buClr>
                <a:srgbClr val="5F5F5F"/>
              </a:buClr>
              <a:buFont typeface="Symbol" pitchFamily="18" charset="2"/>
              <a:buChar char="Þ"/>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u="sng" dirty="0">
                <a:latin typeface="Arial Narrow" pitchFamily="34" charset="0"/>
              </a:rPr>
              <a:t>Implication for practice</a:t>
            </a:r>
            <a:r>
              <a:rPr lang="en-GB" sz="3200" dirty="0">
                <a:latin typeface="Arial Narrow" pitchFamily="34" charset="0"/>
              </a:rPr>
              <a:t>: The teacher / manager can stand in front of the mirror to question his own motivational functioning</a:t>
            </a:r>
          </a:p>
          <a:p>
            <a:pPr>
              <a:spcBef>
                <a:spcPts val="800"/>
              </a:spcBef>
              <a:buClr>
                <a:srgbClr val="5F5F5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200" dirty="0">
              <a:latin typeface="Arial Narrow" pitchFamily="34" charset="0"/>
            </a:endParaRPr>
          </a:p>
          <a:p>
            <a:pPr>
              <a:spcBef>
                <a:spcPts val="800"/>
              </a:spcBef>
              <a:buClr>
                <a:srgbClr val="5F5F5F"/>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200" dirty="0">
              <a:latin typeface="Arial Narrow" pitchFamily="34" charset="0"/>
            </a:endParaRPr>
          </a:p>
        </p:txBody>
      </p:sp>
      <p:sp>
        <p:nvSpPr>
          <p:cNvPr id="26627" name="Text Box 2"/>
          <p:cNvSpPr txBox="1">
            <a:spLocks noChangeArrowheads="1"/>
          </p:cNvSpPr>
          <p:nvPr/>
        </p:nvSpPr>
        <p:spPr bwMode="auto">
          <a:xfrm>
            <a:off x="919163" y="1268413"/>
            <a:ext cx="7010400" cy="1143000"/>
          </a:xfrm>
          <a:prstGeom prst="rect">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algn="ctr" eaLnBrk="1" hangingPunct="1">
              <a:buClr>
                <a:srgbClr val="4D4D4D"/>
              </a:buClr>
              <a:buFont typeface="Arial" pitchFamily="34" charset="0"/>
              <a:buNone/>
            </a:pPr>
            <a:r>
              <a:rPr lang="en-GB" sz="3200">
                <a:latin typeface="Arial Narrow" pitchFamily="34" charset="0"/>
              </a:rPr>
              <a:t>Statement 1b: Motivation of the teacher / manager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39752" y="1700808"/>
            <a:ext cx="6172200" cy="1894362"/>
          </a:xfrm>
        </p:spPr>
        <p:txBody>
          <a:bodyPr>
            <a:normAutofit/>
          </a:bodyPr>
          <a:lstStyle/>
          <a:p>
            <a:pPr algn="ctr"/>
            <a:r>
              <a:rPr lang="nl-BE" sz="3600" u="sng" dirty="0">
                <a:solidFill>
                  <a:schemeClr val="tx1"/>
                </a:solidFill>
                <a:latin typeface="Arial Narrow" pitchFamily="34" charset="0"/>
              </a:rPr>
              <a:t>Challenge 2a</a:t>
            </a:r>
            <a:r>
              <a:rPr lang="nl-BE" sz="3600" dirty="0">
                <a:solidFill>
                  <a:schemeClr val="tx1"/>
                </a:solidFill>
                <a:latin typeface="Arial Narrow" pitchFamily="34" charset="0"/>
              </a:rPr>
              <a:t>:</a:t>
            </a:r>
            <a:br>
              <a:rPr lang="nl-BE" sz="3600" dirty="0">
                <a:solidFill>
                  <a:schemeClr val="tx1"/>
                </a:solidFill>
                <a:latin typeface="Arial Narrow" pitchFamily="34" charset="0"/>
              </a:rPr>
            </a:br>
            <a:r>
              <a:rPr lang="nl-BE" sz="3600" dirty="0">
                <a:solidFill>
                  <a:schemeClr val="tx1"/>
                </a:solidFill>
                <a:latin typeface="Arial Narrow" pitchFamily="34" charset="0"/>
              </a:rPr>
              <a:t>Does </a:t>
            </a:r>
            <a:r>
              <a:rPr lang="nl-BE" sz="3600" dirty="0" err="1">
                <a:solidFill>
                  <a:schemeClr val="tx1"/>
                </a:solidFill>
                <a:latin typeface="Arial Narrow" pitchFamily="34" charset="0"/>
              </a:rPr>
              <a:t>quality</a:t>
            </a:r>
            <a:r>
              <a:rPr lang="nl-BE" sz="3600" dirty="0">
                <a:solidFill>
                  <a:schemeClr val="tx1"/>
                </a:solidFill>
                <a:latin typeface="Arial Narrow" pitchFamily="34" charset="0"/>
              </a:rPr>
              <a:t> of </a:t>
            </a:r>
            <a:r>
              <a:rPr lang="nl-BE" sz="3600" dirty="0" err="1">
                <a:solidFill>
                  <a:schemeClr val="tx1"/>
                </a:solidFill>
                <a:latin typeface="Arial Narrow" pitchFamily="34" charset="0"/>
              </a:rPr>
              <a:t>motivation</a:t>
            </a:r>
            <a:r>
              <a:rPr lang="nl-BE" sz="3600" dirty="0">
                <a:solidFill>
                  <a:schemeClr val="tx1"/>
                </a:solidFill>
                <a:latin typeface="Arial Narrow" pitchFamily="34" charset="0"/>
              </a:rPr>
              <a:t> matter?</a:t>
            </a:r>
            <a:endParaRPr lang="nl-BE" sz="32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2800" kern="0" dirty="0">
                <a:latin typeface="Arial Narrow" pitchFamily="34" charset="0"/>
                <a:cs typeface="Times New Roman" pitchFamily="18" charset="0"/>
              </a:rPr>
              <a:t>Are </a:t>
            </a:r>
            <a:r>
              <a:rPr lang="nl-BE" sz="2800" kern="0" dirty="0" err="1">
                <a:latin typeface="Arial Narrow" pitchFamily="34" charset="0"/>
                <a:cs typeface="Times New Roman" pitchFamily="18" charset="0"/>
              </a:rPr>
              <a:t>Autonomously</a:t>
            </a:r>
            <a:r>
              <a:rPr lang="nl-BE" sz="2800" kern="0" dirty="0">
                <a:latin typeface="Arial Narrow" pitchFamily="34" charset="0"/>
                <a:cs typeface="Times New Roman" pitchFamily="18" charset="0"/>
              </a:rPr>
              <a:t> </a:t>
            </a:r>
            <a:r>
              <a:rPr lang="nl-BE" sz="2800" kern="0" dirty="0" err="1">
                <a:latin typeface="Arial Narrow" pitchFamily="34" charset="0"/>
                <a:cs typeface="Times New Roman" pitchFamily="18" charset="0"/>
              </a:rPr>
              <a:t>Motivated</a:t>
            </a:r>
            <a:r>
              <a:rPr lang="nl-BE" sz="2800" kern="0" dirty="0">
                <a:latin typeface="Arial Narrow" pitchFamily="34" charset="0"/>
                <a:cs typeface="Times New Roman" pitchFamily="18" charset="0"/>
              </a:rPr>
              <a:t> Teenagers more Active </a:t>
            </a:r>
            <a:r>
              <a:rPr lang="nl-BE" sz="2800" kern="0" dirty="0" err="1">
                <a:latin typeface="Arial Narrow" pitchFamily="34" charset="0"/>
                <a:cs typeface="Times New Roman" pitchFamily="18" charset="0"/>
              </a:rPr>
              <a:t>and</a:t>
            </a:r>
            <a:r>
              <a:rPr lang="nl-BE" sz="2800" kern="0" dirty="0">
                <a:latin typeface="Arial Narrow" pitchFamily="34" charset="0"/>
                <a:cs typeface="Times New Roman" pitchFamily="18" charset="0"/>
              </a:rPr>
              <a:t> </a:t>
            </a:r>
            <a:r>
              <a:rPr lang="nl-BE" sz="2800" kern="0" dirty="0" err="1">
                <a:latin typeface="Arial Narrow" pitchFamily="34" charset="0"/>
                <a:cs typeface="Times New Roman" pitchFamily="18" charset="0"/>
              </a:rPr>
              <a:t>Engaged</a:t>
            </a:r>
            <a:r>
              <a:rPr lang="nl-BE" sz="2800" kern="0" dirty="0">
                <a:latin typeface="Arial Narrow" pitchFamily="34" charset="0"/>
                <a:cs typeface="Times New Roman" pitchFamily="18" charset="0"/>
              </a:rPr>
              <a:t> </a:t>
            </a:r>
            <a:r>
              <a:rPr lang="nl-BE" sz="2800" kern="0" dirty="0" err="1">
                <a:latin typeface="Arial Narrow" pitchFamily="34" charset="0"/>
                <a:cs typeface="Times New Roman" pitchFamily="18" charset="0"/>
              </a:rPr>
              <a:t>During</a:t>
            </a:r>
            <a:r>
              <a:rPr lang="nl-BE" sz="2800" kern="0" dirty="0">
                <a:latin typeface="Arial Narrow" pitchFamily="34" charset="0"/>
                <a:cs typeface="Times New Roman" pitchFamily="18" charset="0"/>
              </a:rPr>
              <a:t> PE classes? </a:t>
            </a:r>
            <a:r>
              <a:rPr lang="en-US" sz="2800" kern="0" dirty="0">
                <a:latin typeface="Arial Narrow" pitchFamily="34" charset="0"/>
                <a:cs typeface="Times New Roman" pitchFamily="18" charset="0"/>
              </a:rPr>
              <a:t/>
            </a:r>
            <a:br>
              <a:rPr lang="en-US" sz="2800" kern="0" dirty="0">
                <a:latin typeface="Arial Narrow" pitchFamily="34" charset="0"/>
                <a:cs typeface="Times New Roman" pitchFamily="18" charset="0"/>
              </a:rPr>
            </a:br>
            <a:endParaRPr lang="nl-BE" dirty="0"/>
          </a:p>
        </p:txBody>
      </p:sp>
      <p:sp>
        <p:nvSpPr>
          <p:cNvPr id="3" name="Tijdelijke aanduiding voor inhoud 2"/>
          <p:cNvSpPr>
            <a:spLocks noGrp="1"/>
          </p:cNvSpPr>
          <p:nvPr>
            <p:ph sz="quarter" idx="1"/>
          </p:nvPr>
        </p:nvSpPr>
        <p:spPr/>
        <p:txBody>
          <a:bodyPr/>
          <a:lstStyle/>
          <a:p>
            <a:pPr marL="457200" indent="-457200" eaLnBrk="0" hangingPunct="0">
              <a:buFontTx/>
              <a:buChar char="-"/>
              <a:defRPr/>
            </a:pPr>
            <a:r>
              <a:rPr lang="en-US" i="1" kern="0" dirty="0">
                <a:solidFill>
                  <a:srgbClr val="4D4D4D"/>
                </a:solidFill>
                <a:latin typeface="Arial Narrow" pitchFamily="34" charset="0"/>
                <a:cs typeface="Times New Roman" pitchFamily="18" charset="0"/>
              </a:rPr>
              <a:t>N </a:t>
            </a:r>
            <a:r>
              <a:rPr lang="en-US" kern="0" dirty="0">
                <a:solidFill>
                  <a:srgbClr val="4D4D4D"/>
                </a:solidFill>
                <a:latin typeface="Arial Narrow" pitchFamily="34" charset="0"/>
                <a:cs typeface="Times New Roman" pitchFamily="18" charset="0"/>
              </a:rPr>
              <a:t>= 739 pupils (Mean age = 14.36 y), belonging to 46 classes</a:t>
            </a:r>
          </a:p>
          <a:p>
            <a:pPr marL="457200" indent="-457200" eaLnBrk="0" hangingPunct="0">
              <a:buFontTx/>
              <a:buChar char="-"/>
              <a:defRPr/>
            </a:pPr>
            <a:r>
              <a:rPr lang="en-US" kern="0" dirty="0">
                <a:solidFill>
                  <a:srgbClr val="4D4D4D"/>
                </a:solidFill>
                <a:latin typeface="Arial Narrow" pitchFamily="34" charset="0"/>
                <a:cs typeface="Times New Roman" pitchFamily="18" charset="0"/>
              </a:rPr>
              <a:t>Two outcomes:</a:t>
            </a:r>
          </a:p>
          <a:p>
            <a:pPr marL="800100" lvl="1" indent="-342900" eaLnBrk="0" hangingPunct="0">
              <a:buFont typeface="Arial" pitchFamily="34" charset="0"/>
              <a:buChar char="•"/>
              <a:defRPr/>
            </a:pPr>
            <a:r>
              <a:rPr lang="en-US" sz="2400" kern="0" dirty="0">
                <a:solidFill>
                  <a:srgbClr val="4D4D4D"/>
                </a:solidFill>
                <a:latin typeface="Arial Narrow" pitchFamily="34" charset="0"/>
                <a:cs typeface="Times New Roman" pitchFamily="18" charset="0"/>
              </a:rPr>
              <a:t>Videotaping entire class and rating degree of engagement</a:t>
            </a:r>
          </a:p>
          <a:p>
            <a:pPr marL="800100" lvl="1" indent="-342900" eaLnBrk="0" hangingPunct="0">
              <a:buFont typeface="Arial" pitchFamily="34" charset="0"/>
              <a:buChar char="•"/>
              <a:defRPr/>
            </a:pPr>
            <a:r>
              <a:rPr lang="en-US" sz="2400" kern="0" dirty="0">
                <a:solidFill>
                  <a:srgbClr val="4D4D4D"/>
                </a:solidFill>
                <a:latin typeface="Arial Narrow" pitchFamily="34" charset="0"/>
                <a:cs typeface="Times New Roman" pitchFamily="18" charset="0"/>
              </a:rPr>
              <a:t>Physical activity levels as recorded by accelerometers</a:t>
            </a:r>
          </a:p>
          <a:p>
            <a:endParaRPr lang="nl-BE" dirty="0"/>
          </a:p>
        </p:txBody>
      </p:sp>
      <p:pic>
        <p:nvPicPr>
          <p:cNvPr id="4" name="Tijdelijke aanduiding voor inhoud 7" descr="PE_fun-aangepast.jpg"/>
          <p:cNvPicPr>
            <a:picLocks noChangeAspect="1"/>
          </p:cNvPicPr>
          <p:nvPr/>
        </p:nvPicPr>
        <p:blipFill>
          <a:blip r:embed="rId2" cstate="print"/>
          <a:stretch>
            <a:fillRect/>
          </a:stretch>
        </p:blipFill>
        <p:spPr>
          <a:xfrm>
            <a:off x="2627784" y="3861048"/>
            <a:ext cx="2751463" cy="1728192"/>
          </a:xfrm>
          <a:prstGeom prst="rect">
            <a:avLst/>
          </a:prstGeom>
          <a:ln>
            <a:noFill/>
          </a:ln>
          <a:effectLst>
            <a:softEdge rad="112500"/>
          </a:effectLst>
        </p:spPr>
      </p:pic>
      <p:sp>
        <p:nvSpPr>
          <p:cNvPr id="5" name="Rectangle 1"/>
          <p:cNvSpPr>
            <a:spLocks noChangeArrowheads="1"/>
          </p:cNvSpPr>
          <p:nvPr/>
        </p:nvSpPr>
        <p:spPr bwMode="auto">
          <a:xfrm>
            <a:off x="258763" y="6167438"/>
            <a:ext cx="8521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BE" sz="1200" dirty="0" err="1">
                <a:latin typeface="Arial Narrow" pitchFamily="34" charset="0"/>
              </a:rPr>
              <a:t>Aelterman</a:t>
            </a:r>
            <a:r>
              <a:rPr lang="nl-BE" sz="1200" dirty="0">
                <a:latin typeface="Arial Narrow" pitchFamily="34" charset="0"/>
              </a:rPr>
              <a:t>, N., </a:t>
            </a:r>
            <a:r>
              <a:rPr lang="nl-BE" sz="1200" dirty="0" err="1">
                <a:latin typeface="Arial Narrow" pitchFamily="34" charset="0"/>
              </a:rPr>
              <a:t>Vansteenkiste</a:t>
            </a:r>
            <a:r>
              <a:rPr lang="nl-BE" sz="1200" dirty="0">
                <a:latin typeface="Arial Narrow" pitchFamily="34" charset="0"/>
              </a:rPr>
              <a:t>, M., Haerens, L., Vandenberghe, L., </a:t>
            </a:r>
            <a:r>
              <a:rPr lang="nl-BE" sz="1200" dirty="0" err="1">
                <a:latin typeface="Arial Narrow" pitchFamily="34" charset="0"/>
              </a:rPr>
              <a:t>Demeyer</a:t>
            </a:r>
            <a:r>
              <a:rPr lang="nl-BE" sz="1200" dirty="0">
                <a:latin typeface="Arial Narrow" pitchFamily="34" charset="0"/>
              </a:rPr>
              <a:t>, J., &amp; Van Keer, H. (2012). </a:t>
            </a:r>
            <a:r>
              <a:rPr lang="en-US" sz="1200" dirty="0">
                <a:latin typeface="Arial Narrow" pitchFamily="34" charset="0"/>
              </a:rPr>
              <a:t>Pupils’ objectively measured physical activity levels and engagement as a function of between-class and between-pupil differences in motivation towards physical education: A Self-Determination Theory approach</a:t>
            </a:r>
            <a:r>
              <a:rPr lang="en-US" sz="1200" b="1" dirty="0">
                <a:latin typeface="Arial Narrow" pitchFamily="34" charset="0"/>
              </a:rPr>
              <a:t>. </a:t>
            </a:r>
            <a:r>
              <a:rPr lang="en-US" sz="1200" i="1" dirty="0">
                <a:latin typeface="Arial Narrow" pitchFamily="34" charset="0"/>
              </a:rPr>
              <a:t>Journal of Sport &amp; Exercise Psychology, 34, </a:t>
            </a:r>
            <a:r>
              <a:rPr lang="en-US" sz="1200" dirty="0">
                <a:latin typeface="Arial Narrow" pitchFamily="34" charset="0"/>
              </a:rPr>
              <a:t>457-480</a:t>
            </a:r>
            <a:r>
              <a:rPr lang="en-US" sz="1200" i="1" dirty="0">
                <a:latin typeface="Arial Narrow" pitchFamily="34" charset="0"/>
              </a:rPr>
              <a:t>.</a:t>
            </a:r>
            <a:endParaRPr lang="nl-BE" sz="1200" dirty="0">
              <a:latin typeface="Arial Narrow" pitchFamily="34" charset="0"/>
            </a:endParaRPr>
          </a:p>
        </p:txBody>
      </p:sp>
    </p:spTree>
    <p:extLst>
      <p:ext uri="{BB962C8B-B14F-4D97-AF65-F5344CB8AC3E}">
        <p14:creationId xmlns:p14="http://schemas.microsoft.com/office/powerpoint/2010/main" val="406224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572000" y="3128963"/>
            <a:ext cx="2952750" cy="720725"/>
          </a:xfrm>
          <a:prstGeom prst="rect">
            <a:avLst/>
          </a:prstGeom>
          <a:solidFill>
            <a:srgbClr val="FFFFFF"/>
          </a:solidFill>
          <a:ln w="9525">
            <a:solidFill>
              <a:srgbClr val="000000"/>
            </a:solidFill>
            <a:miter lim="800000"/>
            <a:headEnd/>
            <a:tailEnd/>
          </a:ln>
        </p:spPr>
        <p:txBody>
          <a:bodyPr/>
          <a:lstStyle/>
          <a:p>
            <a:pPr algn="ctr"/>
            <a:r>
              <a:rPr lang="nl-NL" sz="2000">
                <a:latin typeface="Arial Narrow" pitchFamily="34" charset="0"/>
              </a:rPr>
              <a:t>Level 2:</a:t>
            </a:r>
          </a:p>
          <a:p>
            <a:pPr algn="ctr"/>
            <a:r>
              <a:rPr lang="nl-NL" sz="2000">
                <a:latin typeface="Arial Narrow" pitchFamily="34" charset="0"/>
              </a:rPr>
              <a:t>Differences between classes</a:t>
            </a:r>
            <a:endParaRPr lang="nl-NL" sz="2000"/>
          </a:p>
        </p:txBody>
      </p:sp>
      <p:sp>
        <p:nvSpPr>
          <p:cNvPr id="7" name="Rectangle 18"/>
          <p:cNvSpPr>
            <a:spLocks noChangeArrowheads="1"/>
          </p:cNvSpPr>
          <p:nvPr/>
        </p:nvSpPr>
        <p:spPr bwMode="auto">
          <a:xfrm>
            <a:off x="900113" y="3128963"/>
            <a:ext cx="2906712" cy="720725"/>
          </a:xfrm>
          <a:prstGeom prst="rect">
            <a:avLst/>
          </a:prstGeom>
          <a:solidFill>
            <a:srgbClr val="FFFFFF"/>
          </a:solidFill>
          <a:ln w="9525">
            <a:solidFill>
              <a:srgbClr val="000000"/>
            </a:solidFill>
            <a:miter lim="800000"/>
            <a:headEnd/>
            <a:tailEnd/>
          </a:ln>
        </p:spPr>
        <p:txBody>
          <a:bodyPr/>
          <a:lstStyle/>
          <a:p>
            <a:pPr algn="ctr"/>
            <a:r>
              <a:rPr lang="nl-NL" sz="2000">
                <a:latin typeface="Arial Narrow" pitchFamily="34" charset="0"/>
              </a:rPr>
              <a:t>Level 1:</a:t>
            </a:r>
          </a:p>
          <a:p>
            <a:pPr algn="ctr"/>
            <a:r>
              <a:rPr lang="nl-NL" sz="2000">
                <a:latin typeface="Arial Narrow" pitchFamily="34" charset="0"/>
              </a:rPr>
              <a:t>Differences between pupils</a:t>
            </a:r>
            <a:endParaRPr lang="nl-NL" sz="2000"/>
          </a:p>
        </p:txBody>
      </p:sp>
      <p:sp>
        <p:nvSpPr>
          <p:cNvPr id="29700" name="Rectangle 5"/>
          <p:cNvSpPr>
            <a:spLocks noChangeArrowheads="1"/>
          </p:cNvSpPr>
          <p:nvPr/>
        </p:nvSpPr>
        <p:spPr bwMode="auto">
          <a:xfrm>
            <a:off x="2857500" y="2057400"/>
            <a:ext cx="2663825" cy="720725"/>
          </a:xfrm>
          <a:prstGeom prst="rect">
            <a:avLst/>
          </a:prstGeom>
          <a:solidFill>
            <a:srgbClr val="FFFFFF"/>
          </a:solidFill>
          <a:ln w="9525">
            <a:solidFill>
              <a:srgbClr val="000000"/>
            </a:solidFill>
            <a:miter lim="800000"/>
            <a:headEnd/>
            <a:tailEnd/>
          </a:ln>
        </p:spPr>
        <p:txBody>
          <a:bodyPr/>
          <a:lstStyle/>
          <a:p>
            <a:pPr algn="ctr"/>
            <a:r>
              <a:rPr lang="nl-NL" sz="2000">
                <a:latin typeface="Arial Narrow" pitchFamily="34" charset="0"/>
              </a:rPr>
              <a:t>Motivation</a:t>
            </a:r>
            <a:endParaRPr lang="nl-NL" sz="2000"/>
          </a:p>
        </p:txBody>
      </p:sp>
      <p:cxnSp>
        <p:nvCxnSpPr>
          <p:cNvPr id="10" name="Rechte verbindingslijn met pijl 9"/>
          <p:cNvCxnSpPr>
            <a:stCxn id="29700" idx="2"/>
            <a:endCxn id="6" idx="0"/>
          </p:cNvCxnSpPr>
          <p:nvPr/>
        </p:nvCxnSpPr>
        <p:spPr>
          <a:xfrm>
            <a:off x="4189413" y="2778125"/>
            <a:ext cx="1858962" cy="350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a:stCxn id="29700" idx="2"/>
          </p:cNvCxnSpPr>
          <p:nvPr/>
        </p:nvCxnSpPr>
        <p:spPr>
          <a:xfrm rot="5400000">
            <a:off x="3026569" y="1966119"/>
            <a:ext cx="350838" cy="19748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3" name="AutoShape 2" descr="data:image/jpg;base64,/9j/4AAQSkZJRgABAQAAAQABAAD/2wCEAAkGBhQSERUUExQWFRUVFxUVFxgXFxcXGBgXFhQYFhcXFBgXHSYfFxojGRUUHy8gIycpLCwsFR4xNTAqNSYrLCkBCQoKDgwOGQ8PGikcHRwsLCwsKSkpKSksKSkpLCwpLCkpLCwpKSwpLCkpKSwpKSksKSwpKSkpKSkpLCwpKSwpKf/AABEIALcBEwMBIgACEQEDEQH/xAAcAAABBQEBAQAAAAAAAAAAAAAFAAIDBAYBBwj/xABFEAABAgQCBgcFBwIEBgMBAAABAhEAAwQhEjEFBkFRYXETIoGRobHwMkLB0eEHFCNScrLxYpIkM3PSFUNTgqLCY5PiNP/EABkBAAMBAQEAAAAAAAAAAAAAAAABAgMEBf/EACQRAAICAgICAgIDAAAAAAAAAAABAhESIQMxIkETUWFxMkKB/9oADAMBAAIRAxEAPwDBy9IIPvDtLecWOlxBgXfcYlNCk535gHziM6EQdie5vKMcCsiREpNnQktwv/cL+MWJaAPZUtPJaviTFQaGb2Socln4vHRo6aMpiu0JV8oMWFoJIqZgymk/qSlX7cJ8YlTpqaCAUoU+1yluYOXeYF4J42oPNKk+RMcM+aM5QP6V/wC4CH5INB+Vp5QHXlHjhUlQ8SDEw1hl+9iT+pKgO8hoz0jSDqYoUnmLW4iJ1zBsPjCyaDE0UrS8pWS0ntEWkVSTtjE1CXB89veYqkYTYNxBKf2tFKdkuJ6ImeHzDdsSCakx57Lr5gyWvvfzHxiU6cnJ2hXYx8C0O0GJ6JLwxakyhHm0nWCcc02/pUPEFoLUM5a1XUe8wWhYs3fVGZEQTtIoTl8vOM3TpXiIKiwZr/GLiaThCyv0PEnqNLr9whuUVZGlZkx32cSYs01MFlgxzyvcRFRUqnUAhSmJc9UAcyT8DB5PQaGqCjme60RmngzJ0HUL9lAHIKX4sBF6VqLPV7RbmoJ8JYKvGL+L7ZPyfRmDJhplQSq9EmnUZZOIpJD3u98zfbFQpjKUaZomQplw9KIeEw+WiEkNsKatamfeUqWuYsJC1JABbLkzBiM32xqaXUKnR7rneWfvixqclpCv9RR70pg7HSpNaRlimDpGr8lOSB23jukqNAkzGQkdRWQG6CEVdKf5Mz9CvKBSbathVAfVSQBTzP6lK/aBBTQcvDTSRulo/aIoaqn/AA6v1q/aIJaKP4Er/Tl/sEOXbGi3CjhMV52kpaPamIHNQ8s4gZZgVrT/APyzOQ/cI5O1qp0/8x/0hR+EZ7WbXOXMkKloSt1NcgAWL73jSCakmS2qMuFCFFIVEKOvMxxBo0fEidGDdGTla7Tf+tTq/VLWn4JHjF+TrtN3UquUzD5rjh0bbNCNFDdHf+E84GSdc5u2mQr9E4HwGKLiNcVe9RTwN4JI7zLAgpC2T/8ACjxhi9FGOy9epHvS5yTu/CPmtJ8IuI1wpjmJo5ygf2qMPCxZNHm+kKiaidMAUQy1W2ZxAdLzNuE8wPhBrStOiZUTFSknAo4kkjDmAT1TfMnZAetpWMJwLUiIaZVtSOwkQWlkqCTvA8oA9DG1oKB0y+OEeEQ4jcgemTHFyYL1FIyXgetMZSVFxZDKqEpzd+APnlGh1VV009KEpNykXI2qA2c4y0xPX7o2n2ap/wAbL5jzi1HRLls241IUagpKyhJTjdLE2LNe/iILSfs/px7ZXM/Uq3dlB9vxQf6D+4RPGi0S0mAJGr8qXUICEAJ6NRI2O4APdBKl0VLRMWpKEgqKS7B8msdkJSv8SP8ASV+8RZM5IUXI2bRDCiVo40UKjTklGan5Ak+EDqjXKUl8KVq7gPifCCh2Z3WpP+IXz+AgCoQS0tpDppilthc5O/C5tugcRGUuykNSIkRHAI6BEobNvqxpaUiUoLmIScZsVAH2U7IIzdaadPvvySo/Bo83lADtiXpI3TRnTNvN11lj2ULPNh84GaQ1xWtCkiWEhQIJKiSx7BGZMyGqXBaCjV6F0wmVRTVP1gpTDiUhj5xZptJFEhCekJwpSAwCcgw498YSurMMlSXzL+DRPTV5KRfZA2NBmv0iVZknmSfMwIm1HLwhkye8Vpi4akwpHV1B3xVq5vV7YS1xWqldWKuxUiEzIUVmVsbthRY6PK4USimMdRSKOQeOcCFoeiYQXBY7xY94iRVGoe6Yb92V+U90AFuXp2oSGE+cBu6RbdztE6Naqkf8x+aJavEpeBhlEZg9xhpENAHUa5zxmmSecpL94aGTtZSv2pUvsM1PgFt4QFEdaHbFSNBoicicvCUKTlksb2yKOO+N/TJSMAD2w5tllsjzrVlLTewfuEbxMxjyCfOEnsUkS6TWBLL2Z4zxrEnJQPaIIawreQvlGBlp645jziZRscXRpTLUqYWBOUbX7PEKl1ktS7BwO8xmtHG55xpdDzGWDuY9xeIyrRdHqtZpoCcrCUshDF3JJJe2yzQD0hrNNUbLKRwYfCM2ivJWsvnCVOeHmJoP6F0yUzipSirqKHWJPGz5XhtLpvEZqi2IrN9rNYchAETWBMR6Mm2X+o+UDlaoEgxOqXOcVZi4YVwwmFbChGGtDoUIY1oUdMNKoYHYUMM0bx3xw1Cd4ikB0mOExGagb/Awz70l725hvOGIoaamZDhFijX1RygbpypSVAAg22F9sWqSeyb7BeKAvFURTFxANIIIcF+QUfECK8yt3BX9ivlDQE6lRDONorffsRIAUcJY9VmLA7TxEQTqxQbqEvxTu/VDETEwoHTNILB/y/EfOFFaAxqRbsiajHlHAgORwX4JLR2kPlGQE6hDyIYYkMICFcMIiRcMaACrWpsOcVBFytyHP4RVEUgDWgrTP7f3CNcqZfsHnGS0RZfYP3JjUTFdbs+IhPsfoi01M/DI3pPnGZ0bTpUsOndv2dsaPShdPYYCaKHXEJ9AjQ0aGe+2DVEtn5QEoXAvv+EFJZ6qv0q+EZPor2X6VblXOJF1iQcJN2dtrZOwitRq9rn8IiM1qhWd5Scn/OYSHRZn6VQBh62Imwwquwc7BENJpHCk2N1gZbVEAbRvinpCeOkl2NivY3ujfHPvIwAf/LLPcoQWVg9Bv70v8v7f9xhlPVrmJSpIsoOHzbseITpGxy7x84q6Lr2lSxayRt4Q7JwZflVajMKFWZKVWUC+IkN7I3R1dWozAhJDdHjcgq95mYKAgYhps9eJIU0uWzjEzleXZD5QEueAPZEhAAOJgAs5Z74pBW6Ca5KiCSruSB5kxVoZZXLQtSi6khRACAL7uqYjn6YCXBWlJO9x5tFXR9QvokC9kgey+XGHsFHRdrpWES2UrrTEJN8wTcWETmlG8/3K+cDK+cs9H7X+YhrNe/GJyV7leHzgseI6fTp+8S07CiYSCSQWKWsTEy6NFuon2h7o38oHTsXTozfBM2j8yBEycbixzGRS8FoMXYI1iaXP6oAZGQYbot0FQVSSSG6hsc8j8ooadczru+DaQTmN0EZIaWvL2T+0xSFNbRZolfgy/wBCPKGJWCAWivSpPRS7e4j31bhsERJSSBl3qh2KjtPMGOb/AKnkhMdUoFSe3yinIlEqmZe23vfkTCMg4hZJzzBbKHY2hVJ6x7PIQoqVEshRsjx3QoLHSMwg27PhElIfKGUspSwcCVKbPCkqbm0WabR83/pTP/rX8oRidKoleLNFq9NnLA6KZa/skbWyIvBSv1dqVzGRTrOFKEdVASHSG4XaxO/FDprZXozyobHpGqH2YqnLCayROlJJfE2FwBZKVOWc8O2Amm/s0rZKltTrWlJPXRdJD7HLt477wkJmJrBYc4tau6vrrJvRIXLQsg4ekVhClNaWksesYt1OqlWWamm5/l+Zj0D7H9F04SqaX+8IwEJWpITiKzgMvK6gCm7sQ7RSViuuzzumkqlzVIWkpUglCgdikqAILbiDB5U3rdh84oax6qz6ev8AuxBK1nGg2dSVkkEtYEXB4gx6BpHUITGNKMMxOIKlrWevcYejUq2JgpwSHxC4h430NypGNrQ7AbQR3gxDO1en0k1CJ6CgqTjSxSoKSXDgoJByZngtVaHnSlDpZKk4bqCgQGGeLcDvG+N/pzURJpqabjUEU8pKVJU2IIUcZY7xjCW3JiKGjzmUp/qG74sU1YlWNKVJJCVOAQSMs4J6aTTJllaLGWUvdytDsWTtULHZaFov7OysLqKW4KFEINsQUA5QG2EeyTtEJwrQ/wAkdEqx5/CK81SfvBcP+EnY/vmFJqUoxBZYgsXBDHjbgY1Ghvs9nz5yJ6lqkISAze0u+JlINigg3fuiFEdmOq1Jxy8LM8x7N7oiUrTgH+ojZsxDhBXWDVxa6mZMkACSiYtIQeqqwY4cV3cC1tucQaE0CqqUmUHBCgVEv1UILqLP2czDcGi1JaC1BQJnSZy0LTikupUsulRRhxFSXFxnl+UwHpa4y6eUAgrOEOAwJAGwksNu2PS9HasJ6CbKdSVFAlFSgMTYlLaxy64BY3tGZptXZSfwJgJmyQxwqISoBu6yhsilBtkuSVmU0VXibMWsJUl5cqxzBCli7W2Q41OGrVmfwkcWckwW0voyWgGZIluXShYKzZkqIPWdrnteANPepXiGE9FLJDm3aOLw3Bp0JSXZjq6nKpswqdgpRfbnbwaNRqnNCZDMr2lN1Sd2XrZFLWKQyiUhwcyHJcb9sM1eWEBSVlTLCSxGRD7XByO6NpccqqtkZRe0aDSFQPwrH/NQfZIyfhFv74Pyq/tMC6qWPw2Y/iJyvsPGJtHgrxYpYS2E2JNlOes4DGzRz00bapEs6p/xCCxtKmbL3WiJxU3HVVn+UxXm0iemRkxRM8FyuP8AVHfuyQRz2OPjC2GgNp+c9Q9/ZGYbaIvIX+Gv9J/bAjT5wTic+rbabEfOLtDOxyzZsQa/LbFxRMnskpqtYlyxhHsJ2nJhfKHIqCwsT2GOSZY6NH6EbT+URmpsqZjCiogFQCUgsGe3eIpJi0Hqaf1pljeYf2pjpqOsLHI7OAiGRTDEv9Z3/lTHRTjEORyJG6FseirVzxjOezZwjkVdI2mKDnZtO4QoWyrRttJ6tijkITLNiq5DhRYE3UGcOTFKRoudMQuYgLKEAlSiohIYOwJNzwDxtKLQxq5S5gQVgFOGWPw8ayoqJWTdKRiBOTgWh9TqNMEmdOqlgmWhRlS0H8NPVNwLAM+wcyY5+f8An4dUa8Mlj5dgLUqYVT2c+woi77Adr7o7rcnBVLUpuslK9uWFr3zJS8DdDiZ0iRLmGUVdTEAkm4b3retkS64S1InmVOmGaRLluQEoLFLhLB8h5x288koJfo5+GNzb/Z6PoDXiknSpYQtsGBJCkKBJIwDCADiJJ2Rltd6SXN0mAuYsEdGEjGSgYkB+qeqn/wDTxmNWK+VSTOkZSlICly0sAFLCCEIJHsi7k8GAcwP0hpWZNWuZMViWo4iRYEm4w7kgM3ARzOXjZ0/ElPXRu63UiWqWyFYZg33STuJZ0vvvys8ePhNRJrRLUkCahfRhKkhk/lLIYEBJxA3cMXMbal1zqVS0jA6pSF4VElpmFmStLhzhCiFbW7wR1p+81qZ06UkKAlSfwwQWUSxJJcljhfYA2yOqMVKOXo5ZqUGaebUtM6ZRxzdsw+1iKcLg+7utlaN7oGulsiZixJGELe6kkIxAq3lmLjOMBRaNNQsS0glWJIFrODcqI90B7+gbqdKS5GjisqCjNkLlSVoJwhUxukllJa4AxOoOwUBFc7jFqK0RxKUk29mt0xpamrKapwFM0yUKUpiQAACVJC2Ylgd+yDkxImUpDBQXKsNhBRZj3R4FI06mn0fOlpUBNqFoQU3xJkBJWVclHAniH5wZrNfdI09NKQDJSEy5YC2xKbCMOIEs4G8QpQjnUZKkNZOFsCaV1ik1CTLlSSjbiUR2gAPvj3zVyhRLp5WAMno5bNuwDKPmDRZHSqxG2IOXGRU5NuG6PoDV/Wymk0UpS5spAYljMRZlEMzk5AWjJyuVIdVGzitVZczSS1YR0aAiaobDNU5CfAKI4jfGrrKhSEEpRjUGZOIJdy11KsN8eUo16KqmcuROxJMzFYsFIDBIIPANeM7rdrtOql4ZikhKUuEIslyTne5azxpLilGCn6ZCkm6PVdZqumcBaxLmKTY7CSbBWEHbtjHakawBNdNk9H+KslCVs+LAokpUQWFvevdIjyWdpeoMsErUEuUpvlvwk5AW743eoemJVPUImzlEIQlZdlKclBSMs84yTk9d2bvBbR6BrDrqqnnDHJwpYiZ1hiun3FJNiOMBaLTcpUyZPWtMtS0IQBMUEqJzNiXPV6MG2aYE1OulJNmzFdMFKUJuAKlrsooUEMFJZzYXjFqRilyhiyCQ3Aht/nujVQwms3oiT+ReKqjVVc9MyevApwluIL4tr3s/hFWtmgJVvdL/ANiSkeJ74FaAkGUZgd7o2bgrdDNKaVKJy5YAUSJa82wkJIL8xhPKHxzS5b7RE4PGujv3vEH437c44icyykANhd+0W8Iq0rlzk4dnyMOnVNgB7XwG+O18njZzYO6LCNJygoCYVICDjcMp2BsBYpJ3vGkn6TQmWOiQVYwPxACygAzhrHZt3x51VSlm7H68ILT9ZV0kmVKSEk4SVBTkDkxDF37o4lNZWdDi6DZmKM1NlD8NXvHapDsW4CGzpqg3te1+YHYd4jM0+sk9NSFTypjYobCAlWRSnxe8aObVOR1VZk5f0n12RhNJO0bQbqgHpGaTOLvYDPs3coISprS1HcD4CBdcp56uz14RbXM/CX+lXkYIhLsO6BQ4BVcJSkBwGcgNzYPA3SErBNxKY7n2c/hBvRhCJCVH8uPuSwfuPfGXknEo3z6xe9yeOyOxJRgmzC7kSypxBXn7ajlwG+Eaog3UBYhyC2zjESaxzcWuHG1reQilpNBmJdAJbZ2xytbN6OVasSyQpJfa/CFAFclQPsmOQBbPof7FtaDVU0yUvCFyV5CzoUBhP9yVA9kbPWaRMXTTEysBWpJSAskJuGLkZW8o8QnVv3Ct+8Sv8iqZE1ILBEwnE44O5A4q4RvpNSiqlMKqSnE1zjDEjfYeMcjdKktM1UFdt7R5RpnSdZo+qwKCELGFQIAVZWTE57c4K1k2fWKFTMUgKnAEMA3UAQGSMrJFuD7Yv626o9FNkyhNl1E6fZISn2UuACVqJYEv3KjR0GqSlLRSTZoQuWnHLWAFpmy2AUAxsULccgN4jqlyJ8eDX+mcY1JysxQ0UtOEqUSHHsp3F89nOHDRGL3igBwMrhyxP5Tw4R6YNS5WIyzUBS0gKUkBAIByJBW4B4xZ0fqXI6QYl4xfq4kC+w9RTnlxiFBY7E5uzymfREAFBxYOrYsshmJSWIeA1FRIlzVT36iVlnfqhMpV5m4g4RHsGmPs4nTZq1SzJloUoqCQVIzPvAIIfj4Rl9OfZvVSpM4lAUnAskpXi90uWLHtaKilEXJNz7G6ka2UyRUp6VXSqlNLZCrm4UxIYbM2bsgfp7DMkCTLGGWh1sc1LZsahkOqCAOMY3VEfjBvy+YP1MbSfNCQ9zssPMlgBzIg5fOak+xwk4RwXTA0ilE5ONhiNjzSMPcwHhugzWU5nISSlzaWu1v6TuBeFojQxlS8JmBZKlGwIAys/vDPrdz5wbp5JCCkEMoHFcu9ikgj2WIOWbwKO9h8lLXswsnQICiTc5ZNly2xWptGoUKpRS5lpms4tZGBJfgtQP8A2iN8aBySfJoyFTQKVVVNMFKwTEGcEJVhSZiZeJGIe8xe2V+EVFpOzOy5oSgCFoIAIticDCUs5J3hi8UtY6dMxlIQTZQGEf1FrbAIIatSVT6eUlTpwlSVgviWlDENs2gHlBWTLpwtUvpAV4lOlQZsrJO28KpLV6LyVfkw0rQ7y0hWLa44nNni5q5oo4libi6JKVqNyHSE2t+opjbK0KN0Qz9HBAYW6RSUc+sFfCErTtCUlasx69CpThUlLHrNc7CwJ35w6RLUmWAssEgX5FgBaNGqmSqcZbh0oBwve6nJ7HEcnaESc0g/TKFJuTuRTml0BROIL73DM5YMX2DaeNofTUiZs1cxaXIliWkkZE4gSz5sw7YJf8IAOXDMnPnHntfpmYJ61IUU3KQ2WEWAbI74vipTv0ROTaoP19F0ZLTHO5g/MkFhFCTIMxbFR3k2+OcUZGsiwGUlKuLMb8WbwiKZpm/VQBf8xLx0SxfXX0Zpz9mimAy8DqJ620vfCdjMOUDpNMZ1UtSg4lkWYNayQe54LSpGNCF4cwFZtcjfsiGlo1JKyAxUpyxPIZ9scVtWdFp0DtZJeIvYFKMhZxibLa0EdD1PSJQ2FwL9YvZNyWNvrDajR+IuoHIjPfnviJOjgmyAoBtpBzNwCz98H9R3sgrVfjq5iLk8/gr5HygfP0ViLl++ErR5AIc98NOhPYRrdZ8IEsoIwJCHCgXGEAuNnfFGh0olRwgEPcWBy39kU6ikdSsRNk4n4hg3jEFJSlKwQb5+Eds+WLikvowUHdhenX1TzVmP6jEkuYHPs5NclO07ooS5qwLcd20kxLI0gUviSC7cN8cSN7K1TM6xZ89hcdkdipULJUSE5kn1aFDpAbrSE1MxASdigdjWdtl84kROTJkKuQAHIfPcIoOIkUhJDEAjiInHVE5u7K+j6+WtSizKdgCoXTsAGQ2v2boJpq1IGKVaYPZcbLODfaBlFKTSygQQhL8hF+WoRTWybN1qmaFCE45KsZSlJViJFhutGjqJ2jgRiSH2dWYT4R5volQBzI5ZRd0vP7T63wwbPQJNJSZopZpfb0UwfuIjP/aSiXK0bUKRShBKAjGpMsEdItKDmSrJRyvaMSa0jaoDgSPjAXWytxyMAJLrTmQfZBN3Nrt3QJCsI/ZDQJXUTCzrEss4kmwUgOROBAOYDB2Jvv8AUKjQwUGV0YH6qWWe9MomPIfs1EtE1UxSETABgIUoFg3tFLMrgHHMPHt+jdL0KvZRLQeMtKfJx4wPsYAmasS9k6WnnVJV4dD8YiOrKgLT5J5LV8o39OmUr2BLI/pCT5RZCAMgBDEeTVmiZqfZUhR4Y2fjYQImauT1zBMKGISpOJIXiZT5FQ6uZy3x7i0QLrpYLGYkHiofODYqPEqfVEIViOMKG5Sk+Rg9T0zbOZYP2mPTlzpahcoI4lJ84oVFPSH2uiHJQT+0wAYbAd8D9J6NEwy1KUr8NWIMzPbNwd0bGrpKG/44S+5WLwb4wBr5VOHw1KVcMEwHvAIhkgGo0TKVNE0pOMMygpQNuRvFsoBiBdUjee75w37+kb4aViKWsOkkU8lSiplFKggZkqZgw4Fo8eUY132gaZEyYmWn3A6nzc5DsDHtgDoPRRnzAG6qWKzw3DiWikqKXRLoXQRqZc4pPXlpSpKQ3WdV/AFuJgUUxvdD6EmSZvSJmYd4F3T+Uu1uMBtc9EdHM6VI6kw3A91eZtuOfN4dApW6NVq/IelkFvcHgSPhFhdJfKB+pOkAqlCdsslJ5E4k+Bbsg2uZCwsWQNm0cRGlaCSlRGpoMAUmCV03CIlU3CCa1CK0yZxELApSYOq6bqKtdjA+hpSRjVnkOQgtVVBALd42RUo6rHcAsXuc+1P1gxHmyIyIhXJgktEQqlxOAZAsy4UEOhjkGDKyLYEOwRAJvr67YeJ3r6RJJOiVwi0hEU0TInSrnAIK0Smi1Wzg/n9TmYDS18PXGJSt4YExmcPXAQ2YAdnrjEGL+YWMQ6EXKYtlbygnTTlDl5wFlLglTT7b/h3QqHYWk1yhkWPc0FZGn5zN0q/7vIwARM4RYQoYT1iBxYxVCsnqtMzV2VMWRuKlEdrmH04eBjEl3fui/TTSkQ6omy0TvZh6zhsyXZ9/rthipmyOrmA8hxtFE2VZqNnruisZYvaLapgJhgFodCKSpQiKpWEJUogkJBUwzsNkX1ptGG01ppVSropIJB2DNTW624cIEFGSTLmVU84Q65iiq2QBOZ3JGTxvdGaKTIlhKb7z+ZW0+sofoHRAkSsJAxklSm47Hu4EWJioEinIYgl4F63SyqlJ/KpCvHD/AO0FQuG1clMxCkKyWCD27YdE2ZHUWrwz1o2LQW5oLjwKo3ClGMBoejVJrEhZAwKYm7HEksH4uI3p3PFRQ59ka3iJQicmOEPFYiTKapcQTEQQKRES0D18oMR5AtZPAxxCoszqZ4gNH6+sRgVkjqpo4xEpcdNMRtMIoMOhWRQoc3CFDoMiukj1/MPC4opX62ROia/PwjjNS4hXrbEyV+m/mKiVRKlXr+IYF1CvXziRS98Ukq7T2fzD+k9bfGGInxR0GIBM9fzHQqKEWpaotS5u7v8AqYoIX6z+MTomN6+R+EIAiibu9fCLCJ+7v9CBiZnr00WAQPX0EUSXpc9zygnS1Hq58vlAPpGb6DzAi9KmMNgGV8u/Lxhkl8sb+Tk/TuhCW9378/C8VjUADfyFu8hh3wlVVreN+/MeIixD1JIHxBf4vEKplt/ifXZCXPtv5X8ifMQxUwEXD8y/k8ADZk21jGcq6KYhalpwjFdWAJBPEkXPONLMIA2Dh8nJPgIqVChhY9z/AO4nyhBbBVLVuADnx9fCHzV39fWKNZJY2ttD/X4COy5pa55bv/L5RSAuIX69PHDOAiFcwkXduJYeLCKk2a4tDsVArSVUkzCpXVZWYDki2zs3xqqapStAUNoByL337oFUlODch/XGCcu4yy5/xGkU+wbJxNB2N4+u+GLW+315QsL7cu3xyjhD+n+kUIa/r1aEfDs/iOG+y47fpHCe/vPjYQ6A4W7Ia3r+YdifnuzPjlDCq+495gAYr0cvrEEw+svrEyjfce8/SIlnsO7b2wARYY7DSDu8Y7CoAGkw+IhD4846SeXM7ospW+UUkkQ/F2dvzgAvIOzwv68Ifj2D5eu6KqZ5yPff5iJhN3X5fRooCbE383bw84ek9p7Pr5xXE31Z/Bz4w/Ef5b/2gEWEK7T2P8YmTNA59j+uyKKC/Hsf6RIiY/Ld9Ew7AvomN6b4jyiRMw5/BvkIHiYeXOz/ABiXHy7R8TDEXJc0k5nst34WB7TFqRUX9OebOVdsDUzQ1iD3qHwAixLmsL2/7rdyYpE0EJlRe5bnYn9z90OXOyOXEuB/cq3gIpSS18gdzISf/aHylXdPeL95VlFkFuZMBufi39ymT4Q8rcZv2kjvSyU9topGeSoXvwdZ8bRLNJYPc7lKv2IT1TABMudZnHJ38JQ8y0RKUQL2f+oB+QRnD8XUu4GVyJQ7Am/fEUtbA+12AJB5rzI4wAUKhH82H1PbFAj+RbxMEZk25a/FLK/8j8YHT3e/+4/SBjGom3t8/ExJLQ53nh1j3mIG2nxY9wi7KvvPNgO45wR7BliTKAN/mfHKJZiQDu59Y9gyEcQSRZzwHVHfHUJOwtwQPNX8RumZjpiBn5nySIhVNGZccwT3AZxKOrkyfE+Ecdr5cTcw7AgCsW+21XV/8c++Ez8W/wC0Q/2i4c8T8Bn3Qly3y6x7AO6GBAS9vKwiNR2eAt4xJhKi20ZgZdp+sRzbWJwncBfv/iGBGtWw9wiJav4DPDlEtew7P4EMUWyFt5F/XOEA1uXrshRHb+o+uEKAYGxR0KhQo806h2LfEgJ7O7yhQoYHX3Q5JbL6d0KFAInlTH582HhDkFz8RbsJN4UKGMkWpva8XN+WUOE220jm3lChQEkklY2F+QbxMSA7T49Y/IQoUNATJmElvPJuQiVM7ceHVAHnChRaJJvvATmEgncHPeYUtZN2HNVy3IW8u2FCihDkzcRb2+fVHY1/CHzagA4LPnhSnzJ+cKFDQmS48KSSyLXN1nxy8YhTMtk75Em3PD/EKFDJK01bkjM7h1R274rzxvYcB84UKAZxKeAHO5iWlOLIPxJt2A38IUKHEGWRm3tcB1R2jKHqmNwGTJcdjwoUaLsgkYtkE8cz4QxBByDnJ1Hy/gQoUMRyYbgEYnuBZrcD8zEE8MHJIG5JPi+fY0dhRQyNJLBgEjhYnsuBEZUkuyWOTl8xxBc9sKFCA4QAQMLqzckeezsiCoQUhzfgPgDn2mFChiGiSvcntUp/AQoUKFYz/9k="/>
          <p:cNvSpPr>
            <a:spLocks noChangeAspect="1" noChangeArrowheads="1"/>
          </p:cNvSpPr>
          <p:nvPr/>
        </p:nvSpPr>
        <p:spPr bwMode="auto">
          <a:xfrm>
            <a:off x="90488" y="-639763"/>
            <a:ext cx="2009775"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9704" name="Picture 4" descr="http://www.dbgenk.be/_pic/spo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1" y="260648"/>
            <a:ext cx="21367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1785938" y="5013325"/>
            <a:ext cx="1714500" cy="720725"/>
          </a:xfrm>
          <a:prstGeom prst="rect">
            <a:avLst/>
          </a:prstGeom>
          <a:solidFill>
            <a:srgbClr val="FFFFFF"/>
          </a:solidFill>
          <a:ln w="9525">
            <a:solidFill>
              <a:srgbClr val="000000"/>
            </a:solidFill>
            <a:miter lim="800000"/>
            <a:headEnd/>
            <a:tailEnd/>
          </a:ln>
        </p:spPr>
        <p:txBody>
          <a:bodyPr/>
          <a:lstStyle/>
          <a:p>
            <a:pPr algn="ctr"/>
            <a:r>
              <a:rPr lang="nl-NL" sz="2000">
                <a:latin typeface="Arial Narrow" pitchFamily="34" charset="0"/>
              </a:rPr>
              <a:t>Activity level</a:t>
            </a:r>
            <a:endParaRPr lang="nl-NL" sz="2000"/>
          </a:p>
        </p:txBody>
      </p:sp>
      <p:sp>
        <p:nvSpPr>
          <p:cNvPr id="17" name="Rectangle 5"/>
          <p:cNvSpPr>
            <a:spLocks noChangeArrowheads="1"/>
          </p:cNvSpPr>
          <p:nvPr/>
        </p:nvSpPr>
        <p:spPr bwMode="auto">
          <a:xfrm>
            <a:off x="5143500" y="4986338"/>
            <a:ext cx="1714500" cy="720725"/>
          </a:xfrm>
          <a:prstGeom prst="rect">
            <a:avLst/>
          </a:prstGeom>
          <a:solidFill>
            <a:srgbClr val="FFFFFF"/>
          </a:solidFill>
          <a:ln w="9525">
            <a:solidFill>
              <a:srgbClr val="000000"/>
            </a:solidFill>
            <a:miter lim="800000"/>
            <a:headEnd/>
            <a:tailEnd/>
          </a:ln>
        </p:spPr>
        <p:txBody>
          <a:bodyPr/>
          <a:lstStyle/>
          <a:p>
            <a:pPr algn="ctr"/>
            <a:r>
              <a:rPr lang="nl-NL" sz="2000">
                <a:latin typeface="Arial Narrow" pitchFamily="34" charset="0"/>
              </a:rPr>
              <a:t>Observed engagement</a:t>
            </a:r>
            <a:endParaRPr lang="nl-NL" sz="2000"/>
          </a:p>
        </p:txBody>
      </p:sp>
      <p:cxnSp>
        <p:nvCxnSpPr>
          <p:cNvPr id="18" name="Rechte verbindingslijn met pijl 17"/>
          <p:cNvCxnSpPr/>
          <p:nvPr/>
        </p:nvCxnSpPr>
        <p:spPr>
          <a:xfrm rot="10800000" flipV="1">
            <a:off x="3071813" y="3914775"/>
            <a:ext cx="2689225" cy="10715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rot="16200000" flipH="1">
            <a:off x="5286375" y="4414838"/>
            <a:ext cx="10001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rot="5400000">
            <a:off x="2072482" y="4414044"/>
            <a:ext cx="11430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10" name="Rectangle 1"/>
          <p:cNvSpPr>
            <a:spLocks noChangeArrowheads="1"/>
          </p:cNvSpPr>
          <p:nvPr/>
        </p:nvSpPr>
        <p:spPr bwMode="auto">
          <a:xfrm>
            <a:off x="258763" y="6167438"/>
            <a:ext cx="8521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BE" sz="1200">
                <a:latin typeface="Arial Narrow" pitchFamily="34" charset="0"/>
              </a:rPr>
              <a:t>Aelterman, N., Vansteenkiste, M., Haerens, L., Vandenberghe, L., Demeyer, J., &amp; Van Keer, H. (2012). </a:t>
            </a:r>
            <a:r>
              <a:rPr lang="en-US" sz="1200">
                <a:latin typeface="Arial Narrow" pitchFamily="34" charset="0"/>
              </a:rPr>
              <a:t>Pupils’ objectively measured physical activity levels and engagement as a function of between-class and between-pupil differences in motivation towards physical education: A Self-Determination Theory approach</a:t>
            </a:r>
            <a:r>
              <a:rPr lang="en-US" sz="1200" b="1">
                <a:latin typeface="Arial Narrow" pitchFamily="34" charset="0"/>
              </a:rPr>
              <a:t>. </a:t>
            </a:r>
            <a:r>
              <a:rPr lang="en-US" sz="1200" i="1">
                <a:latin typeface="Arial Narrow" pitchFamily="34" charset="0"/>
              </a:rPr>
              <a:t>Journal of Sport &amp; Exercise Psychology, 34, </a:t>
            </a:r>
            <a:r>
              <a:rPr lang="en-US" sz="1200">
                <a:latin typeface="Arial Narrow" pitchFamily="34" charset="0"/>
              </a:rPr>
              <a:t>457-480</a:t>
            </a:r>
            <a:r>
              <a:rPr lang="en-US" sz="1200" i="1">
                <a:latin typeface="Arial Narrow" pitchFamily="34" charset="0"/>
              </a:rPr>
              <a:t>.</a:t>
            </a:r>
            <a:endParaRPr lang="nl-BE" sz="1200">
              <a:latin typeface="Arial Narrow"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00563" y="692150"/>
            <a:ext cx="4465637" cy="792163"/>
          </a:xfrm>
          <a:solidFill>
            <a:schemeClr val="bg1"/>
          </a:solidFill>
        </p:spPr>
        <p:txBody>
          <a:bodyPr/>
          <a:lstStyle/>
          <a:p>
            <a:pPr eaLnBrk="1" hangingPunct="1"/>
            <a:r>
              <a:rPr lang="en-US" sz="2400" b="1" smtClean="0">
                <a:solidFill>
                  <a:schemeClr val="tx1"/>
                </a:solidFill>
                <a:latin typeface="Arial Narrow" pitchFamily="34" charset="0"/>
              </a:rPr>
              <a:t>Teacher motivation &amp; burn-out</a:t>
            </a:r>
            <a:r>
              <a:rPr lang="en-US" sz="2000" b="1" smtClean="0">
                <a:solidFill>
                  <a:schemeClr val="tx1"/>
                </a:solidFill>
                <a:latin typeface="Arial Narrow" pitchFamily="34" charset="0"/>
              </a:rPr>
              <a:t/>
            </a:r>
            <a:br>
              <a:rPr lang="en-US" sz="2000" b="1" smtClean="0">
                <a:solidFill>
                  <a:schemeClr val="tx1"/>
                </a:solidFill>
                <a:latin typeface="Arial Narrow" pitchFamily="34" charset="0"/>
              </a:rPr>
            </a:br>
            <a:endParaRPr lang="nl-NL" sz="2000" b="1" smtClean="0">
              <a:solidFill>
                <a:schemeClr val="tx1"/>
              </a:solidFill>
              <a:latin typeface="Arial Narrow" pitchFamily="34" charset="0"/>
            </a:endParaRPr>
          </a:p>
        </p:txBody>
      </p:sp>
      <p:sp>
        <p:nvSpPr>
          <p:cNvPr id="30723" name="Oval 6"/>
          <p:cNvSpPr>
            <a:spLocks noChangeArrowheads="1"/>
          </p:cNvSpPr>
          <p:nvPr/>
        </p:nvSpPr>
        <p:spPr bwMode="auto">
          <a:xfrm>
            <a:off x="5292725" y="2708275"/>
            <a:ext cx="2160588" cy="1008063"/>
          </a:xfrm>
          <a:prstGeom prst="ellipse">
            <a:avLst/>
          </a:prstGeom>
          <a:solidFill>
            <a:srgbClr val="FFFFFF"/>
          </a:solidFill>
          <a:ln w="9525">
            <a:solidFill>
              <a:schemeClr val="tx1"/>
            </a:solidFill>
            <a:round/>
            <a:headEnd/>
            <a:tailEnd/>
          </a:ln>
        </p:spPr>
        <p:txBody>
          <a:bodyPr wrap="none" anchor="ctr"/>
          <a:lstStyle/>
          <a:p>
            <a:pPr algn="ctr"/>
            <a:r>
              <a:rPr lang="nl-BE">
                <a:latin typeface="Arial Narrow" pitchFamily="34" charset="0"/>
              </a:rPr>
              <a:t>Uitputting</a:t>
            </a:r>
            <a:endParaRPr lang="nl-NL">
              <a:latin typeface="Arial Narrow" pitchFamily="34" charset="0"/>
            </a:endParaRPr>
          </a:p>
        </p:txBody>
      </p:sp>
      <p:sp>
        <p:nvSpPr>
          <p:cNvPr id="30724" name="Oval 7"/>
          <p:cNvSpPr>
            <a:spLocks noChangeArrowheads="1"/>
          </p:cNvSpPr>
          <p:nvPr/>
        </p:nvSpPr>
        <p:spPr bwMode="auto">
          <a:xfrm>
            <a:off x="5370513" y="4292600"/>
            <a:ext cx="2160587" cy="1008063"/>
          </a:xfrm>
          <a:prstGeom prst="ellipse">
            <a:avLst/>
          </a:prstGeom>
          <a:solidFill>
            <a:srgbClr val="FFFFFF"/>
          </a:solidFill>
          <a:ln w="9525">
            <a:solidFill>
              <a:schemeClr val="tx1"/>
            </a:solidFill>
            <a:round/>
            <a:headEnd/>
            <a:tailEnd/>
          </a:ln>
        </p:spPr>
        <p:txBody>
          <a:bodyPr wrap="none" anchor="ctr"/>
          <a:lstStyle/>
          <a:p>
            <a:pPr algn="ctr"/>
            <a:r>
              <a:rPr lang="nl-BE">
                <a:latin typeface="Arial Narrow" pitchFamily="34" charset="0"/>
              </a:rPr>
              <a:t>Cynisme &amp; </a:t>
            </a:r>
          </a:p>
          <a:p>
            <a:pPr algn="ctr"/>
            <a:r>
              <a:rPr lang="nl-BE">
                <a:latin typeface="Arial Narrow" pitchFamily="34" charset="0"/>
              </a:rPr>
              <a:t>depersonalisatie</a:t>
            </a:r>
            <a:endParaRPr lang="nl-NL">
              <a:latin typeface="Arial Narrow" pitchFamily="34" charset="0"/>
            </a:endParaRPr>
          </a:p>
        </p:txBody>
      </p:sp>
      <p:sp>
        <p:nvSpPr>
          <p:cNvPr id="30725" name="Line 11"/>
          <p:cNvSpPr>
            <a:spLocks noChangeShapeType="1"/>
          </p:cNvSpPr>
          <p:nvPr/>
        </p:nvSpPr>
        <p:spPr bwMode="auto">
          <a:xfrm flipV="1">
            <a:off x="3492500" y="3213100"/>
            <a:ext cx="1800225" cy="711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726" name="Text Box 12"/>
          <p:cNvSpPr txBox="1">
            <a:spLocks noChangeArrowheads="1"/>
          </p:cNvSpPr>
          <p:nvPr/>
        </p:nvSpPr>
        <p:spPr bwMode="auto">
          <a:xfrm>
            <a:off x="4064000" y="3041650"/>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600" b="1">
                <a:latin typeface="Arial Narrow" pitchFamily="34" charset="0"/>
              </a:rPr>
              <a:t>-.36**</a:t>
            </a:r>
          </a:p>
        </p:txBody>
      </p:sp>
      <p:sp>
        <p:nvSpPr>
          <p:cNvPr id="30727" name="Line 15"/>
          <p:cNvSpPr>
            <a:spLocks noChangeShapeType="1"/>
          </p:cNvSpPr>
          <p:nvPr/>
        </p:nvSpPr>
        <p:spPr bwMode="auto">
          <a:xfrm>
            <a:off x="3525838" y="3924300"/>
            <a:ext cx="1844675" cy="765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728" name="Text Box 16"/>
          <p:cNvSpPr txBox="1">
            <a:spLocks noChangeArrowheads="1"/>
          </p:cNvSpPr>
          <p:nvPr/>
        </p:nvSpPr>
        <p:spPr bwMode="auto">
          <a:xfrm>
            <a:off x="4064000" y="4521200"/>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600" b="1">
                <a:latin typeface="Arial Narrow" pitchFamily="34" charset="0"/>
              </a:rPr>
              <a:t>-.36**</a:t>
            </a:r>
          </a:p>
        </p:txBody>
      </p:sp>
      <p:sp>
        <p:nvSpPr>
          <p:cNvPr id="30729" name="AutoShape 2" descr="data:image/jpg;base64,/9j/4AAQSkZJRgABAQAAAQABAAD/2wCEAAkGBhQSERUUExQWFRUUFxQVFBUVGBgYGBQYFBQXFxcUFRcYHCYeFxkjGhQUHy8gIycpLCwsFR4xNTAqNSYrLCkBCQoKDgwOGg8PGi0lHyQsLDQsKSwsLCwsLCwpKSwsLCwsLCwsLCksKSwsLCwsLCwwLCwsLCwsLCksLCwsLCwpLP/AABEIAKEBOQMBIgACEQEDEQH/xAAcAAABBQEBAQAAAAAAAAAAAAADAgQFBgcAAQj/xABMEAABAwEEBwMIBA0CBQUBAAABAAIDEQQSITEFBiJBUWFxEzKRB0JSgaGxwdFTYnKSFBUWIzNDVIKistLh8GOTFyREc/E0o8LT4gj/xAAaAQACAwEBAAAAAAAAAAAAAAABAgADBAUG/8QANxEAAgECAwYBCwMEAwAAAAAAAAECAxEEITESE0FRkaEiBRQjMlJhcYHR8PGxweEVQmKSBjNE/9oADAMBAAIRAxEAPwDV16vF6uOhTwqH0+dg9CpgqE1id+bd0KSegGY2+1P3H3fJOBbH9m3HznbhwbyTTtG+ifvf2TkyMuN2Tm/zvs8l30Zwlitb9vHzTuHEckVlrdy8B8kGxyto/ZPdPnfWbyS45Geifvf/AJRQGPrRa3X3ZZnzW8eiWbWbrMvO3N4jkm80zb7tk947xx6Ik0zGxtJDqAOPeGVeiNwWHI0hda4uLQAMyG+kOShNIa7ljmiINca4kgY8KKOttkltkE9oaXRwQUuAivau3gU4DfzVfdod7Ax0jXHtO7hgTzPSiplUb0NkMM7XaLmzX6T9ZHGCcscceOCsGidbI5LrSQJMdkgDfuVM0FqfI+RmBocTXd6lqds1As0kIa5l17RhIzZe08QR8Uu1M0LCKS5DmzWqrchmN3NPO22sh4KG0e10NYZTec0NLHjJ7Rh975qUhtDb2Z9itTurmCUXB7LF2eZtcQMki3Til0NFSB7k27SOuZ3r03C8Gp83dyUFHFmyxaMD8OqHaZfqjJ3uR54QGE3j3q5cuqjopGnGrgHNdmOAx3oBCWOgFLoy5p6yYBxwGZ3lMbMGnG9y7v8AdFmjF87W87lAHgnF91BSoBzzxKbymoK8DAHGhyAGHUpEkiZAGUwoo6dSM7qqPtATAGUj0GUiiM8JrIVCDaUoF3ijvYgFKEC5yC5yI5qE8pWMeVXiTVKaUpDiEgriUNzlAiXlDKWUlygRBK8Xjl19Qh9OVXtUlcuOWnqgtZD+bd0PuU4VAazn80/7J9ySYGY32GW2z+L+lPDCLjNtmb95+ryTARO4HwKO+J1xmy7z9x4hd8zjmzQij9tnd4n0m8ktkQqNtmY3n5JtZonUfsnujcfSalxQmo2XZjceKhCQmh23bTczv59FE6yyAsiiDqufWobiSL1APWSE9lredsuzduPFE0docvtDXmoaIg6u8Fk4dT10S1H4S2hG80i9u1aDbDZrNvJjvgZek6vLBOtM6KhMkTbo/NtJpTIkUqptrwXsqDRra1AqBXioaGyPnnkkdVsbTdaTgXhuZocgq1ZHbpTV89EOrDCxuQCePkr/AJh/dVyfTjZZ+zh/RRd93pP4DiBvKlZLeGiueFSeW9GU7lzV8xrpeylzQ7ew+wih+HgmFna69mPEKLtWuRtL7kMTy29dBGAJHecTkB70c6M7OVtC4Ag1BJcCaV35UxwCFN8Dk4ynd7YTs6vuinHvD5qQkiLSCSMKecOHVQbrrTXevLXMHOryb7lcc4sXaFzDiO9xHBMWtc1+QpR2FRvHVRjrVs1acbx9wSGvc52PB3uUsG5Ltc7HD3L1xcXEUOZUIyemHNOXu2nHfUqJAJENLSQcqCniUCV6ZWe0Gp6fEpbpuKJD2SRMrRIlTSc0ze9EAOSRNScUV6SBmoERVNZCiyhBIQCAlCavT2UJo5qRjAXBehy9ckVShOLkhyUSk1UIJKQ5euekOKgQdcUqgQyUqqIT6dXLly4xYcVXda3Uhf8AZd7lYSq3rcaQyfZd7kkuAGY2ZnekfEpw+d1xm0fO3n0kB1px7jPA/NHltOyzYZk7cfSPNd4oFWed11+0chvPpBEhtDrzdp2Y3nikwT7D9hnm7jx6pUVqF5uwzvN3HiOaiAEfaHXnbRzO88SpvQcxMsYJJBjcDU/WPyUC627R2GZncePVWXVVl+ZpugBrN1d73CmfJCb8LLaPro0HRkxJpuwVX8rWnjBCyKNxa6R1DdNDdAx948VcrFZ7oqsr8qje2tcYzDGEkA0O07HI181Z5O0czrUrynkQFi1sfCwMgaS7KjReNTx4KUsembayWN89brzRzcNlprgPAJ3qxYYo8W4k0qKHA8DxUvrDZr8LnY3mgkAe2iKWWRtUJbV5Eto7QrIheiGw43h9WuJHMVRtKMcGF1TUY4cKGqoOgdcJn/8ALtBbG1w23d477uPSi0A28PbdIpUU64It8UV1aalFopv40d6R8UWe2vLsDub7gmkj2tcRcBoSMzu9aJaLS2vcGTd59Ec1oTurnm2mnYP+MHBuJ848OASmaTNTjk124cEyfO24Ngd47zwCHFaW1Ox5rvOPBEA5dbyTWvsb8k9kt5vuxrQnC635KGjmZ6H8R+SPJaW33bJzPnf2UIGjtRqa+4DfySnTpg60AuwFMONd/ReuloiAM+ZN5Jl5JKKJtI5AIp86SZkBxXhj3oBFvmQ3yITnJF9C4TnSIT3r17k2dIgEUXrqoV5KDkoTxzsUguSiUhygTwoTillIcoEG5KohkpV5Eh9QrxerxcUsOKq+uLvzEn2Xe5Wcqr64isEg4tcPEJXqgMx4hnpO+6P6keZrLrNp2R8wem76yQ/R0jTQscDzCLLZXXWbJ7p3fXcu6UioQy6/bd5nmjj9pKgYy+3bd3m+aOI+shssrrrtk+bu5olmgN9uye83dzCgBRay8dp1SadziftK6avzMs/eq4ghp3VOJA9pVW0VYyZbxaaNq7EZ0yHiQnmhraJnPz2Z7o53QSfeg83YeDcc0aY3WVpbi0jDdiFQtadMWYVMwq51aUG2AMiDuUsXYFVHTUI7VxcAW0Fa7xTJLKJrpYl0+BDaE1mJfRzsiaHKorgTTfRXl2lh2WGNcFktqsZjIIGy4Ag5ih5pxZtPyNFK1CpzWh04V/aLjY9IfnCI7rKnblkbstp6ANLx9nNTuh7dHI5whvy0wdM/In6py8FQIrTHPjI/HO6cArdo/WK9digZUgZDBrebjuCZT8OyaXVjs2F2uNoc+rwDeO4nPoEK1ht4bYybud6I5K46V1UgIjDpAJuzDpGAgF1T3w040zHqTKTVKEmpL8hvG4U4K5PZSTPM1FebfvK/cbcALx3jud6I5IMMDanbb3XbncOitJ1XipSr6VrWo3gcuSY2zVa7VzHE4EUdnlTAoqaK9logOxHpt/i+SXPELzttuZ9L5JBsTq0oa8KIlrsTrxwOZ3c1YKNHMo7MHpXjzCU5+KJFo12NK1GOKC6B3onwQYTiaobku47gUJ9eBSkOcuc7BBLzwSHkokOegyJd08ElzEBkAe5BaxEIockUR8koQFxJKdzQEDEJo5vJAIgociWV4oQEQuISyxeYKBAOak3kUsqvPwU8VA3Pp5cuXUXFGPCqprrYmywuY6tCPNJBwyxCtTlWdaInFtRlvFc0knbQMc2UHVbUeKWNxntUrXBwAHbXdmnAomsmoUUUN+G1zOdeAp217A13BGfK1ucfrqEN2lYx+rP8PzWjzt7NuPM3buntXv8AIqrdAS/tE333In5OSftM333KwnT0I/Vu8B8040dpaGaVsbWOq7eQMOeaCrVHxLnueQDQNgNnhe58skhdjtuJuhoOQJQtS4D2TX73PleetbqsulNHgDAZi6eYTWwWVkTKNF1rW3QBuGfyXVpppZnKnJSbaHdqmrRozKp2tGjqSl2NXsaCd1GkiinjA+d9WG60b8qpOk7LI0AtAmDcHsIoXc2OyvDgcDxCM1dAi7FFswezCl+OuLHDDqOBVmsepdntbL0ZDHcKmoPDNSMGjIpxejOXeFKFpGbXtOLTyRINCmI1aSDywUirajbb4FN1i1FfYg18r2hjnXWkmtTQmlBjkFJ6oBzXh0boXNGL6OOzQVFcBXGm9J15tsjxE20tc5kbi5rmGhcx1A7DIPBDfUU7g1Ts1rsp/AJj27ReMTnAF4GJY5tAa8DvRdO7vEvjWtHPiSWmtF2yeRtts00c8kMYbJEDS8Gkn82BUA4nCu7enOitf43yNjds9oxr2F2Fa4Ob1a4OHqXvk4thjaXvfUMqx7QA0C7m0ilQ4YUrzTPyl6gtLHW+yuaYzRzmNbQtJzkaRhnmKD1owe0tl6lU4v1uBd2kEVaVzjxWX6ka/ljhDaHcmuO/gtMbMHioNQccFW1ZldiB1o1YFoAc2R8bm5FjiKjg4fFVWTUuTfaJvvlaVJ7FVdYrZBZSDNLOwSVDbpcRgakYA0zqqaqlqmaaE4+rJIZaN1cEY2nyPdXMvd4J/wDi8HAF+OGBxKgjrbYf2q0edvd53e83euGt1jrha7QMQa1dmBSvd4LLafN9zZeHJdiySauupk7xHzTRtku1x8afJQ35ZWX9ttOFKYv3ZebzQX612Q/9XaP4uNfQ4qPb4OXRix2OKj2JyWDH5Xfkkxsujj1oSoQ61WT9rnxvVwPnZ/q15+VVl/a5s693lT6Pgl9LzfRj+i9ldUS5hBOZpwww6YJIswGZPru/JRQ1qsv7VJhTNg83L9WvRrXZqf8Aqn7vMG41+jQ9NzfRjeh9ldiQfACf/HyQZIhXAn2U9yanWqyn/qT/ALfE19BJk1qspr+fGNf1fH91L6fm+jD6D2V2HpdVt04jjQV8U27Ft7fU4csfcm7tarL9KM/ozTKnD19Uh2sFld54OWIY7cOQU9Os7siWH0suwRzG1445HL2Lu0aPNag/jOzHJ59bXD4I2j7ZZXlwImdTewClDyOKMXXk7Jhl5rFXa++oJ0jeAy3IQdz9g+Sstj0do+RpPaStukAhzXDP90hGbq/o8/8AU+LwPeFfu8RzKN9g/Z7FU7bkPZ8l3bt9Eez5K5R6m2J2U9ekrEX8gLJ9I7/cYnUMRzFdXBv+3saXVcqcNcpSCQxmGWLtrlhl1UxovWaOVgLyI3+cxxypwPBYbZXMcqU46ol3FVzWO0bNFFaY8qMLZTDZgJntqZHlwZFGBmS8948goPS/lasgjBbGZZSMW5MaebjmOgUdKctEBQkN7YFFztTzVzX+z2iS5aIWxlxwc3LHjXcr3+IICMGA1VMqcoOzHbcdTLJI0+0DZHMkZNk0OugneXClOmK0I6swfRhQ2m9Gs7N8cQpcxAHpUr8lowsdqdhZVcrDvSEmxXomhjc+jBgMKlJ0fbO2gB30oRvBGCewPDWVOa7SKAVrd2cdyMAOcNnlxJSoW4c6YheQRl5Ljvy5AblA2/WLsdICI4MdG2jtxdU1p0FFCIlrXokl3aRHs5QO95r6ebIPOHPMbij6Pt3aVa5t2RmD2HMVyIPnNO4+41CdwuqK8UK3WAu2mm5I2t12f7rh5zTvHhQgFQI00/oIWmBzDQE4tPBwGyfh61jz4nxvObHsJGBILSDxC2nR2khLeY4XZGUvtO6uTgfOaaVB+IIVG8oeiezmbKBhKNojc5ufiKeBTQfAJBaK1gmile+8XGQUkvVN/mfrDjmrboLXQtBjJ2H1Don4scDgQqB2gCRJaChOmnnx5mmjiJU/DZOL1TJvWnVK4DPACYa1IzMJ6728CU71L15dCRHKbzMBe4dUTUvW4xyNbIaioBr5zDg4HjgheU3VIWO09pE2kUuLaZAnNvRJG7T2tUCvGCleHqvT3e75GsWa2NkaHNcCDimGsmgmWqF0clDXFp9FwyIWW6ra4PgcGF1WZAclq1h0m2ZoLSMqoNGbNFEb5IZDk6PxcvW+SCTizxctS0HKKmNxwd3a7jTJTEejaBnKtedQoopjbcjFXeSKTizxcqlpLU6WKV7Dd2TTP18F9LWuwgigHDDiK5LMNPWAfhEtRTaOCoxE91FNGjDrbk1Iy38nZPq+KT+IZPq+K0MaPbwQPxc2uW5Y/O5G7cQKRZtWpHvY0XdpwGfE0Vwb5KZKfq/FylNFWZrJ4nFtQHtw9a1OLR9A2tMGgHrxWvDz3qbZixK3bSiYz/wok/0/4kg+SmWv6un73yW4fggunDcUOz2OlKjzW+O9adlGXbkfMmsOrzrPM5hoACBhXeN1eaFYoqD1rTPLDo+7JG+goaAHfUONfeFH6o6swzwF7wSbzhgdwA+axVquzdG6MUqaqFNEanNVyGykHJzSPXgfmnuntBNiOyKBQzI1mjWs7gaU4miaN0sIQQGAgmpJNPgh2/WQSgxsjxqLzsCAK4ipGdPeqKGniUSOM81d57Ip83XM0H8Ywn9S0/utXv4RD9Az7rFCatWZpcL1VdOwZwSf1CfIzyppMxca22kbvXdonUev7h3mV9fzUWzWuTfQ9WpX5UV70cZ6hW7r/Hoztb2PtdUPbbrFZrQ0tlY9tabTaVwy6qIdoeN36K0NPKQFh8RUI0mk4H5wgdDRN3ss53Pb0ofejGLhpddGLJRnxT6oBNomaPau1AxvMIcOuC0Tyb+UUNIs9pOzgGSHzCcg7g33KimzsYAY539LuXXEJM5a8NNKSDOg2ZBvxrn7MU0o7xWl1KZU1a3bJ9D6bEIWfS6QrbJR5rjQfu4fBRPk78qjI4/wa1uIuVEUruG5knA80iQkuc4Gt03qjMtca3hyB96XDUnCbuYJRsSkMPZzPFdl23TdzT+/eyomdntPaNaSNpuGG8Hel9rdrhU1GGa6CKx3PbOybTNz8GgcePRQWl9EidhaSDJHtNORDgPcck/e8jHOWQUaD5o4nkhym6aZgAUO+ozPvUCL1X0nfiFcxhzBGFFYGyV9SpdktzGWkhmAkF/leqQehwx681a4LR8sELAIrW0uhu2uIVdDg9o8+F3fYeNMCOBCBrK1tt0c6SHa2e1Yd9W5t60qKKct7Q5hG44FUXQNqNgtZsz/ANBOax1ya47uhy8EPeMjPBKSlieiktYdEOhtMsYGAcS37LtpvsPsTBliO9PmNkeCcdDxV51r18jtWjIYyK2hpDH8gxo/OA/Ww6GqpzLE3em9rcA6g3YdU2aQNRi4kYqzau6zPiIoSaZtrnzVckJ3ocUl01VQ2pt+hNaGzDZNJG4gcaLRNDaVMzq40ujDg4Zr5x0XbLtHAlrhixw3nnyWt+T3Wpjyb7rjqYjcTxHIoEi1G9zRZSa+9MI9BwSi+6JpJJqd5xIT50wIvA1FK1Ci7PrTZ4wGOc4UrU3TTE13dVJKL1ETaeQt+qFm+iHifmmz9RLMfNcOjvmn7NabKf1zR9rZ96dR6Uhf3ZGO6Oafik3dN8EWKrNcWV2byfQnJ8jadCndljJjDO0Li0U5uAOBr0Uz+FxkHbbhWtCDTrTJMLNYWVD2knDAg4EHfhmhGlGL8CsCdScspMcPtAYG1rtOuigriRv8Fxlz93NM9M3rguY0cCcaYCuNU9ssrbgpvFTjXHfjvWi1lcrM78s0VYYT/qEe4oPkzs96xk/6j/c1PfK629FABn23wQfJUP8Aknf91/8AK1cjF6s3/wDm+f1EazaJvVoKqmO0Q8HunwWwzwg7kwlsw4LA3YzxqOJlh0a/0SiQ2F3olaQ6zDgvWWMej7ELtjOqVrQVjIOStXYFObNYzuYfBOvwR/oHwKKg+RRJ3PmcwBIdAFKOshzA/wA4IT7OuvvDsOiRxgSOxT4wngfl4IJCdTKnSQ1AIyJTiC1NHeYCSO8KhzTxwoD60lyblPqVNbI6NkD/AD2l244gu5EbzzUhoPWWWyuaJKlgqLpzAOYAzUMAisiMlKNqW5mnm/W3YceaKuhJWfA2TR5aWNczFrheZyBFctyHJIanDj/nJRGq0sgiDCWANFBtgnPg08FOus1can1b06mrF0fJWJm8o2Xvy/kYT2gRtvOdekd/COXAJxDLsAEV476V+S59haDUDHicT7USGylxoBWu4Jd5mdBeQZ7F5TSfwy6/wU21WqltutpRjanqTX3UVusFsw3Hjurwok2jUBt8ymKRrnUqQXY4UyNUVmjOzwFehVilzOfPyZW/stL4MkhMHA4Kv616CE8JIG23FhHEKUjlDfijdsCDiDwUumYqmHq0vXi18jNtN2syxwzO79DDL9uPInqD7FEiRXLWbRLbsz20oQHGmQcwjHkSC4KlNdwVsXkVBXyKPFako74nLxkZqo8wnskAPTnx6qPlgxwUvFouZ7HOjjkfG3vOY1zgw8HFoNAmuGWR4Hd4oNcAgbBaKG6cjlyKmLPa3wvD2Eim9MPwcEEImj7We47MYYpGrENg1K16bJGY3ZihLScMM6cjwVqj0dHaIyY7tS4uLRQUqMBWnHH1r59BLHYEtOY/wK9am69Ogkb2wJGV9u8fWHxSiuJo+kdTYZGuF0C8CK47xRR8Pk7jbQVdRpccHEVqa4q1QW9krA+NwLXCoI+KUyU4V9aZRQpRmeSqETGRr5GEuJJa4EGu6hx9qu2j7AImMYxxLWAjHf4Iz21aUiIkbqAZknPoqrKM8lqWbUpKz0CyNrUJt2Ibcx7rbvXLH2JrpPTLWENDto1oLrjXwCitL6ziCO9MAxp3yFrK9ATed6grkpaWFsRflPbs2Yf67UryazM/BXBsYbdleHC8514gDa5dFG6a1yZaLgisr7SWm80iN9xrtxDnhoKhbW7SczLjYorMypNKiprvIZXFZalG8m9pdLhli6caWw33NYdpKFvfaz72Pgm/5X2FrrrqNPQH+6zCwaiWx/6S1Ecmty6GQ4eCk2+TOImssz5HHMvkJr1DcE8KcY6q/wAkjJLEJZq/T62NMsmsdiebrJIr2dKAH3KUitEZ7pafskfBZtZ9ToIm0a8s5sAb7SmVosFgYazWtv70+PgHJ1e+gI4mT4GuLqrJbNrBoiE1ZO9x/wBMzu/lwT3/AIh6P+ktH/u/1KxFu+fslysOqVmjs/Ydk10ZFCHAEknzic681XT5IrMJi4vd2da9nv6Xq1orbHpRhwxHI/NOO3G5BwT1RsjVnHRgrDoiCMBscbGgCgo0Zdd6rWsvkmsdqN5o7F+8xgUPVuVeitTZOSN2qkoJ5AjUlF3TMc0j/wDz66hMVpaTjdD2FteFSCaeCyHTGiZLNM+GVt18ZLXDPHr4eK+vXz8Fj3lm1aMj22loFadnJQYmndcePDwSOGyrouhUdSWyzFbyLZ8TT/M/7p4NCyOddY0uJ3NFSrpqp5GbZM4PmpZ48Dt4vI5NGXrKEVtq8ST9G7SKN2/ZyGh3440oQrroOe1zR34opXsvXbzWuLanIVPvyC0+x6o2KzkbLJZB50gDsRvDQKBPp5XOwBw3AA4K2NGT1F84lD1G12KxozQT2sLrU/E5MbSrepG9BleIzVjjhka0KsT9D3s3H7pQ5NV2n9YfUwp1QjxL4eVMVHSd/jn+pEw64yszkP7wr7U/g1wbJg9kcnSlfBAtOpUb83SerD4pm/yeRbu0P7xV24jbKRZHyjGX/bSi/evC+xLPmsUneY6M8Qm0mqEMmMNoHRyaw6llndkkA4E3h4OR2atPGbq9BQ+wqmVC/J9jpUPKNJepUnD42kvqRFt8nEwD6Ma4PG1cNL3WlCVU7bqCW/SRn6wqPbj7VpTbPaYv0cjuhxCRpHSFpkjuSNBFakgYqh0nDS67o3QdPEtKapzT4rwyMktWgTA2ru0l/wC3dbTreqfAJiNZmMOxZYwRvlvSHwNG/wAK0aeyjeoDS2rkb8S0dRgfFZJV5Qfj09wa3/Hqc88PKz5PNdfyV+HyhWtpBZMY6ZNYA1n3WgD2KXZ5VJXilois9oG/tI2kn2FU3S+jTBJdrWovDoSc/BMVcoRktqP0PJV6Mqc3CorNa/aNNsWmNGWnZkszLO7cWPcxvSoqG+ttEy0poWwxm9I22Rjc9pjkYfsyBtCqfo3QNotAJhifIAaEtFRXhXinls0HbrI0GSOeFrjQHaAJO7BS1SL9a65P9n+SvdTS2ksvviWuLSeh7tHC1Sc78bT7gljTmi2nYFqHIugd73BUK0CZh22vBOO2zHrtBIGkJAKVp6mj4K28uS+/kLkzVtDeU2yWYm420OBwLXPgA64OwUw7y3Wf9nk69pH8CVhTpSTUlJLk12HZR9B2Ty5WPz43NH2g7+VPT5VbNaHxR2aOacyPaxwY1zLl40BLi2lOOKwDQtlmkkAhYHuzpca4esOBFF9I6u6BkZHZ5GSAtNxz43RQtLOLQWMGRwrmonK+pVO60C2/RskbXSPdjeLezic65dJ2XEnac+mZJpwULM+NgvObEynnOutP3jirPrdbmNjIc5oBwxNM1ndu1NiLyXMPsHiXYe1OqblxMeIoOcr3sg9t12s7cGydq70YQXnpVou+1Rz9aLQ8fm7G/rLIxg8KkpwLNYrMKyOjH1RLET6xe+BQTrxZcGx0jAzcGOme7oAA0e1HdRWrKo4aC1++gzfpDSbzRrYI/U55HrOC5ugdISfpbZI2u5gbH7Qn0/lAiGEVltU54lnZtPqA+CDZddLbI+jLJHZ2+nIx8hHqaK+xG1ND+COeXb9xLPJ0x36Ttp3cXyPd7BT3p5D5PY24tgY3rQfzVKsmitIClZ7W9x4Ns8jGfy1T+aayEEi1xNoKm+aHwJBTbUVwQyk5rw26/kqUupdfOgb9q9JTwQ/yPP00H+xJ80HWDWtrXN/B7SxwcHA7BwpvxBpVQP5UWn6f2n/6lW6zTysU7Vfgo9y7SzENvxu2TwdlyovbPr3LANujmDe4GviqRoTQs9nNWWhwb6JaHA+op/puzyTsuhw3YtZT2VVW9Vj0O6ehpmi9eYpQCKGvouFfunFS1m1kgkNBIARm04EL57g1UtDZWva8lzTUEg0w4gHJXvRlstAp2sNkd9asjH/zFGNWLFlQf20aVpHWGCzxullka1jRnnXkAMSTwCz7XLW2KSzucwhweA1oGJxOZaKkKo626EtFsmDpHMaxousaytAK8ScXHj0QLHqoYW1BJO/H4JJ17JqKLKWHzTb7k35O7JaBL27WNay6QC57CenZ4kHrRW+3ax6QAIDW9bo/qWbR2a1RPvwUaaZkf2zT/RuselGzxuneXwtIL2MYwl4Hm4NBx41Rw1WnGFpR/UmJoVKlS8ZX6IvuiYbU5t9zrLGDWjS1xd6yHUTsttQynsg6sf8A1LM9bNbu2eaQWho+yR7iqpJaqnuWj+Ja3WjwMu5ktTdnyW36exfcf/Uk9pbfprD91/8AUsHMn1LR4OXge30J/ByXfLkTds3cS2/6ew/df/UkiXSH09h+6/5rDO0ZvbP4O+SU20xcJ/A/JDfLkTds298mkP2ixfcd815W3/tVkHSN3zWLMtsI+m8P7IrdJwcJf89SG9jyDu2a92OkCcbVZKf9pyrmldaLXDaHQOgbPQA9pAXNbiN9agKl2XT1nDh+k9vwWiWDXvRbImh1+tMaxyH4IqcHxsHdT4JdUMbJp2KRwYXdm47pW7NTuvZe5P8ASugZeyc5scZoK1D7uG844Zc000jrzoWRpa9r3A5gMkb7qIdi8qWi7NGY4I5S30DfIP3yaJZqnI10K+LpNOM7W/yX6XM90vo0WqTtGOwuhoHQn4pkNVvrK92OwdqTJFA5kbyXNbTugmtM+adu0A/0CPUuS51I5R0N1Z0as3Unq9c+ITRWnbVHExjYm0a1oFC0YAUrkpuLWy0U24XHCoFWEVHGpFP7KOjskwFKGg5BFEM29pO5NVr1akVGWfyJj50cTR3fw0yJnQOt8tH/AITZS6rti4Q+62gwdWmNaoulNawCzsrEXVBvXgxtOFLxxUZZe3YDRpx6Iz5J3Uq3LorqOIlG172+Bx5YOhsbKXcqOudgjtkrJHWbsXBt090XscCbhoaKAGqcY8we35q/W/RskhBI9oQhq88/+QqK06k5tq9jbQjSpwUcv1K1oWD8EeXRUaSKEUz6q26H8p8dncWWprmtcCb7MQDuo0Y4pqdAPHm+1A0nqqJhQtFRvJp7k1KdSOoKsaU3yYvTWm9C2l18OcXFwqXtefXeHdTftNHPcA2PtnE0Fdok9HmpUK/yZ4m6QDyefkrPqroV1jjfSOB0tD2UrwS5rj6RFLzeS1qqpPO6OPiPJqm9pT6MJHYLpo3R9wbjcA9zcVM2TR+FTE4cg2nvUHpO3298Y7R1ncWmriy+xxaM7uJAKq8+tVhBN+O0WiowvOe0NO8d8E8FkrVJqVoZr4P6nMreTnCSyv1f7mgzwtGb2M5Ocyv83wTGWCzVq61UI3NkFPBrVR260aPIP/IOrwul38RlqE7sOvcUQuM0cGtON47T/VeqB7VS51mte38gjg58I9i1x6OsL6m8ZCMyXPOfUgIc2iLHWojA6XT7yVW368yE/m7C2nF7/g1oSxr7babNls46lx/+Spe+lrK3+o6wmIfB9ifsdggYTca4/utw6Uj+Ke9k36N3gPkqXNrTpKUAh9nh+zGK+u/eSfyg0n+0w/7TP6FN3L23/t9EH+n13+X9CzNXh39AuXLpI7oaz70neuXKIguHd1CPvXLkSCzl/nBczJcuRCNLTn933pTsz6ly5QBzsz/m8pG5erkCDW290qObkuXIvQACZM5MiuXKt6jLQBYe+Oquo7nqXq5FDsrWl81WZP0g6rlyIDU9G/om9AnpyXLlWxYgZErguXJJDoJGvJO96ly5K9CPUE/JDK5chxIzybNNDmuXIkPGb15uXLlWyxDe1913Qqkw/FcuVaHHAzRuK5ckY6PW5L3eOhXLkjGQl3dSFy5REZ//2Q=="/>
          <p:cNvSpPr>
            <a:spLocks noChangeAspect="1" noChangeArrowheads="1"/>
          </p:cNvSpPr>
          <p:nvPr/>
        </p:nvSpPr>
        <p:spPr bwMode="auto">
          <a:xfrm>
            <a:off x="76200" y="-588963"/>
            <a:ext cx="2343150" cy="120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30" name="Picture 4" descr="http://t2.gstatic.com/images?q=tbn:ANd9GcSxcVsdgvE4aZLcyp6IAiZu17JGo6GGyYXIK25m9np4jxnzfxDsdVXs4CQ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 y="1341438"/>
            <a:ext cx="29813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050" y="1341438"/>
            <a:ext cx="6637338"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al 38"/>
          <p:cNvSpPr/>
          <p:nvPr/>
        </p:nvSpPr>
        <p:spPr>
          <a:xfrm>
            <a:off x="5435600" y="2755900"/>
            <a:ext cx="576263"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noFill/>
            </a:endParaRPr>
          </a:p>
        </p:txBody>
      </p:sp>
      <p:sp>
        <p:nvSpPr>
          <p:cNvPr id="16" name="Ovaal 38"/>
          <p:cNvSpPr/>
          <p:nvPr/>
        </p:nvSpPr>
        <p:spPr>
          <a:xfrm>
            <a:off x="5435600" y="3244850"/>
            <a:ext cx="576263"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noFill/>
            </a:endParaRPr>
          </a:p>
        </p:txBody>
      </p:sp>
      <p:sp>
        <p:nvSpPr>
          <p:cNvPr id="30734" name="Rectangle 1"/>
          <p:cNvSpPr>
            <a:spLocks noChangeArrowheads="1"/>
          </p:cNvSpPr>
          <p:nvPr/>
        </p:nvSpPr>
        <p:spPr bwMode="auto">
          <a:xfrm>
            <a:off x="192088" y="6237288"/>
            <a:ext cx="8497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Arial Narrow" pitchFamily="34" charset="0"/>
              </a:rPr>
              <a:t>Soenens, B., Sierens, E., Vansteenkiste, M., Goossens, L., &amp; Dochy, F. (2012). Psychologically controlling teaching: Examining self-regulated learning and achievement outcomes and antecedents. </a:t>
            </a:r>
            <a:r>
              <a:rPr lang="en-US" sz="1200" i="1">
                <a:latin typeface="Arial Narrow" pitchFamily="34" charset="0"/>
              </a:rPr>
              <a:t>Journal of Educational Psychology, 104, </a:t>
            </a:r>
            <a:r>
              <a:rPr lang="en-US" sz="1200">
                <a:latin typeface="Arial Narrow" pitchFamily="34" charset="0"/>
              </a:rPr>
              <a:t>108-120</a:t>
            </a:r>
            <a:r>
              <a:rPr lang="en-US" sz="1200" i="1">
                <a:latin typeface="Arial Narrow" pitchFamily="34" charset="0"/>
              </a:rPr>
              <a:t>.</a:t>
            </a:r>
            <a:r>
              <a:rPr lang="en-US" sz="1200" u="sng">
                <a:latin typeface="Arial Narrow" pitchFamily="34" charset="0"/>
              </a:rPr>
              <a:t> </a:t>
            </a:r>
            <a:endParaRPr lang="nl-BE" sz="1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noChangeArrowheads="1"/>
          </p:cNvSpPr>
          <p:nvPr/>
        </p:nvSpPr>
        <p:spPr bwMode="auto">
          <a:xfrm>
            <a:off x="315913" y="1598613"/>
            <a:ext cx="8243887" cy="14700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nl-BE" sz="3200" u="sng">
                <a:latin typeface="Arial Narrow" pitchFamily="34" charset="0"/>
              </a:rPr>
              <a:t>Statement 2a</a:t>
            </a:r>
            <a:r>
              <a:rPr lang="nl-BE" sz="3200">
                <a:latin typeface="Arial Narrow" pitchFamily="34" charset="0"/>
              </a:rPr>
              <a:t>: </a:t>
            </a:r>
          </a:p>
          <a:p>
            <a:pPr algn="ctr"/>
            <a:r>
              <a:rPr lang="nl-BE" sz="3200">
                <a:latin typeface="Arial Narrow" pitchFamily="34" charset="0"/>
              </a:rPr>
              <a:t>Personal &amp; collective motivations predict objectively measured outcomes</a:t>
            </a:r>
          </a:p>
        </p:txBody>
      </p:sp>
      <p:sp>
        <p:nvSpPr>
          <p:cNvPr id="3" name="Rectangle 2"/>
          <p:cNvSpPr txBox="1">
            <a:spLocks noChangeArrowheads="1"/>
          </p:cNvSpPr>
          <p:nvPr/>
        </p:nvSpPr>
        <p:spPr bwMode="auto">
          <a:xfrm>
            <a:off x="323850" y="4649788"/>
            <a:ext cx="8643938" cy="1227137"/>
          </a:xfrm>
          <a:prstGeom prst="rect">
            <a:avLst/>
          </a:prstGeom>
          <a:noFill/>
          <a:ln w="9525">
            <a:noFill/>
            <a:miter lim="800000"/>
            <a:headEnd/>
            <a:tailEnd/>
          </a:ln>
        </p:spPr>
        <p:txBody>
          <a:bodyPr anchor="ctr"/>
          <a:lstStyle/>
          <a:p>
            <a:pPr marL="514350" indent="-514350" eaLnBrk="0" hangingPunct="0">
              <a:buFontTx/>
              <a:buAutoNum type="alphaLcParenR"/>
              <a:defRPr/>
            </a:pPr>
            <a:r>
              <a:rPr lang="nl-BE" sz="2400" dirty="0" err="1">
                <a:latin typeface="Arial Narrow" pitchFamily="34" charset="0"/>
                <a:cs typeface="Times New Roman" pitchFamily="18" charset="0"/>
              </a:rPr>
              <a:t>Self-reported</a:t>
            </a:r>
            <a:r>
              <a:rPr lang="nl-BE" sz="2400" dirty="0">
                <a:latin typeface="Arial Narrow" pitchFamily="34" charset="0"/>
                <a:cs typeface="Times New Roman" pitchFamily="18" charset="0"/>
              </a:rPr>
              <a:t> ill-being: e.g., burn-out</a:t>
            </a:r>
          </a:p>
          <a:p>
            <a:pPr marL="514350" indent="-514350" eaLnBrk="0" hangingPunct="0">
              <a:buFontTx/>
              <a:buAutoNum type="alphaLcParenR"/>
              <a:defRPr/>
            </a:pPr>
            <a:r>
              <a:rPr lang="nl-BE" sz="2400" dirty="0">
                <a:latin typeface="Arial Narrow" pitchFamily="34" charset="0"/>
                <a:cs typeface="Times New Roman" pitchFamily="18" charset="0"/>
              </a:rPr>
              <a:t>Engagement as rated by </a:t>
            </a:r>
            <a:r>
              <a:rPr lang="nl-BE" sz="2400" dirty="0" err="1">
                <a:latin typeface="Arial Narrow" pitchFamily="34" charset="0"/>
                <a:cs typeface="Times New Roman" pitchFamily="18" charset="0"/>
              </a:rPr>
              <a:t>external</a:t>
            </a:r>
            <a:r>
              <a:rPr lang="nl-BE" sz="2400" dirty="0">
                <a:latin typeface="Arial Narrow" pitchFamily="34" charset="0"/>
                <a:cs typeface="Times New Roman" pitchFamily="18" charset="0"/>
              </a:rPr>
              <a:t> </a:t>
            </a:r>
            <a:r>
              <a:rPr lang="nl-BE" sz="2400" dirty="0" err="1">
                <a:latin typeface="Arial Narrow" pitchFamily="34" charset="0"/>
                <a:cs typeface="Times New Roman" pitchFamily="18" charset="0"/>
              </a:rPr>
              <a:t>observers</a:t>
            </a:r>
            <a:endParaRPr lang="nl-BE" sz="2400" dirty="0">
              <a:latin typeface="Arial Narrow" pitchFamily="34" charset="0"/>
              <a:cs typeface="Times New Roman" pitchFamily="18" charset="0"/>
            </a:endParaRPr>
          </a:p>
          <a:p>
            <a:pPr marL="514350" indent="-514350" eaLnBrk="0" hangingPunct="0">
              <a:buFontTx/>
              <a:buAutoNum type="alphaLcParenR"/>
              <a:defRPr/>
            </a:pPr>
            <a:r>
              <a:rPr lang="nl-BE" sz="2400" dirty="0" err="1">
                <a:latin typeface="Arial Narrow" pitchFamily="34" charset="0"/>
                <a:cs typeface="Times New Roman" pitchFamily="18" charset="0"/>
              </a:rPr>
              <a:t>Behavioral</a:t>
            </a:r>
            <a:r>
              <a:rPr lang="nl-BE" sz="2400" dirty="0">
                <a:latin typeface="Arial Narrow" pitchFamily="34" charset="0"/>
                <a:cs typeface="Times New Roman" pitchFamily="18" charset="0"/>
              </a:rPr>
              <a:t> persistence indicators: e.g., physical activity levels</a:t>
            </a:r>
          </a:p>
          <a:p>
            <a:pPr eaLnBrk="0" hangingPunct="0">
              <a:defRPr/>
            </a:pPr>
            <a:endParaRPr lang="nl-BE" dirty="0">
              <a:latin typeface="Arial Narrow" pitchFamily="34" charset="0"/>
              <a:cs typeface="Times New Roman" pitchFamily="18" charset="0"/>
            </a:endParaRPr>
          </a:p>
          <a:p>
            <a:pPr lvl="1" eaLnBrk="0" hangingPunct="0">
              <a:defRPr/>
            </a:pPr>
            <a:endParaRPr lang="nl-BE" dirty="0">
              <a:latin typeface="Arial Narrow" pitchFamily="34" charset="0"/>
              <a:cs typeface="Times New Roman" pitchFamily="18" charset="0"/>
            </a:endParaRPr>
          </a:p>
          <a:p>
            <a:pPr eaLnBrk="0" hangingPunct="0">
              <a:defRPr/>
            </a:pPr>
            <a:endParaRPr lang="nl-BE" dirty="0">
              <a:latin typeface="Arial Narrow" pitchFamily="34" charset="0"/>
              <a:cs typeface="Times New Roman" pitchFamily="18" charset="0"/>
            </a:endParaRPr>
          </a:p>
          <a:p>
            <a:pPr eaLnBrk="0" hangingPunct="0">
              <a:defRPr/>
            </a:pPr>
            <a:endParaRPr lang="nl-BE" dirty="0">
              <a:latin typeface="Arial Narrow" pitchFamily="34" charset="0"/>
              <a:cs typeface="Times New Roman" pitchFamily="18" charset="0"/>
            </a:endParaRPr>
          </a:p>
          <a:p>
            <a:pPr eaLnBrk="0" hangingPunct="0">
              <a:defRPr/>
            </a:pPr>
            <a:endParaRPr lang="en-US" dirty="0">
              <a:solidFill>
                <a:srgbClr val="4D4D4D"/>
              </a:solidFill>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86000" y="2780928"/>
            <a:ext cx="6172200" cy="1894362"/>
          </a:xfrm>
        </p:spPr>
        <p:txBody>
          <a:bodyPr>
            <a:noAutofit/>
          </a:bodyPr>
          <a:lstStyle/>
          <a:p>
            <a:pPr algn="ctr"/>
            <a:r>
              <a:rPr lang="nl-BE" sz="3200" u="sng" dirty="0">
                <a:solidFill>
                  <a:schemeClr val="tx1"/>
                </a:solidFill>
                <a:latin typeface="Arial Narrow" pitchFamily="34" charset="0"/>
              </a:rPr>
              <a:t>Challenge 3</a:t>
            </a:r>
            <a:br>
              <a:rPr lang="nl-BE" sz="3200" u="sng" dirty="0">
                <a:solidFill>
                  <a:schemeClr val="tx1"/>
                </a:solidFill>
                <a:latin typeface="Arial Narrow" pitchFamily="34" charset="0"/>
              </a:rPr>
            </a:br>
            <a:r>
              <a:rPr lang="nl-BE" sz="3200" dirty="0" err="1">
                <a:solidFill>
                  <a:schemeClr val="tx1"/>
                </a:solidFill>
                <a:latin typeface="Arial Narrow" pitchFamily="34" charset="0"/>
              </a:rPr>
              <a:t>Identifying</a:t>
            </a:r>
            <a:r>
              <a:rPr lang="nl-BE" sz="3200" dirty="0">
                <a:solidFill>
                  <a:schemeClr val="tx1"/>
                </a:solidFill>
                <a:latin typeface="Arial Narrow" pitchFamily="34" charset="0"/>
              </a:rPr>
              <a:t> the </a:t>
            </a:r>
            <a:r>
              <a:rPr lang="nl-BE" sz="3200" dirty="0" err="1">
                <a:solidFill>
                  <a:schemeClr val="tx1"/>
                </a:solidFill>
                <a:latin typeface="Arial Narrow" pitchFamily="34" charset="0"/>
              </a:rPr>
              <a:t>Underlying</a:t>
            </a:r>
            <a:r>
              <a:rPr lang="nl-BE" sz="3200" dirty="0">
                <a:solidFill>
                  <a:schemeClr val="tx1"/>
                </a:solidFill>
                <a:latin typeface="Arial Narrow" pitchFamily="34" charset="0"/>
              </a:rPr>
              <a:t> </a:t>
            </a:r>
            <a:r>
              <a:rPr lang="nl-BE" sz="3200" dirty="0" err="1">
                <a:solidFill>
                  <a:schemeClr val="tx1"/>
                </a:solidFill>
                <a:latin typeface="Arial Narrow" pitchFamily="34" charset="0"/>
              </a:rPr>
              <a:t>Mechanism</a:t>
            </a:r>
            <a:r>
              <a:rPr lang="nl-BE" sz="3200" dirty="0">
                <a:solidFill>
                  <a:schemeClr val="tx1"/>
                </a:solidFill>
                <a:latin typeface="Arial Narrow" pitchFamily="34" charset="0"/>
              </a:rPr>
              <a:t> of </a:t>
            </a:r>
            <a:r>
              <a:rPr lang="nl-BE" sz="3200" dirty="0" err="1">
                <a:solidFill>
                  <a:schemeClr val="tx1"/>
                </a:solidFill>
                <a:latin typeface="Arial Narrow" pitchFamily="34" charset="0"/>
              </a:rPr>
              <a:t>Growth</a:t>
            </a:r>
            <a:r>
              <a:rPr lang="nl-BE" sz="3200" dirty="0">
                <a:solidFill>
                  <a:schemeClr val="tx1"/>
                </a:solidFill>
                <a:latin typeface="Arial Narrow" pitchFamily="34" charset="0"/>
              </a:rPr>
              <a:t>:</a:t>
            </a:r>
            <a:br>
              <a:rPr lang="nl-BE" sz="3200" dirty="0">
                <a:solidFill>
                  <a:schemeClr val="tx1"/>
                </a:solidFill>
                <a:latin typeface="Arial Narrow" pitchFamily="34" charset="0"/>
              </a:rPr>
            </a:br>
            <a:r>
              <a:rPr lang="nl-BE" sz="3200" dirty="0">
                <a:solidFill>
                  <a:schemeClr val="tx1"/>
                </a:solidFill>
                <a:latin typeface="Arial Narrow" pitchFamily="34" charset="0"/>
              </a:rPr>
              <a:t>The </a:t>
            </a:r>
            <a:r>
              <a:rPr lang="nl-BE" sz="3200" dirty="0" err="1">
                <a:solidFill>
                  <a:schemeClr val="tx1"/>
                </a:solidFill>
                <a:latin typeface="Arial Narrow" pitchFamily="34" charset="0"/>
              </a:rPr>
              <a:t>Role</a:t>
            </a:r>
            <a:r>
              <a:rPr lang="nl-BE" sz="3200" dirty="0">
                <a:solidFill>
                  <a:schemeClr val="tx1"/>
                </a:solidFill>
                <a:latin typeface="Arial Narrow" pitchFamily="34" charset="0"/>
              </a:rPr>
              <a:t> of </a:t>
            </a:r>
            <a:r>
              <a:rPr lang="nl-BE" sz="3200" dirty="0" err="1">
                <a:solidFill>
                  <a:schemeClr val="tx1"/>
                </a:solidFill>
                <a:latin typeface="Arial Narrow" pitchFamily="34" charset="0"/>
              </a:rPr>
              <a:t>Psychological</a:t>
            </a:r>
            <a:r>
              <a:rPr lang="nl-BE" sz="3200" dirty="0">
                <a:solidFill>
                  <a:schemeClr val="tx1"/>
                </a:solidFill>
                <a:latin typeface="Arial Narrow" pitchFamily="34" charset="0"/>
              </a:rPr>
              <a:t> </a:t>
            </a:r>
            <a:r>
              <a:rPr lang="nl-BE" sz="3200" dirty="0" err="1">
                <a:solidFill>
                  <a:schemeClr val="tx1"/>
                </a:solidFill>
                <a:latin typeface="Arial Narrow" pitchFamily="34" charset="0"/>
              </a:rPr>
              <a:t>Need</a:t>
            </a:r>
            <a:r>
              <a:rPr lang="nl-BE" sz="3200" dirty="0">
                <a:solidFill>
                  <a:schemeClr val="tx1"/>
                </a:solidFill>
                <a:latin typeface="Arial Narrow" pitchFamily="34" charset="0"/>
              </a:rPr>
              <a:t> </a:t>
            </a:r>
            <a:r>
              <a:rPr lang="nl-BE" sz="3200" dirty="0" err="1">
                <a:solidFill>
                  <a:schemeClr val="tx1"/>
                </a:solidFill>
                <a:latin typeface="Arial Narrow" pitchFamily="34" charset="0"/>
              </a:rPr>
              <a:t>Satisfaction</a:t>
            </a:r>
            <a:r>
              <a:rPr lang="nl-NL" sz="3200" dirty="0">
                <a:solidFill>
                  <a:schemeClr val="tx1"/>
                </a:solidFill>
                <a:latin typeface="Arial Narrow" pitchFamily="34" charset="0"/>
              </a:rPr>
              <a:t/>
            </a:r>
            <a:br>
              <a:rPr lang="nl-NL" sz="3200" dirty="0">
                <a:solidFill>
                  <a:schemeClr val="tx1"/>
                </a:solidFill>
                <a:latin typeface="Arial Narrow" pitchFamily="34" charset="0"/>
              </a:rPr>
            </a:br>
            <a:endParaRPr lang="nl-BE" sz="3200" dirty="0"/>
          </a:p>
        </p:txBody>
      </p:sp>
      <p:pic>
        <p:nvPicPr>
          <p:cNvPr id="32771" name="Afbeelding 2" descr="Foto046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725143"/>
            <a:ext cx="133032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Afbeelding 3" descr="P1110077.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741227"/>
            <a:ext cx="2352675"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124744"/>
            <a:ext cx="7467600" cy="1143000"/>
          </a:xfrm>
        </p:spPr>
        <p:txBody>
          <a:bodyPr/>
          <a:lstStyle/>
          <a:p>
            <a:r>
              <a:rPr lang="nl-BE" dirty="0" err="1">
                <a:latin typeface="Arial Narrow" pitchFamily="34" charset="0"/>
                <a:cs typeface="Times New Roman" pitchFamily="18" charset="0"/>
              </a:rPr>
              <a:t>Wich</a:t>
            </a:r>
            <a:r>
              <a:rPr lang="nl-BE" dirty="0">
                <a:latin typeface="Arial Narrow" pitchFamily="34" charset="0"/>
                <a:cs typeface="Times New Roman" pitchFamily="18" charset="0"/>
              </a:rPr>
              <a:t> </a:t>
            </a:r>
            <a:r>
              <a:rPr lang="nl-BE" dirty="0" err="1">
                <a:latin typeface="Arial Narrow" pitchFamily="34" charset="0"/>
                <a:cs typeface="Times New Roman" pitchFamily="18" charset="0"/>
              </a:rPr>
              <a:t>needs</a:t>
            </a:r>
            <a:r>
              <a:rPr lang="nl-BE" dirty="0">
                <a:latin typeface="Arial Narrow" pitchFamily="34" charset="0"/>
                <a:cs typeface="Times New Roman" pitchFamily="18" charset="0"/>
              </a:rPr>
              <a:t> do meet the </a:t>
            </a:r>
            <a:r>
              <a:rPr lang="nl-BE" dirty="0" err="1">
                <a:latin typeface="Arial Narrow" pitchFamily="34" charset="0"/>
                <a:cs typeface="Times New Roman" pitchFamily="18" charset="0"/>
              </a:rPr>
              <a:t>following</a:t>
            </a:r>
            <a:r>
              <a:rPr lang="nl-BE" dirty="0">
                <a:latin typeface="Arial Narrow" pitchFamily="34" charset="0"/>
                <a:cs typeface="Times New Roman" pitchFamily="18" charset="0"/>
              </a:rPr>
              <a:t> criteria? </a:t>
            </a:r>
            <a:r>
              <a:rPr lang="en-US" dirty="0">
                <a:solidFill>
                  <a:schemeClr val="tx1"/>
                </a:solidFill>
                <a:latin typeface="Arial Narrow" pitchFamily="34" charset="0"/>
                <a:cs typeface="Times New Roman" pitchFamily="18" charset="0"/>
              </a:rPr>
              <a:t/>
            </a:r>
            <a:br>
              <a:rPr lang="en-US" dirty="0">
                <a:solidFill>
                  <a:schemeClr val="tx1"/>
                </a:solidFill>
                <a:latin typeface="Arial Narrow" pitchFamily="34" charset="0"/>
                <a:cs typeface="Times New Roman" pitchFamily="18" charset="0"/>
              </a:rPr>
            </a:br>
            <a:endParaRPr lang="nl-BE" dirty="0"/>
          </a:p>
        </p:txBody>
      </p:sp>
      <p:sp>
        <p:nvSpPr>
          <p:cNvPr id="239619" name="Oval 3"/>
          <p:cNvSpPr>
            <a:spLocks noChangeArrowheads="1"/>
          </p:cNvSpPr>
          <p:nvPr/>
        </p:nvSpPr>
        <p:spPr bwMode="auto">
          <a:xfrm>
            <a:off x="382588" y="2784475"/>
            <a:ext cx="2701925" cy="1287463"/>
          </a:xfrm>
          <a:prstGeom prst="ellipse">
            <a:avLst/>
          </a:prstGeom>
          <a:solidFill>
            <a:srgbClr val="FFFFFF"/>
          </a:solidFill>
          <a:ln w="9525">
            <a:solidFill>
              <a:srgbClr val="000000"/>
            </a:solidFill>
            <a:round/>
            <a:headEnd/>
            <a:tailEnd/>
          </a:ln>
        </p:spPr>
        <p:txBody>
          <a:bodyPr/>
          <a:lstStyle/>
          <a:p>
            <a:pPr algn="ctr"/>
            <a:r>
              <a:rPr lang="nl-NL" sz="2000">
                <a:latin typeface="Arial Narrow" pitchFamily="34" charset="0"/>
                <a:cs typeface="Times New Roman" pitchFamily="18" charset="0"/>
              </a:rPr>
              <a:t>Psychological rather than fysiological</a:t>
            </a:r>
          </a:p>
        </p:txBody>
      </p:sp>
      <p:sp>
        <p:nvSpPr>
          <p:cNvPr id="239620" name="Oval 4"/>
          <p:cNvSpPr>
            <a:spLocks noChangeArrowheads="1"/>
          </p:cNvSpPr>
          <p:nvPr/>
        </p:nvSpPr>
        <p:spPr bwMode="auto">
          <a:xfrm>
            <a:off x="1392238" y="4295775"/>
            <a:ext cx="2941637" cy="1220788"/>
          </a:xfrm>
          <a:prstGeom prst="ellipse">
            <a:avLst/>
          </a:prstGeom>
          <a:solidFill>
            <a:srgbClr val="FFFFFF"/>
          </a:solidFill>
          <a:ln w="9525">
            <a:solidFill>
              <a:srgbClr val="000000"/>
            </a:solidFill>
            <a:round/>
            <a:headEnd/>
            <a:tailEnd/>
          </a:ln>
        </p:spPr>
        <p:txBody>
          <a:bodyPr/>
          <a:lstStyle/>
          <a:p>
            <a:pPr algn="ctr"/>
            <a:r>
              <a:rPr lang="nl-NL" sz="2000">
                <a:latin typeface="Arial Narrow" pitchFamily="34" charset="0"/>
                <a:cs typeface="Times New Roman" pitchFamily="18" charset="0"/>
              </a:rPr>
              <a:t>Innate rather than acquired</a:t>
            </a:r>
          </a:p>
        </p:txBody>
      </p:sp>
      <p:sp>
        <p:nvSpPr>
          <p:cNvPr id="239621" name="Oval 5"/>
          <p:cNvSpPr>
            <a:spLocks noChangeArrowheads="1"/>
          </p:cNvSpPr>
          <p:nvPr/>
        </p:nvSpPr>
        <p:spPr bwMode="auto">
          <a:xfrm>
            <a:off x="4606925" y="4295775"/>
            <a:ext cx="3036888" cy="1220788"/>
          </a:xfrm>
          <a:prstGeom prst="ellipse">
            <a:avLst/>
          </a:prstGeom>
          <a:solidFill>
            <a:srgbClr val="FFFFFF"/>
          </a:solidFill>
          <a:ln w="9525">
            <a:solidFill>
              <a:srgbClr val="000000"/>
            </a:solidFill>
            <a:round/>
            <a:headEnd/>
            <a:tailEnd/>
          </a:ln>
        </p:spPr>
        <p:txBody>
          <a:bodyPr/>
          <a:lstStyle/>
          <a:p>
            <a:pPr algn="ctr"/>
            <a:r>
              <a:rPr lang="nl-NL" sz="2000">
                <a:latin typeface="Arial Narrow" pitchFamily="34" charset="0"/>
                <a:cs typeface="Times New Roman" pitchFamily="18" charset="0"/>
              </a:rPr>
              <a:t>Fundamental</a:t>
            </a:r>
          </a:p>
        </p:txBody>
      </p:sp>
      <p:sp>
        <p:nvSpPr>
          <p:cNvPr id="239622" name="Oval 6"/>
          <p:cNvSpPr>
            <a:spLocks noChangeArrowheads="1"/>
          </p:cNvSpPr>
          <p:nvPr/>
        </p:nvSpPr>
        <p:spPr bwMode="auto">
          <a:xfrm>
            <a:off x="6072188" y="2855913"/>
            <a:ext cx="2844800" cy="1363662"/>
          </a:xfrm>
          <a:prstGeom prst="ellipse">
            <a:avLst/>
          </a:prstGeom>
          <a:solidFill>
            <a:srgbClr val="FFFFFF"/>
          </a:solidFill>
          <a:ln w="9525">
            <a:solidFill>
              <a:srgbClr val="000000"/>
            </a:solidFill>
            <a:round/>
            <a:headEnd/>
            <a:tailEnd/>
          </a:ln>
        </p:spPr>
        <p:txBody>
          <a:bodyPr/>
          <a:lstStyle/>
          <a:p>
            <a:pPr algn="ctr"/>
            <a:r>
              <a:rPr lang="nl-NL" sz="2000">
                <a:latin typeface="Arial Narrow" pitchFamily="34" charset="0"/>
                <a:cs typeface="Times New Roman" pitchFamily="18" charset="0"/>
              </a:rPr>
              <a:t>Universal</a:t>
            </a:r>
          </a:p>
          <a:p>
            <a:pPr algn="ctr"/>
            <a:r>
              <a:rPr lang="nl-NL" sz="2000">
                <a:latin typeface="Arial Narrow" pitchFamily="34" charset="0"/>
                <a:cs typeface="Times New Roman" pitchFamily="18" charset="0"/>
              </a:rPr>
              <a:t>rather than culture-bounded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6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nimBg="1"/>
      <p:bldP spid="239620" grpId="0" animBg="1"/>
      <p:bldP spid="239621" grpId="0" animBg="1"/>
      <p:bldP spid="2396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1939925" y="1398588"/>
            <a:ext cx="5445125" cy="473075"/>
          </a:xfrm>
          <a:prstGeom prst="rect">
            <a:avLst/>
          </a:prstGeom>
          <a:solidFill>
            <a:srgbClr val="FFFFFF"/>
          </a:solidFill>
          <a:ln w="9525">
            <a:solidFill>
              <a:srgbClr val="000000"/>
            </a:solidFill>
            <a:miter lim="800000"/>
            <a:headEnd/>
            <a:tailEnd/>
          </a:ln>
        </p:spPr>
        <p:txBody>
          <a:bodyPr lIns="66751" tIns="33376" rIns="66751" bIns="33376"/>
          <a:lstStyle/>
          <a:p>
            <a:pPr algn="ctr"/>
            <a:r>
              <a:rPr lang="en-US" altLang="zh-CN" sz="2200">
                <a:solidFill>
                  <a:srgbClr val="000000"/>
                </a:solidFill>
                <a:latin typeface="Arial Narrow" pitchFamily="34" charset="0"/>
                <a:ea typeface="SimSun" pitchFamily="2" charset="-122"/>
              </a:rPr>
              <a:t>Basic needs</a:t>
            </a:r>
            <a:endParaRPr lang="en-US" sz="2200">
              <a:solidFill>
                <a:srgbClr val="000000"/>
              </a:solidFill>
              <a:latin typeface="Arial Narrow" pitchFamily="34" charset="0"/>
              <a:ea typeface="SimSun" pitchFamily="2" charset="-122"/>
            </a:endParaRPr>
          </a:p>
        </p:txBody>
      </p:sp>
      <p:sp>
        <p:nvSpPr>
          <p:cNvPr id="72709" name="Rectangle 5"/>
          <p:cNvSpPr>
            <a:spLocks noChangeArrowheads="1"/>
          </p:cNvSpPr>
          <p:nvPr/>
        </p:nvSpPr>
        <p:spPr bwMode="auto">
          <a:xfrm>
            <a:off x="1273175" y="2071688"/>
            <a:ext cx="1704975" cy="1285875"/>
          </a:xfrm>
          <a:prstGeom prst="rect">
            <a:avLst/>
          </a:prstGeom>
          <a:solidFill>
            <a:srgbClr val="FFFFFF"/>
          </a:solidFill>
          <a:ln w="9525">
            <a:solidFill>
              <a:srgbClr val="000000"/>
            </a:solidFill>
            <a:miter lim="800000"/>
            <a:headEnd/>
            <a:tailEnd/>
          </a:ln>
        </p:spPr>
        <p:txBody>
          <a:bodyPr lIns="66751" tIns="33376" rIns="66751" bIns="33376"/>
          <a:lstStyle/>
          <a:p>
            <a:pPr algn="ctr"/>
            <a:r>
              <a:rPr lang="en-US" altLang="zh-CN" sz="2200">
                <a:solidFill>
                  <a:srgbClr val="000000"/>
                </a:solidFill>
                <a:latin typeface="Arial Narrow" pitchFamily="34" charset="0"/>
                <a:ea typeface="SimSun" pitchFamily="2" charset="-122"/>
              </a:rPr>
              <a:t>Need for autonomy</a:t>
            </a:r>
          </a:p>
          <a:p>
            <a:pPr algn="ctr"/>
            <a:r>
              <a:rPr lang="nl-BE" altLang="zh-CN" sz="2200" b="1">
                <a:solidFill>
                  <a:srgbClr val="000000"/>
                </a:solidFill>
                <a:latin typeface="Arial Narrow" pitchFamily="34" charset="0"/>
                <a:ea typeface="SimSun" pitchFamily="2" charset="-122"/>
              </a:rPr>
              <a:t>A</a:t>
            </a:r>
            <a:endParaRPr lang="en-US" sz="2200" b="1">
              <a:solidFill>
                <a:srgbClr val="000000"/>
              </a:solidFill>
              <a:latin typeface="Arial Narrow" pitchFamily="34" charset="0"/>
              <a:ea typeface="SimSun" pitchFamily="2" charset="-122"/>
            </a:endParaRPr>
          </a:p>
        </p:txBody>
      </p:sp>
      <p:sp>
        <p:nvSpPr>
          <p:cNvPr id="72710" name="Rectangle 6"/>
          <p:cNvSpPr>
            <a:spLocks noChangeArrowheads="1"/>
          </p:cNvSpPr>
          <p:nvPr/>
        </p:nvSpPr>
        <p:spPr bwMode="auto">
          <a:xfrm>
            <a:off x="642938" y="3970338"/>
            <a:ext cx="2589212" cy="2087562"/>
          </a:xfrm>
          <a:prstGeom prst="rect">
            <a:avLst/>
          </a:prstGeom>
          <a:solidFill>
            <a:srgbClr val="FFFFFF"/>
          </a:solidFill>
          <a:ln w="9525">
            <a:solidFill>
              <a:srgbClr val="000000"/>
            </a:solidFill>
            <a:miter lim="800000"/>
            <a:headEnd/>
            <a:tailEnd/>
          </a:ln>
        </p:spPr>
        <p:txBody>
          <a:bodyPr lIns="66751" tIns="33376" rIns="66751" bIns="33376"/>
          <a:lstStyle/>
          <a:p>
            <a:pPr>
              <a:buSzPts val="2000"/>
              <a:buFont typeface="Arial Narrow" pitchFamily="34" charset="0"/>
              <a:buChar char="-"/>
            </a:pPr>
            <a:r>
              <a:rPr lang="nl-BE" altLang="zh-CN" sz="2000">
                <a:solidFill>
                  <a:srgbClr val="000000"/>
                </a:solidFill>
                <a:ea typeface="SimSun" pitchFamily="2" charset="-122"/>
                <a:cs typeface="Times New Roman" pitchFamily="18" charset="0"/>
              </a:rPr>
              <a:t> </a:t>
            </a:r>
            <a:r>
              <a:rPr lang="nl-BE" altLang="zh-CN" sz="2200">
                <a:solidFill>
                  <a:srgbClr val="000000"/>
                </a:solidFill>
                <a:latin typeface="Arial Narrow" pitchFamily="34" charset="0"/>
                <a:ea typeface="SimSun" pitchFamily="2" charset="-122"/>
                <a:cs typeface="Times New Roman" pitchFamily="18" charset="0"/>
              </a:rPr>
              <a:t>Being the initiator of </a:t>
            </a:r>
          </a:p>
          <a:p>
            <a:pPr>
              <a:buSzPts val="2000"/>
              <a:buFont typeface="Arial Narrow" pitchFamily="34" charset="0"/>
              <a:buNone/>
            </a:pPr>
            <a:r>
              <a:rPr lang="nl-BE" altLang="zh-CN" sz="2200">
                <a:solidFill>
                  <a:srgbClr val="000000"/>
                </a:solidFill>
                <a:latin typeface="Arial Narrow" pitchFamily="34" charset="0"/>
                <a:ea typeface="SimSun" pitchFamily="2" charset="-122"/>
                <a:cs typeface="Times New Roman" pitchFamily="18" charset="0"/>
              </a:rPr>
              <a:t>  one’s own actions</a:t>
            </a:r>
          </a:p>
          <a:p>
            <a:pPr>
              <a:buSzPts val="2000"/>
              <a:buFont typeface="Arial Narrow" pitchFamily="34" charset="0"/>
              <a:buChar char="-"/>
            </a:pPr>
            <a:r>
              <a:rPr lang="nl-BE" altLang="zh-CN" sz="2200">
                <a:solidFill>
                  <a:srgbClr val="000000"/>
                </a:solidFill>
                <a:latin typeface="Arial Narrow" pitchFamily="34" charset="0"/>
                <a:ea typeface="SimSun" pitchFamily="2" charset="-122"/>
                <a:cs typeface="Times New Roman" pitchFamily="18" charset="0"/>
              </a:rPr>
              <a:t> Psychological   </a:t>
            </a:r>
          </a:p>
          <a:p>
            <a:pPr>
              <a:buSzPts val="2000"/>
            </a:pPr>
            <a:r>
              <a:rPr lang="nl-BE" altLang="zh-CN" sz="2200">
                <a:solidFill>
                  <a:srgbClr val="000000"/>
                </a:solidFill>
                <a:latin typeface="Arial Narrow" pitchFamily="34" charset="0"/>
                <a:ea typeface="SimSun" pitchFamily="2" charset="-122"/>
                <a:cs typeface="Times New Roman" pitchFamily="18" charset="0"/>
              </a:rPr>
              <a:t>  freedom</a:t>
            </a:r>
          </a:p>
          <a:p>
            <a:pPr>
              <a:buSzPts val="2000"/>
              <a:buFont typeface="Arial Narrow" pitchFamily="34" charset="0"/>
              <a:buChar char="-"/>
            </a:pPr>
            <a:r>
              <a:rPr lang="nl-BE" altLang="zh-CN" sz="2200">
                <a:solidFill>
                  <a:srgbClr val="000000"/>
                </a:solidFill>
                <a:latin typeface="Arial Narrow" pitchFamily="34" charset="0"/>
                <a:ea typeface="SimSun" pitchFamily="2" charset="-122"/>
                <a:cs typeface="Times New Roman" pitchFamily="18" charset="0"/>
              </a:rPr>
              <a:t> Getting the chance to be oneself</a:t>
            </a:r>
          </a:p>
          <a:p>
            <a:pPr>
              <a:buSzPts val="2000"/>
              <a:buFont typeface="Arial Narrow" pitchFamily="34" charset="0"/>
              <a:buNone/>
            </a:pPr>
            <a:endParaRPr lang="en-US" sz="2000">
              <a:ea typeface="SimSun" pitchFamily="2" charset="-122"/>
              <a:cs typeface="Times New Roman" pitchFamily="18" charset="0"/>
            </a:endParaRPr>
          </a:p>
        </p:txBody>
      </p:sp>
      <p:grpSp>
        <p:nvGrpSpPr>
          <p:cNvPr id="2" name="Group 8"/>
          <p:cNvGrpSpPr>
            <a:grpSpLocks/>
          </p:cNvGrpSpPr>
          <p:nvPr/>
        </p:nvGrpSpPr>
        <p:grpSpPr bwMode="auto">
          <a:xfrm>
            <a:off x="6300788" y="2001838"/>
            <a:ext cx="2443162" cy="4070350"/>
            <a:chOff x="2109" y="1100"/>
            <a:chExt cx="1497" cy="1757"/>
          </a:xfrm>
        </p:grpSpPr>
        <p:sp>
          <p:nvSpPr>
            <p:cNvPr id="34829" name="Rectangle 9"/>
            <p:cNvSpPr>
              <a:spLocks noChangeArrowheads="1"/>
            </p:cNvSpPr>
            <p:nvPr/>
          </p:nvSpPr>
          <p:spPr bwMode="auto">
            <a:xfrm>
              <a:off x="2336" y="1100"/>
              <a:ext cx="1037" cy="585"/>
            </a:xfrm>
            <a:prstGeom prst="rect">
              <a:avLst/>
            </a:prstGeom>
            <a:solidFill>
              <a:srgbClr val="FFFFFF"/>
            </a:solidFill>
            <a:ln w="9525">
              <a:solidFill>
                <a:srgbClr val="000000"/>
              </a:solidFill>
              <a:miter lim="800000"/>
              <a:headEnd/>
              <a:tailEnd/>
            </a:ln>
          </p:spPr>
          <p:txBody>
            <a:bodyPr lIns="66751" tIns="33376" rIns="66751" bIns="33376"/>
            <a:lstStyle/>
            <a:p>
              <a:pPr algn="ctr"/>
              <a:r>
                <a:rPr lang="en-US" altLang="zh-CN" sz="2200">
                  <a:solidFill>
                    <a:srgbClr val="000000"/>
                  </a:solidFill>
                  <a:latin typeface="Arial Narrow" pitchFamily="34" charset="0"/>
                  <a:ea typeface="SimSun" pitchFamily="2" charset="-122"/>
                </a:rPr>
                <a:t>Need for competence</a:t>
              </a:r>
            </a:p>
            <a:p>
              <a:pPr algn="ctr"/>
              <a:r>
                <a:rPr lang="nl-BE" altLang="zh-CN" sz="2200" b="1">
                  <a:solidFill>
                    <a:srgbClr val="000000"/>
                  </a:solidFill>
                  <a:latin typeface="Arial Narrow" pitchFamily="34" charset="0"/>
                  <a:ea typeface="SimSun" pitchFamily="2" charset="-122"/>
                </a:rPr>
                <a:t>C</a:t>
              </a:r>
              <a:endParaRPr lang="en-US" sz="2200" b="1">
                <a:solidFill>
                  <a:srgbClr val="000000"/>
                </a:solidFill>
                <a:latin typeface="Arial Narrow" pitchFamily="34" charset="0"/>
                <a:ea typeface="SimSun" pitchFamily="2" charset="-122"/>
              </a:endParaRPr>
            </a:p>
          </p:txBody>
        </p:sp>
        <p:sp>
          <p:nvSpPr>
            <p:cNvPr id="34830" name="Rectangle 10"/>
            <p:cNvSpPr>
              <a:spLocks noChangeArrowheads="1"/>
            </p:cNvSpPr>
            <p:nvPr/>
          </p:nvSpPr>
          <p:spPr bwMode="auto">
            <a:xfrm>
              <a:off x="2109" y="1950"/>
              <a:ext cx="1497" cy="907"/>
            </a:xfrm>
            <a:prstGeom prst="rect">
              <a:avLst/>
            </a:prstGeom>
            <a:solidFill>
              <a:srgbClr val="FFFFFF"/>
            </a:solidFill>
            <a:ln w="9525">
              <a:solidFill>
                <a:srgbClr val="000000"/>
              </a:solidFill>
              <a:miter lim="800000"/>
              <a:headEnd/>
              <a:tailEnd/>
            </a:ln>
          </p:spPr>
          <p:txBody>
            <a:bodyPr lIns="66751" tIns="33376" rIns="66751" bIns="33376"/>
            <a:lstStyle/>
            <a:p>
              <a:pPr>
                <a:buSzPts val="2000"/>
                <a:buFont typeface="Arial Narrow" pitchFamily="34" charset="0"/>
                <a:buChar char="-"/>
              </a:pPr>
              <a:r>
                <a:rPr lang="nl-BE" altLang="zh-CN" sz="2200">
                  <a:solidFill>
                    <a:srgbClr val="000000"/>
                  </a:solidFill>
                  <a:latin typeface="Arial Narrow" pitchFamily="34" charset="0"/>
                  <a:ea typeface="SimSun" pitchFamily="2" charset="-122"/>
                </a:rPr>
                <a:t> Being able to   </a:t>
              </a:r>
            </a:p>
            <a:p>
              <a:pPr>
                <a:buSzPts val="2000"/>
                <a:buFont typeface="Arial Narrow" pitchFamily="34" charset="0"/>
                <a:buNone/>
              </a:pPr>
              <a:r>
                <a:rPr lang="nl-BE" altLang="zh-CN" sz="2200">
                  <a:solidFill>
                    <a:srgbClr val="000000"/>
                  </a:solidFill>
                  <a:latin typeface="Arial Narrow" pitchFamily="34" charset="0"/>
                  <a:ea typeface="SimSun" pitchFamily="2" charset="-122"/>
                </a:rPr>
                <a:t>  achieve desired</a:t>
              </a:r>
            </a:p>
            <a:p>
              <a:pPr>
                <a:buSzPts val="2000"/>
                <a:buFont typeface="Arial Narrow" pitchFamily="34" charset="0"/>
                <a:buNone/>
              </a:pPr>
              <a:r>
                <a:rPr lang="nl-BE" altLang="zh-CN" sz="2200">
                  <a:solidFill>
                    <a:srgbClr val="000000"/>
                  </a:solidFill>
                  <a:latin typeface="Arial Narrow" pitchFamily="34" charset="0"/>
                  <a:ea typeface="SimSun" pitchFamily="2" charset="-122"/>
                </a:rPr>
                <a:t>  outcomes</a:t>
              </a:r>
            </a:p>
            <a:p>
              <a:pPr>
                <a:buSzPts val="2000"/>
                <a:buFont typeface="Arial Narrow" pitchFamily="34" charset="0"/>
                <a:buChar char="-"/>
              </a:pPr>
              <a:r>
                <a:rPr lang="nl-BE" altLang="zh-CN" sz="2200">
                  <a:solidFill>
                    <a:srgbClr val="000000"/>
                  </a:solidFill>
                  <a:latin typeface="Arial Narrow" pitchFamily="34" charset="0"/>
                  <a:ea typeface="SimSun" pitchFamily="2" charset="-122"/>
                </a:rPr>
                <a:t> Having control over </a:t>
              </a:r>
            </a:p>
            <a:p>
              <a:pPr>
                <a:buSzPts val="2000"/>
                <a:buFont typeface="Arial Narrow" pitchFamily="34" charset="0"/>
                <a:buNone/>
              </a:pPr>
              <a:r>
                <a:rPr lang="nl-BE" altLang="zh-CN" sz="2200">
                  <a:solidFill>
                    <a:srgbClr val="000000"/>
                  </a:solidFill>
                  <a:latin typeface="Arial Narrow" pitchFamily="34" charset="0"/>
                  <a:ea typeface="SimSun" pitchFamily="2" charset="-122"/>
                </a:rPr>
                <a:t>  the result of one’s   </a:t>
              </a:r>
            </a:p>
            <a:p>
              <a:pPr>
                <a:buSzPts val="2000"/>
                <a:buFont typeface="Arial Narrow" pitchFamily="34" charset="0"/>
                <a:buNone/>
              </a:pPr>
              <a:r>
                <a:rPr lang="nl-BE" altLang="zh-CN" sz="2200">
                  <a:solidFill>
                    <a:srgbClr val="000000"/>
                  </a:solidFill>
                  <a:latin typeface="Arial Narrow" pitchFamily="34" charset="0"/>
                  <a:ea typeface="SimSun" pitchFamily="2" charset="-122"/>
                </a:rPr>
                <a:t>  actions</a:t>
              </a:r>
              <a:endParaRPr lang="en-US" sz="2200">
                <a:solidFill>
                  <a:srgbClr val="000000"/>
                </a:solidFill>
                <a:latin typeface="Arial Narrow" pitchFamily="34" charset="0"/>
                <a:ea typeface="SimSun" pitchFamily="2" charset="-122"/>
              </a:endParaRPr>
            </a:p>
          </p:txBody>
        </p:sp>
      </p:grpSp>
      <p:grpSp>
        <p:nvGrpSpPr>
          <p:cNvPr id="3" name="Group 12"/>
          <p:cNvGrpSpPr>
            <a:grpSpLocks/>
          </p:cNvGrpSpPr>
          <p:nvPr/>
        </p:nvGrpSpPr>
        <p:grpSpPr bwMode="auto">
          <a:xfrm>
            <a:off x="3643313" y="2041525"/>
            <a:ext cx="2444750" cy="4000500"/>
            <a:chOff x="3742" y="1117"/>
            <a:chExt cx="1497" cy="1847"/>
          </a:xfrm>
        </p:grpSpPr>
        <p:sp>
          <p:nvSpPr>
            <p:cNvPr id="34826" name="Rectangle 13"/>
            <p:cNvSpPr>
              <a:spLocks noChangeArrowheads="1"/>
            </p:cNvSpPr>
            <p:nvPr/>
          </p:nvSpPr>
          <p:spPr bwMode="auto">
            <a:xfrm>
              <a:off x="3974" y="1117"/>
              <a:ext cx="1037" cy="634"/>
            </a:xfrm>
            <a:prstGeom prst="rect">
              <a:avLst/>
            </a:prstGeom>
            <a:solidFill>
              <a:srgbClr val="FFFFFF"/>
            </a:solidFill>
            <a:ln w="9525">
              <a:solidFill>
                <a:srgbClr val="000000"/>
              </a:solidFill>
              <a:miter lim="800000"/>
              <a:headEnd/>
              <a:tailEnd/>
            </a:ln>
          </p:spPr>
          <p:txBody>
            <a:bodyPr lIns="66751" tIns="33376" rIns="66751" bIns="33376"/>
            <a:lstStyle/>
            <a:p>
              <a:pPr algn="ctr"/>
              <a:r>
                <a:rPr lang="en-US" altLang="zh-CN" sz="2200">
                  <a:solidFill>
                    <a:srgbClr val="000000"/>
                  </a:solidFill>
                  <a:latin typeface="Arial Narrow" pitchFamily="34" charset="0"/>
                  <a:ea typeface="SimSun" pitchFamily="2" charset="-122"/>
                </a:rPr>
                <a:t>Need for relatedness</a:t>
              </a:r>
            </a:p>
            <a:p>
              <a:pPr algn="ctr"/>
              <a:r>
                <a:rPr lang="fr-BE" sz="2200" b="1">
                  <a:solidFill>
                    <a:srgbClr val="000000"/>
                  </a:solidFill>
                  <a:latin typeface="Arial Narrow" pitchFamily="34" charset="0"/>
                  <a:ea typeface="SimSun" pitchFamily="2" charset="-122"/>
                </a:rPr>
                <a:t>R</a:t>
              </a:r>
              <a:endParaRPr lang="en-US" sz="2200" b="1">
                <a:solidFill>
                  <a:srgbClr val="000000"/>
                </a:solidFill>
                <a:latin typeface="Arial Narrow" pitchFamily="34" charset="0"/>
                <a:ea typeface="SimSun" pitchFamily="2" charset="-122"/>
              </a:endParaRPr>
            </a:p>
          </p:txBody>
        </p:sp>
        <p:sp>
          <p:nvSpPr>
            <p:cNvPr id="34827" name="Rectangle 14"/>
            <p:cNvSpPr>
              <a:spLocks noChangeArrowheads="1"/>
            </p:cNvSpPr>
            <p:nvPr/>
          </p:nvSpPr>
          <p:spPr bwMode="auto">
            <a:xfrm>
              <a:off x="3742" y="2024"/>
              <a:ext cx="1497" cy="940"/>
            </a:xfrm>
            <a:prstGeom prst="rect">
              <a:avLst/>
            </a:prstGeom>
            <a:solidFill>
              <a:srgbClr val="FFFFFF"/>
            </a:solidFill>
            <a:ln w="9525">
              <a:solidFill>
                <a:srgbClr val="000000"/>
              </a:solidFill>
              <a:miter lim="800000"/>
              <a:headEnd/>
              <a:tailEnd/>
            </a:ln>
          </p:spPr>
          <p:txBody>
            <a:bodyPr lIns="66751" tIns="33376" rIns="66751" bIns="33376"/>
            <a:lstStyle/>
            <a:p>
              <a:pPr>
                <a:buSzPts val="2000"/>
                <a:buFont typeface="Arial Narrow" pitchFamily="34" charset="0"/>
                <a:buChar char="-"/>
              </a:pPr>
              <a:r>
                <a:rPr lang="nl-BE" altLang="zh-CN" sz="2000">
                  <a:solidFill>
                    <a:srgbClr val="000000"/>
                  </a:solidFill>
                  <a:ea typeface="SimSun" pitchFamily="2" charset="-122"/>
                  <a:cs typeface="Times New Roman" pitchFamily="18" charset="0"/>
                </a:rPr>
                <a:t> </a:t>
              </a:r>
              <a:r>
                <a:rPr lang="nl-BE" altLang="zh-CN" sz="2200">
                  <a:solidFill>
                    <a:srgbClr val="000000"/>
                  </a:solidFill>
                  <a:latin typeface="Arial Narrow" pitchFamily="34" charset="0"/>
                  <a:ea typeface="SimSun" pitchFamily="2" charset="-122"/>
                  <a:cs typeface="Times New Roman" pitchFamily="18" charset="0"/>
                </a:rPr>
                <a:t>Being loved by </a:t>
              </a:r>
            </a:p>
            <a:p>
              <a:pPr>
                <a:buSzPts val="2000"/>
                <a:buFont typeface="Arial Narrow" pitchFamily="34" charset="0"/>
                <a:buNone/>
              </a:pPr>
              <a:r>
                <a:rPr lang="nl-BE" altLang="zh-CN" sz="2200">
                  <a:solidFill>
                    <a:srgbClr val="000000"/>
                  </a:solidFill>
                  <a:latin typeface="Arial Narrow" pitchFamily="34" charset="0"/>
                  <a:ea typeface="SimSun" pitchFamily="2" charset="-122"/>
                  <a:cs typeface="Times New Roman" pitchFamily="18" charset="0"/>
                </a:rPr>
                <a:t>  others </a:t>
              </a:r>
            </a:p>
            <a:p>
              <a:pPr>
                <a:buSzPts val="2000"/>
                <a:buFont typeface="Arial Narrow" pitchFamily="34" charset="0"/>
                <a:buNone/>
              </a:pPr>
              <a:endParaRPr lang="nl-BE" altLang="zh-CN" sz="2200">
                <a:solidFill>
                  <a:srgbClr val="000000"/>
                </a:solidFill>
                <a:latin typeface="Arial Narrow" pitchFamily="34" charset="0"/>
                <a:ea typeface="SimSun" pitchFamily="2" charset="-122"/>
                <a:cs typeface="Times New Roman" pitchFamily="18" charset="0"/>
              </a:endParaRPr>
            </a:p>
            <a:p>
              <a:pPr>
                <a:buSzPts val="2000"/>
                <a:buFont typeface="Arial Narrow" pitchFamily="34" charset="0"/>
                <a:buChar char="-"/>
              </a:pPr>
              <a:r>
                <a:rPr lang="nl-BE" altLang="zh-CN" sz="2200">
                  <a:solidFill>
                    <a:srgbClr val="000000"/>
                  </a:solidFill>
                  <a:latin typeface="Arial Narrow" pitchFamily="34" charset="0"/>
                  <a:ea typeface="SimSun" pitchFamily="2" charset="-122"/>
                  <a:cs typeface="Times New Roman" pitchFamily="18" charset="0"/>
                </a:rPr>
                <a:t> Having close and </a:t>
              </a:r>
            </a:p>
            <a:p>
              <a:pPr>
                <a:buSzPts val="2000"/>
                <a:buFont typeface="Arial Narrow" pitchFamily="34" charset="0"/>
                <a:buNone/>
              </a:pPr>
              <a:r>
                <a:rPr lang="nl-BE" altLang="zh-CN" sz="2200">
                  <a:solidFill>
                    <a:srgbClr val="000000"/>
                  </a:solidFill>
                  <a:latin typeface="Arial Narrow" pitchFamily="34" charset="0"/>
                  <a:ea typeface="SimSun" pitchFamily="2" charset="-122"/>
                  <a:cs typeface="Times New Roman" pitchFamily="18" charset="0"/>
                </a:rPr>
                <a:t>  intimate relations</a:t>
              </a:r>
              <a:endParaRPr lang="en-US" sz="2200">
                <a:solidFill>
                  <a:srgbClr val="000000"/>
                </a:solidFill>
                <a:latin typeface="Arial Narrow" pitchFamily="34" charset="0"/>
                <a:ea typeface="SimSun" pitchFamily="2" charset="-122"/>
                <a:cs typeface="Times New Roman" pitchFamily="18" charset="0"/>
              </a:endParaRPr>
            </a:p>
          </p:txBody>
        </p:sp>
        <p:sp>
          <p:nvSpPr>
            <p:cNvPr id="34828" name="Line 15"/>
            <p:cNvSpPr>
              <a:spLocks noChangeShapeType="1"/>
            </p:cNvSpPr>
            <p:nvPr/>
          </p:nvSpPr>
          <p:spPr bwMode="auto">
            <a:xfrm>
              <a:off x="4486" y="1752"/>
              <a:ext cx="0" cy="2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cxnSp>
        <p:nvCxnSpPr>
          <p:cNvPr id="20" name="Rechte verbindingslijn 19"/>
          <p:cNvCxnSpPr>
            <a:stCxn id="72709" idx="2"/>
          </p:cNvCxnSpPr>
          <p:nvPr/>
        </p:nvCxnSpPr>
        <p:spPr>
          <a:xfrm rot="16200000" flipH="1">
            <a:off x="1848644" y="3634582"/>
            <a:ext cx="571500" cy="17462"/>
          </a:xfrm>
          <a:prstGeom prst="line">
            <a:avLst/>
          </a:prstGeom>
          <a:ln w="28575">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a:stCxn id="34829" idx="2"/>
            <a:endCxn id="34830" idx="0"/>
          </p:cNvCxnSpPr>
          <p:nvPr/>
        </p:nvCxnSpPr>
        <p:spPr>
          <a:xfrm rot="16200000" flipH="1">
            <a:off x="7212807" y="3661569"/>
            <a:ext cx="614362" cy="6350"/>
          </a:xfrm>
          <a:prstGeom prst="line">
            <a:avLst/>
          </a:prstGeom>
          <a:ln w="28575">
            <a:solidFill>
              <a:srgbClr val="5F5F5F"/>
            </a:solidFill>
          </a:ln>
        </p:spPr>
        <p:style>
          <a:lnRef idx="1">
            <a:schemeClr val="accent1"/>
          </a:lnRef>
          <a:fillRef idx="0">
            <a:schemeClr val="accent1"/>
          </a:fillRef>
          <a:effectRef idx="0">
            <a:schemeClr val="accent1"/>
          </a:effectRef>
          <a:fontRef idx="minor">
            <a:schemeClr val="tx1"/>
          </a:fontRef>
        </p:style>
      </p:cxnSp>
      <p:sp>
        <p:nvSpPr>
          <p:cNvPr id="34825" name="Rechthoek 2"/>
          <p:cNvSpPr>
            <a:spLocks noChangeArrowheads="1"/>
          </p:cNvSpPr>
          <p:nvPr/>
        </p:nvSpPr>
        <p:spPr bwMode="auto">
          <a:xfrm>
            <a:off x="285750" y="6253163"/>
            <a:ext cx="857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Arial Narrow" pitchFamily="34" charset="0"/>
              </a:rPr>
              <a:t>Vansteenkiste, M., Ryan, R. M., &amp; Deci, E. L. (2008). Self-determination theory and the explanatory role of psychological needs in human well-being. In L. Bruni, F. Comim, &amp; M. Pugno (Eds.), </a:t>
            </a:r>
            <a:r>
              <a:rPr lang="en-US" sz="1200" i="1">
                <a:latin typeface="Arial Narrow" pitchFamily="34" charset="0"/>
              </a:rPr>
              <a:t>Capabilities and happiness (pp.187-223)</a:t>
            </a:r>
            <a:r>
              <a:rPr lang="en-US" sz="1200">
                <a:latin typeface="Arial Narrow" pitchFamily="34" charset="0"/>
              </a:rPr>
              <a:t>. Oxford, UK: Oxford University Press.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P spid="727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4"/>
          <p:cNvSpPr>
            <a:spLocks noChangeArrowheads="1"/>
          </p:cNvSpPr>
          <p:nvPr/>
        </p:nvSpPr>
        <p:spPr bwMode="auto">
          <a:xfrm>
            <a:off x="6357938" y="3071813"/>
            <a:ext cx="2428875" cy="1571625"/>
          </a:xfrm>
          <a:prstGeom prst="ellipse">
            <a:avLst/>
          </a:prstGeom>
          <a:solidFill>
            <a:schemeClr val="bg1"/>
          </a:solidFill>
          <a:ln w="9525">
            <a:solidFill>
              <a:schemeClr val="tx1"/>
            </a:solidFill>
            <a:round/>
            <a:headEnd/>
            <a:tailEnd/>
          </a:ln>
        </p:spPr>
        <p:txBody>
          <a:bodyPr wrap="none" anchor="ctr"/>
          <a:lstStyle/>
          <a:p>
            <a:pPr algn="ctr"/>
            <a:endParaRPr lang="nl-BE" sz="2000">
              <a:latin typeface="Arial Narrow" pitchFamily="34" charset="0"/>
            </a:endParaRPr>
          </a:p>
          <a:p>
            <a:pPr algn="ctr"/>
            <a:r>
              <a:rPr lang="nl-BE" sz="2000">
                <a:latin typeface="Arial Narrow" pitchFamily="34" charset="0"/>
              </a:rPr>
              <a:t>Optimal Motivation</a:t>
            </a:r>
          </a:p>
          <a:p>
            <a:pPr algn="ctr"/>
            <a:r>
              <a:rPr lang="nl-BE" sz="2000">
                <a:latin typeface="Arial Narrow" pitchFamily="34" charset="0"/>
              </a:rPr>
              <a:t>Growth, Integration &amp;</a:t>
            </a:r>
          </a:p>
          <a:p>
            <a:pPr algn="ctr"/>
            <a:r>
              <a:rPr lang="nl-BE" sz="2000">
                <a:latin typeface="Arial Narrow" pitchFamily="34" charset="0"/>
              </a:rPr>
              <a:t>Engagement</a:t>
            </a:r>
          </a:p>
          <a:p>
            <a:pPr algn="ctr"/>
            <a:endParaRPr lang="nl-NL" sz="2000"/>
          </a:p>
        </p:txBody>
      </p:sp>
      <p:sp>
        <p:nvSpPr>
          <p:cNvPr id="35843" name="Oval 7"/>
          <p:cNvSpPr>
            <a:spLocks noChangeArrowheads="1"/>
          </p:cNvSpPr>
          <p:nvPr/>
        </p:nvSpPr>
        <p:spPr bwMode="auto">
          <a:xfrm>
            <a:off x="755650" y="1776413"/>
            <a:ext cx="1655763" cy="1223962"/>
          </a:xfrm>
          <a:prstGeom prst="ellipse">
            <a:avLst/>
          </a:prstGeom>
          <a:solidFill>
            <a:schemeClr val="bg1"/>
          </a:solidFill>
          <a:ln w="9525">
            <a:solidFill>
              <a:schemeClr val="tx1"/>
            </a:solidFill>
            <a:round/>
            <a:headEnd/>
            <a:tailEnd/>
          </a:ln>
        </p:spPr>
        <p:txBody>
          <a:bodyPr wrap="none" anchor="ctr"/>
          <a:lstStyle/>
          <a:p>
            <a:pPr algn="ctr"/>
            <a:r>
              <a:rPr lang="nl-BE" sz="3600"/>
              <a:t>A</a:t>
            </a:r>
            <a:endParaRPr lang="nl-NL" sz="3600">
              <a:latin typeface="Arial Narrow" pitchFamily="34" charset="0"/>
            </a:endParaRPr>
          </a:p>
        </p:txBody>
      </p:sp>
      <p:sp>
        <p:nvSpPr>
          <p:cNvPr id="35844" name="Oval 8"/>
          <p:cNvSpPr>
            <a:spLocks noChangeArrowheads="1"/>
          </p:cNvSpPr>
          <p:nvPr/>
        </p:nvSpPr>
        <p:spPr bwMode="auto">
          <a:xfrm>
            <a:off x="755650" y="3190875"/>
            <a:ext cx="1655763" cy="1223963"/>
          </a:xfrm>
          <a:prstGeom prst="ellipse">
            <a:avLst/>
          </a:prstGeom>
          <a:solidFill>
            <a:schemeClr val="bg1"/>
          </a:solidFill>
          <a:ln w="9525">
            <a:solidFill>
              <a:schemeClr val="tx1"/>
            </a:solidFill>
            <a:round/>
            <a:headEnd/>
            <a:tailEnd/>
          </a:ln>
        </p:spPr>
        <p:txBody>
          <a:bodyPr wrap="none" anchor="ctr"/>
          <a:lstStyle/>
          <a:p>
            <a:pPr algn="ctr"/>
            <a:r>
              <a:rPr lang="nl-NL" sz="3600"/>
              <a:t>R</a:t>
            </a:r>
          </a:p>
        </p:txBody>
      </p:sp>
      <p:sp>
        <p:nvSpPr>
          <p:cNvPr id="35845" name="Oval 9"/>
          <p:cNvSpPr>
            <a:spLocks noChangeArrowheads="1"/>
          </p:cNvSpPr>
          <p:nvPr/>
        </p:nvSpPr>
        <p:spPr bwMode="auto">
          <a:xfrm>
            <a:off x="755650" y="4652963"/>
            <a:ext cx="1655763" cy="1223962"/>
          </a:xfrm>
          <a:prstGeom prst="ellipse">
            <a:avLst/>
          </a:prstGeom>
          <a:solidFill>
            <a:schemeClr val="bg1"/>
          </a:solidFill>
          <a:ln w="9525">
            <a:solidFill>
              <a:schemeClr val="tx1"/>
            </a:solidFill>
            <a:round/>
            <a:headEnd/>
            <a:tailEnd/>
          </a:ln>
        </p:spPr>
        <p:txBody>
          <a:bodyPr wrap="none" anchor="ctr"/>
          <a:lstStyle/>
          <a:p>
            <a:pPr algn="ctr"/>
            <a:r>
              <a:rPr lang="nl-BE" sz="3600"/>
              <a:t>C</a:t>
            </a:r>
            <a:endParaRPr lang="nl-NL" sz="3600"/>
          </a:p>
        </p:txBody>
      </p:sp>
      <p:sp>
        <p:nvSpPr>
          <p:cNvPr id="266262" name="Line 22"/>
          <p:cNvSpPr>
            <a:spLocks noChangeShapeType="1"/>
          </p:cNvSpPr>
          <p:nvPr/>
        </p:nvSpPr>
        <p:spPr bwMode="auto">
          <a:xfrm>
            <a:off x="2411413" y="2400300"/>
            <a:ext cx="3946525" cy="13858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6263" name="Line 23"/>
          <p:cNvSpPr>
            <a:spLocks noChangeShapeType="1"/>
          </p:cNvSpPr>
          <p:nvPr/>
        </p:nvSpPr>
        <p:spPr bwMode="auto">
          <a:xfrm>
            <a:off x="2411413" y="3767138"/>
            <a:ext cx="3946525" cy="904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6264" name="Line 24"/>
          <p:cNvSpPr>
            <a:spLocks noChangeShapeType="1"/>
          </p:cNvSpPr>
          <p:nvPr/>
        </p:nvSpPr>
        <p:spPr bwMode="auto">
          <a:xfrm flipV="1">
            <a:off x="2411413" y="3929063"/>
            <a:ext cx="3946525" cy="15668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5849" name="Rechthoek 2"/>
          <p:cNvSpPr>
            <a:spLocks noChangeArrowheads="1"/>
          </p:cNvSpPr>
          <p:nvPr/>
        </p:nvSpPr>
        <p:spPr bwMode="auto">
          <a:xfrm>
            <a:off x="285750" y="6253163"/>
            <a:ext cx="857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Arial Narrow" pitchFamily="34" charset="0"/>
              </a:rPr>
              <a:t>Vansteenkiste, M., Ryan, R. M., &amp; Deci, E. L. (2008). Self-determination theory and the explanatory role of psychological needs in human well-being. In L. Bruni, F. Comim, &amp; M. Pugno (Eds.), </a:t>
            </a:r>
            <a:r>
              <a:rPr lang="en-US" sz="1200" i="1">
                <a:latin typeface="Arial Narrow" pitchFamily="34" charset="0"/>
              </a:rPr>
              <a:t>Capabilities and happiness (pp.187-223)</a:t>
            </a:r>
            <a:r>
              <a:rPr lang="en-US" sz="1200">
                <a:latin typeface="Arial Narrow" pitchFamily="34" charset="0"/>
              </a:rPr>
              <a:t>. Oxford, UK: Oxford University Press.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2" grpId="0" animBg="1"/>
      <p:bldP spid="266263" grpId="0" animBg="1"/>
      <p:bldP spid="2662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339752" y="3212976"/>
            <a:ext cx="6172200" cy="1371600"/>
          </a:xfrm>
        </p:spPr>
        <p:txBody>
          <a:bodyPr>
            <a:normAutofit fontScale="85000" lnSpcReduction="20000"/>
          </a:bodyPr>
          <a:lstStyle/>
          <a:p>
            <a:pPr marL="0" indent="0" algn="ctr" eaLnBrk="1" hangingPunct="1"/>
            <a:r>
              <a:rPr lang="nl-BE" sz="3600" dirty="0" smtClean="0">
                <a:solidFill>
                  <a:schemeClr val="tx1"/>
                </a:solidFill>
                <a:latin typeface="Arial Narrow" pitchFamily="34" charset="0"/>
              </a:rPr>
              <a:t>PART 1:</a:t>
            </a:r>
          </a:p>
          <a:p>
            <a:pPr marL="0" indent="0" algn="ctr" eaLnBrk="1" hangingPunct="1"/>
            <a:r>
              <a:rPr lang="nl-BE" sz="3600" dirty="0" err="1" smtClean="0">
                <a:solidFill>
                  <a:schemeClr val="tx1"/>
                </a:solidFill>
                <a:latin typeface="Arial Narrow" pitchFamily="34" charset="0"/>
              </a:rPr>
              <a:t>What</a:t>
            </a:r>
            <a:r>
              <a:rPr lang="nl-BE" sz="3600" dirty="0" smtClean="0">
                <a:solidFill>
                  <a:schemeClr val="tx1"/>
                </a:solidFill>
                <a:latin typeface="Arial Narrow" pitchFamily="34" charset="0"/>
              </a:rPr>
              <a:t> are the </a:t>
            </a:r>
            <a:r>
              <a:rPr lang="nl-BE" sz="3600" dirty="0" err="1" smtClean="0">
                <a:solidFill>
                  <a:schemeClr val="tx1"/>
                </a:solidFill>
                <a:latin typeface="Arial Narrow" pitchFamily="34" charset="0"/>
              </a:rPr>
              <a:t>challenges</a:t>
            </a:r>
            <a:r>
              <a:rPr lang="nl-BE" sz="3600" dirty="0" smtClean="0">
                <a:solidFill>
                  <a:schemeClr val="tx1"/>
                </a:solidFill>
                <a:latin typeface="Arial Narrow" pitchFamily="34" charset="0"/>
              </a:rPr>
              <a:t> </a:t>
            </a:r>
            <a:r>
              <a:rPr lang="nl-BE" sz="3600" dirty="0" err="1" smtClean="0">
                <a:solidFill>
                  <a:schemeClr val="tx1"/>
                </a:solidFill>
                <a:latin typeface="Arial Narrow" pitchFamily="34" charset="0"/>
              </a:rPr>
              <a:t>for</a:t>
            </a:r>
            <a:r>
              <a:rPr lang="nl-BE" sz="3600" dirty="0" smtClean="0">
                <a:solidFill>
                  <a:schemeClr val="tx1"/>
                </a:solidFill>
                <a:latin typeface="Arial Narrow" pitchFamily="34" charset="0"/>
              </a:rPr>
              <a:t> a </a:t>
            </a:r>
            <a:r>
              <a:rPr lang="nl-BE" sz="3600" dirty="0" err="1" smtClean="0">
                <a:solidFill>
                  <a:schemeClr val="tx1"/>
                </a:solidFill>
                <a:latin typeface="Arial Narrow" pitchFamily="34" charset="0"/>
              </a:rPr>
              <a:t>motivation</a:t>
            </a:r>
            <a:r>
              <a:rPr lang="nl-BE" sz="3600" dirty="0" smtClean="0">
                <a:solidFill>
                  <a:schemeClr val="tx1"/>
                </a:solidFill>
                <a:latin typeface="Arial Narrow" pitchFamily="34" charset="0"/>
              </a:rPr>
              <a:t> </a:t>
            </a:r>
            <a:r>
              <a:rPr lang="nl-BE" sz="3600" dirty="0" err="1" smtClean="0">
                <a:solidFill>
                  <a:schemeClr val="tx1"/>
                </a:solidFill>
                <a:latin typeface="Arial Narrow" pitchFamily="34" charset="0"/>
              </a:rPr>
              <a:t>psychologist</a:t>
            </a:r>
            <a:r>
              <a:rPr lang="nl-BE" sz="3600" dirty="0" smtClean="0">
                <a:solidFill>
                  <a:schemeClr val="tx1"/>
                </a:solidFill>
                <a:latin typeface="Arial Narrow" pitchFamily="34" charset="0"/>
              </a:rPr>
              <a:t>?</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07950" y="2565400"/>
            <a:ext cx="9144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spcBef>
                <a:spcPts val="800"/>
              </a:spcBef>
              <a:buClr>
                <a:srgbClr val="5F5F5F"/>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Arial Narrow" pitchFamily="34" charset="0"/>
              </a:rPr>
              <a:t>The need for autonomy, competence and relatedness represent the ‘</a:t>
            </a:r>
            <a:r>
              <a:rPr lang="en-GB" sz="2400" b="1" dirty="0">
                <a:latin typeface="Arial Narrow" pitchFamily="34" charset="0"/>
              </a:rPr>
              <a:t>ABC</a:t>
            </a:r>
            <a:r>
              <a:rPr lang="en-GB" sz="2400" dirty="0">
                <a:latin typeface="Arial Narrow" pitchFamily="34" charset="0"/>
              </a:rPr>
              <a:t>’ </a:t>
            </a:r>
            <a:endParaRPr lang="en-GB" sz="2400" dirty="0" smtClean="0">
              <a:latin typeface="Arial Narrow" pitchFamily="34" charset="0"/>
            </a:endParaRPr>
          </a:p>
          <a:p>
            <a:pPr>
              <a:spcBef>
                <a:spcPts val="800"/>
              </a:spcBef>
              <a:buClr>
                <a:srgbClr val="5F5F5F"/>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latin typeface="Arial Narrow" pitchFamily="34" charset="0"/>
              </a:rPr>
              <a:t>of </a:t>
            </a:r>
            <a:r>
              <a:rPr lang="en-GB" sz="2400" dirty="0">
                <a:latin typeface="Arial Narrow" pitchFamily="34" charset="0"/>
              </a:rPr>
              <a:t>this motivation theory: they form the necessary ingredients for our </a:t>
            </a:r>
            <a:r>
              <a:rPr lang="en-GB" sz="2400" dirty="0">
                <a:solidFill>
                  <a:schemeClr val="tx2"/>
                </a:solidFill>
                <a:latin typeface="Arial Narrow" pitchFamily="34" charset="0"/>
              </a:rPr>
              <a:t>daily wellness! </a:t>
            </a:r>
          </a:p>
          <a:p>
            <a:pPr>
              <a:spcBef>
                <a:spcPts val="800"/>
              </a:spcBef>
              <a:buClr>
                <a:srgbClr val="5F5F5F"/>
              </a:buClr>
              <a:buFont typeface="Symbol" pitchFamily="18" charset="2"/>
              <a:buChar char="Þ"/>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u="sng" dirty="0">
                <a:latin typeface="Arial Narrow" pitchFamily="34" charset="0"/>
              </a:rPr>
              <a:t>Implications for practice</a:t>
            </a:r>
            <a:r>
              <a:rPr lang="en-GB" sz="2400" dirty="0">
                <a:latin typeface="Arial Narrow" pitchFamily="34" charset="0"/>
              </a:rPr>
              <a:t>: </a:t>
            </a:r>
          </a:p>
          <a:p>
            <a:pPr>
              <a:spcBef>
                <a:spcPts val="800"/>
              </a:spcBef>
              <a:buClr>
                <a:srgbClr val="5F5F5F"/>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Arial Narrow" pitchFamily="34" charset="0"/>
              </a:rPr>
              <a:t>Teachers can try to meet the learners’ needs, every day!</a:t>
            </a:r>
          </a:p>
          <a:p>
            <a:pPr>
              <a:spcBef>
                <a:spcPts val="800"/>
              </a:spcBef>
              <a:buClr>
                <a:srgbClr val="5F5F5F"/>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Arial Narrow" pitchFamily="34" charset="0"/>
              </a:rPr>
              <a:t>Managers can create a need-supportive environment</a:t>
            </a:r>
          </a:p>
          <a:p>
            <a:pPr>
              <a:spcBef>
                <a:spcPts val="800"/>
              </a:spcBef>
              <a:buClr>
                <a:srgbClr val="5F5F5F"/>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Arial Narrow" pitchFamily="34" charset="0"/>
            </a:endParaRPr>
          </a:p>
          <a:p>
            <a:pPr>
              <a:spcBef>
                <a:spcPts val="800"/>
              </a:spcBef>
              <a:buClr>
                <a:srgbClr val="5F5F5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Arial Narrow" pitchFamily="34" charset="0"/>
            </a:endParaRPr>
          </a:p>
          <a:p>
            <a:pPr>
              <a:spcBef>
                <a:spcPts val="800"/>
              </a:spcBef>
              <a:buClr>
                <a:srgbClr val="5F5F5F"/>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Arial Narrow" pitchFamily="34" charset="0"/>
            </a:endParaRPr>
          </a:p>
        </p:txBody>
      </p:sp>
      <p:sp>
        <p:nvSpPr>
          <p:cNvPr id="36867" name="Text Box 2"/>
          <p:cNvSpPr txBox="1">
            <a:spLocks noChangeArrowheads="1"/>
          </p:cNvSpPr>
          <p:nvPr/>
        </p:nvSpPr>
        <p:spPr bwMode="auto">
          <a:xfrm>
            <a:off x="971550" y="1196975"/>
            <a:ext cx="7010400" cy="1143000"/>
          </a:xfrm>
          <a:prstGeom prst="rect">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algn="ctr" eaLnBrk="1" hangingPunct="1">
              <a:buClr>
                <a:srgbClr val="4D4D4D"/>
              </a:buClr>
              <a:buFont typeface="Arial" pitchFamily="34" charset="0"/>
              <a:buNone/>
            </a:pPr>
            <a:r>
              <a:rPr lang="en-GB" sz="3200" u="sng">
                <a:latin typeface="Arial Narrow" pitchFamily="34" charset="0"/>
              </a:rPr>
              <a:t>Statement 3</a:t>
            </a:r>
            <a:r>
              <a:rPr lang="en-GB" sz="3200">
                <a:latin typeface="Arial Narrow" pitchFamily="34" charset="0"/>
              </a:rPr>
              <a:t>: </a:t>
            </a:r>
          </a:p>
          <a:p>
            <a:pPr algn="ctr" eaLnBrk="1" hangingPunct="1">
              <a:buClr>
                <a:srgbClr val="4D4D4D"/>
              </a:buClr>
              <a:buFont typeface="Arial" pitchFamily="34" charset="0"/>
              <a:buNone/>
            </a:pPr>
            <a:r>
              <a:rPr lang="en-GB" sz="3200">
                <a:latin typeface="Arial Narrow" pitchFamily="34" charset="0"/>
              </a:rPr>
              <a:t>The Role of Need Satisfaction</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pPr algn="ctr"/>
            <a:r>
              <a:rPr lang="nl-BE" sz="3200" u="sng" dirty="0">
                <a:solidFill>
                  <a:schemeClr val="tx1"/>
                </a:solidFill>
                <a:latin typeface="Arial Narrow" pitchFamily="34" charset="0"/>
              </a:rPr>
              <a:t>Challenge 4</a:t>
            </a:r>
            <a:r>
              <a:rPr lang="nl-BE" sz="3200" dirty="0">
                <a:solidFill>
                  <a:schemeClr val="tx1"/>
                </a:solidFill>
                <a:latin typeface="Arial Narrow" pitchFamily="34" charset="0"/>
              </a:rPr>
              <a:t>:</a:t>
            </a:r>
            <a:br>
              <a:rPr lang="nl-BE" sz="3200" dirty="0">
                <a:solidFill>
                  <a:schemeClr val="tx1"/>
                </a:solidFill>
                <a:latin typeface="Arial Narrow" pitchFamily="34" charset="0"/>
              </a:rPr>
            </a:br>
            <a:r>
              <a:rPr lang="nl-BE" sz="3200" dirty="0">
                <a:solidFill>
                  <a:schemeClr val="tx1"/>
                </a:solidFill>
                <a:latin typeface="Arial Narrow" pitchFamily="34" charset="0"/>
              </a:rPr>
              <a:t>How </a:t>
            </a:r>
            <a:r>
              <a:rPr lang="nl-BE" sz="3200" dirty="0" err="1">
                <a:solidFill>
                  <a:schemeClr val="tx1"/>
                </a:solidFill>
                <a:latin typeface="Arial Narrow" pitchFamily="34" charset="0"/>
              </a:rPr>
              <a:t>to</a:t>
            </a:r>
            <a:r>
              <a:rPr lang="nl-BE" sz="3200" dirty="0">
                <a:solidFill>
                  <a:schemeClr val="tx1"/>
                </a:solidFill>
                <a:latin typeface="Arial Narrow" pitchFamily="34" charset="0"/>
              </a:rPr>
              <a:t> </a:t>
            </a:r>
            <a:r>
              <a:rPr lang="nl-BE" sz="3200" dirty="0" err="1">
                <a:solidFill>
                  <a:schemeClr val="tx1"/>
                </a:solidFill>
                <a:latin typeface="Arial Narrow" pitchFamily="34" charset="0"/>
              </a:rPr>
              <a:t>create</a:t>
            </a:r>
            <a:r>
              <a:rPr lang="nl-BE" sz="3200" dirty="0">
                <a:solidFill>
                  <a:schemeClr val="tx1"/>
                </a:solidFill>
                <a:latin typeface="Arial Narrow" pitchFamily="34" charset="0"/>
              </a:rPr>
              <a:t> a </a:t>
            </a:r>
            <a:r>
              <a:rPr lang="nl-BE" sz="3200" dirty="0" err="1">
                <a:solidFill>
                  <a:schemeClr val="tx1"/>
                </a:solidFill>
                <a:latin typeface="Arial Narrow" pitchFamily="34" charset="0"/>
              </a:rPr>
              <a:t>motivating</a:t>
            </a:r>
            <a:r>
              <a:rPr lang="nl-BE" sz="3200" dirty="0">
                <a:solidFill>
                  <a:schemeClr val="tx1"/>
                </a:solidFill>
                <a:latin typeface="Arial Narrow" pitchFamily="34" charset="0"/>
              </a:rPr>
              <a:t> environment? </a:t>
            </a:r>
            <a:br>
              <a:rPr lang="nl-BE" sz="3200" dirty="0">
                <a:solidFill>
                  <a:schemeClr val="tx1"/>
                </a:solidFill>
                <a:latin typeface="Arial Narrow" pitchFamily="34" charset="0"/>
              </a:rPr>
            </a:br>
            <a:endParaRPr lang="nl-BE" sz="2800" dirty="0"/>
          </a:p>
        </p:txBody>
      </p:sp>
      <p:sp>
        <p:nvSpPr>
          <p:cNvPr id="37890" name="Rectangle 2"/>
          <p:cNvSpPr>
            <a:spLocks noGrp="1" noChangeArrowheads="1"/>
          </p:cNvSpPr>
          <p:nvPr>
            <p:ph type="subTitle" idx="1"/>
          </p:nvPr>
        </p:nvSpPr>
        <p:spPr/>
        <p:txBody>
          <a:bodyPr/>
          <a:lstStyle/>
          <a:p>
            <a:pPr marL="0" indent="0" algn="ctr" eaLnBrk="1" hangingPunct="1"/>
            <a:endParaRPr lang="nl-BE" sz="3600" dirty="0" smtClean="0">
              <a:solidFill>
                <a:schemeClr val="tx1"/>
              </a:solidFill>
            </a:endParaRPr>
          </a:p>
          <a:p>
            <a:pPr marL="0" indent="0" algn="ctr" eaLnBrk="1" hangingPunct="1"/>
            <a:endParaRPr lang="nl-BE" sz="3600" dirty="0"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3"/>
          <p:cNvSpPr>
            <a:spLocks noChangeArrowheads="1"/>
          </p:cNvSpPr>
          <p:nvPr/>
        </p:nvSpPr>
        <p:spPr bwMode="auto">
          <a:xfrm>
            <a:off x="4933950" y="1341438"/>
            <a:ext cx="2663825" cy="1223962"/>
          </a:xfrm>
          <a:prstGeom prst="ellipse">
            <a:avLst/>
          </a:prstGeom>
          <a:solidFill>
            <a:schemeClr val="bg1"/>
          </a:solidFill>
          <a:ln w="9525">
            <a:solidFill>
              <a:schemeClr val="tx1"/>
            </a:solidFill>
            <a:round/>
            <a:headEnd/>
            <a:tailEnd/>
          </a:ln>
        </p:spPr>
        <p:txBody>
          <a:bodyPr wrap="none" anchor="ctr"/>
          <a:lstStyle/>
          <a:p>
            <a:pPr algn="ctr"/>
            <a:r>
              <a:rPr lang="nl-BE" b="1">
                <a:latin typeface="Arial Narrow" pitchFamily="34" charset="0"/>
              </a:rPr>
              <a:t>A</a:t>
            </a:r>
            <a:r>
              <a:rPr lang="nl-BE">
                <a:latin typeface="Arial Narrow" pitchFamily="34" charset="0"/>
              </a:rPr>
              <a:t>utonomy</a:t>
            </a:r>
            <a:endParaRPr lang="nl-NL">
              <a:latin typeface="Arial Narrow" pitchFamily="34" charset="0"/>
            </a:endParaRPr>
          </a:p>
        </p:txBody>
      </p:sp>
      <p:sp>
        <p:nvSpPr>
          <p:cNvPr id="38915" name="Oval 4"/>
          <p:cNvSpPr>
            <a:spLocks noChangeArrowheads="1"/>
          </p:cNvSpPr>
          <p:nvPr/>
        </p:nvSpPr>
        <p:spPr bwMode="auto">
          <a:xfrm>
            <a:off x="5005388" y="2925763"/>
            <a:ext cx="2663825" cy="1223962"/>
          </a:xfrm>
          <a:prstGeom prst="ellipse">
            <a:avLst/>
          </a:prstGeom>
          <a:solidFill>
            <a:schemeClr val="bg1"/>
          </a:solidFill>
          <a:ln w="9525">
            <a:solidFill>
              <a:schemeClr val="tx1"/>
            </a:solidFill>
            <a:round/>
            <a:headEnd/>
            <a:tailEnd/>
          </a:ln>
        </p:spPr>
        <p:txBody>
          <a:bodyPr wrap="none" anchor="ctr"/>
          <a:lstStyle/>
          <a:p>
            <a:pPr algn="ctr"/>
            <a:r>
              <a:rPr lang="nl-BE" b="1">
                <a:latin typeface="Arial Narrow" pitchFamily="34" charset="0"/>
              </a:rPr>
              <a:t>R</a:t>
            </a:r>
            <a:r>
              <a:rPr lang="nl-BE">
                <a:latin typeface="Arial Narrow" pitchFamily="34" charset="0"/>
              </a:rPr>
              <a:t>elatedness</a:t>
            </a:r>
            <a:endParaRPr lang="nl-NL">
              <a:latin typeface="Arial Narrow" pitchFamily="34" charset="0"/>
            </a:endParaRPr>
          </a:p>
        </p:txBody>
      </p:sp>
      <p:sp>
        <p:nvSpPr>
          <p:cNvPr id="38916" name="Oval 5"/>
          <p:cNvSpPr>
            <a:spLocks noChangeArrowheads="1"/>
          </p:cNvSpPr>
          <p:nvPr/>
        </p:nvSpPr>
        <p:spPr bwMode="auto">
          <a:xfrm>
            <a:off x="5076825" y="4365625"/>
            <a:ext cx="2663825" cy="1223963"/>
          </a:xfrm>
          <a:prstGeom prst="ellipse">
            <a:avLst/>
          </a:prstGeom>
          <a:solidFill>
            <a:schemeClr val="bg1"/>
          </a:solidFill>
          <a:ln w="9525">
            <a:solidFill>
              <a:schemeClr val="tx1"/>
            </a:solidFill>
            <a:round/>
            <a:headEnd/>
            <a:tailEnd/>
          </a:ln>
        </p:spPr>
        <p:txBody>
          <a:bodyPr wrap="none" anchor="ctr"/>
          <a:lstStyle/>
          <a:p>
            <a:pPr algn="ctr"/>
            <a:r>
              <a:rPr lang="nl-BE" b="1">
                <a:latin typeface="Arial Narrow" pitchFamily="34" charset="0"/>
              </a:rPr>
              <a:t>C</a:t>
            </a:r>
            <a:r>
              <a:rPr lang="nl-BE">
                <a:latin typeface="Arial Narrow" pitchFamily="34" charset="0"/>
              </a:rPr>
              <a:t>ompetence</a:t>
            </a:r>
            <a:endParaRPr lang="nl-NL" b="1">
              <a:latin typeface="Arial Narrow" pitchFamily="34" charset="0"/>
            </a:endParaRPr>
          </a:p>
        </p:txBody>
      </p:sp>
      <p:sp>
        <p:nvSpPr>
          <p:cNvPr id="38917" name="Oval 7"/>
          <p:cNvSpPr>
            <a:spLocks noChangeArrowheads="1"/>
          </p:cNvSpPr>
          <p:nvPr/>
        </p:nvSpPr>
        <p:spPr bwMode="auto">
          <a:xfrm>
            <a:off x="1260475" y="1412875"/>
            <a:ext cx="2736850" cy="1223963"/>
          </a:xfrm>
          <a:prstGeom prst="ellipse">
            <a:avLst/>
          </a:prstGeom>
          <a:solidFill>
            <a:schemeClr val="bg1"/>
          </a:solidFill>
          <a:ln w="9525">
            <a:solidFill>
              <a:schemeClr val="tx1"/>
            </a:solidFill>
            <a:round/>
            <a:headEnd/>
            <a:tailEnd/>
          </a:ln>
        </p:spPr>
        <p:txBody>
          <a:bodyPr wrap="none" anchor="ctr"/>
          <a:lstStyle/>
          <a:p>
            <a:pPr algn="ctr"/>
            <a:r>
              <a:rPr lang="nl-BE" sz="1800">
                <a:latin typeface="Arial Narrow" pitchFamily="34" charset="0"/>
              </a:rPr>
              <a:t>Autonomy-</a:t>
            </a:r>
          </a:p>
          <a:p>
            <a:pPr algn="ctr"/>
            <a:r>
              <a:rPr lang="nl-BE" sz="1800">
                <a:latin typeface="Arial Narrow" pitchFamily="34" charset="0"/>
              </a:rPr>
              <a:t>supportive vs. </a:t>
            </a:r>
          </a:p>
          <a:p>
            <a:pPr algn="ctr"/>
            <a:r>
              <a:rPr lang="nl-BE" sz="1800">
                <a:latin typeface="Arial Narrow" pitchFamily="34" charset="0"/>
              </a:rPr>
              <a:t>controlling environment</a:t>
            </a:r>
            <a:endParaRPr lang="nl-NL" sz="1800">
              <a:latin typeface="Arial Narrow" pitchFamily="34" charset="0"/>
            </a:endParaRPr>
          </a:p>
        </p:txBody>
      </p:sp>
      <p:sp>
        <p:nvSpPr>
          <p:cNvPr id="38918" name="Oval 26"/>
          <p:cNvSpPr>
            <a:spLocks noChangeArrowheads="1"/>
          </p:cNvSpPr>
          <p:nvPr/>
        </p:nvSpPr>
        <p:spPr bwMode="auto">
          <a:xfrm>
            <a:off x="1404938" y="2997200"/>
            <a:ext cx="2736850" cy="1223963"/>
          </a:xfrm>
          <a:prstGeom prst="ellipse">
            <a:avLst/>
          </a:prstGeom>
          <a:solidFill>
            <a:schemeClr val="bg1"/>
          </a:solidFill>
          <a:ln w="9525">
            <a:solidFill>
              <a:schemeClr val="tx1"/>
            </a:solidFill>
            <a:round/>
            <a:headEnd/>
            <a:tailEnd/>
          </a:ln>
        </p:spPr>
        <p:txBody>
          <a:bodyPr wrap="none" anchor="ctr"/>
          <a:lstStyle/>
          <a:p>
            <a:pPr algn="ctr"/>
            <a:r>
              <a:rPr lang="nl-BE" sz="1800">
                <a:latin typeface="Arial Narrow" pitchFamily="34" charset="0"/>
              </a:rPr>
              <a:t>Involved vs. uninvolved </a:t>
            </a:r>
          </a:p>
          <a:p>
            <a:pPr algn="ctr"/>
            <a:r>
              <a:rPr lang="nl-BE" sz="1800">
                <a:latin typeface="Arial Narrow" pitchFamily="34" charset="0"/>
              </a:rPr>
              <a:t>environment</a:t>
            </a:r>
            <a:endParaRPr lang="nl-NL" sz="1800">
              <a:latin typeface="Arial Narrow" pitchFamily="34" charset="0"/>
            </a:endParaRPr>
          </a:p>
        </p:txBody>
      </p:sp>
      <p:sp>
        <p:nvSpPr>
          <p:cNvPr id="38919" name="Oval 27"/>
          <p:cNvSpPr>
            <a:spLocks noChangeArrowheads="1"/>
          </p:cNvSpPr>
          <p:nvPr/>
        </p:nvSpPr>
        <p:spPr bwMode="auto">
          <a:xfrm>
            <a:off x="1476375" y="4437063"/>
            <a:ext cx="2736850" cy="1223962"/>
          </a:xfrm>
          <a:prstGeom prst="ellipse">
            <a:avLst/>
          </a:prstGeom>
          <a:solidFill>
            <a:schemeClr val="bg1"/>
          </a:solidFill>
          <a:ln w="9525">
            <a:solidFill>
              <a:schemeClr val="tx1"/>
            </a:solidFill>
            <a:round/>
            <a:headEnd/>
            <a:tailEnd/>
          </a:ln>
        </p:spPr>
        <p:txBody>
          <a:bodyPr wrap="none" anchor="ctr"/>
          <a:lstStyle/>
          <a:p>
            <a:pPr algn="ctr"/>
            <a:r>
              <a:rPr lang="nl-BE" sz="1800">
                <a:latin typeface="Arial Narrow" pitchFamily="34" charset="0"/>
              </a:rPr>
              <a:t>Structured vs. chaotic</a:t>
            </a:r>
          </a:p>
          <a:p>
            <a:pPr algn="ctr"/>
            <a:r>
              <a:rPr lang="nl-BE" sz="1800">
                <a:latin typeface="Arial Narrow" pitchFamily="34" charset="0"/>
              </a:rPr>
              <a:t>environment</a:t>
            </a:r>
            <a:endParaRPr lang="nl-NL" sz="1800">
              <a:latin typeface="Arial Narrow" pitchFamily="34" charset="0"/>
            </a:endParaRPr>
          </a:p>
        </p:txBody>
      </p:sp>
      <p:sp>
        <p:nvSpPr>
          <p:cNvPr id="38920" name="Line 28"/>
          <p:cNvSpPr>
            <a:spLocks noChangeShapeType="1"/>
          </p:cNvSpPr>
          <p:nvPr/>
        </p:nvSpPr>
        <p:spPr bwMode="auto">
          <a:xfrm>
            <a:off x="3997325" y="1989138"/>
            <a:ext cx="936625"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8921" name="Line 29"/>
          <p:cNvSpPr>
            <a:spLocks noChangeShapeType="1"/>
          </p:cNvSpPr>
          <p:nvPr/>
        </p:nvSpPr>
        <p:spPr bwMode="auto">
          <a:xfrm>
            <a:off x="4141788" y="3573463"/>
            <a:ext cx="8636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8922" name="Line 30"/>
          <p:cNvSpPr>
            <a:spLocks noChangeShapeType="1"/>
          </p:cNvSpPr>
          <p:nvPr/>
        </p:nvSpPr>
        <p:spPr bwMode="auto">
          <a:xfrm>
            <a:off x="4284663" y="5084763"/>
            <a:ext cx="792162"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11188" y="1700213"/>
            <a:ext cx="79295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nl-BE" sz="3600"/>
          </a:p>
          <a:p>
            <a:pPr marL="342900" indent="-342900" algn="ctr">
              <a:spcBef>
                <a:spcPct val="20000"/>
              </a:spcBef>
            </a:pPr>
            <a:r>
              <a:rPr lang="nl-BE" sz="3600">
                <a:latin typeface="Arial Narrow" pitchFamily="34" charset="0"/>
              </a:rPr>
              <a:t>Autonomy-supportive vs. controlling teaching</a:t>
            </a:r>
            <a:endParaRPr lang="nl-NL" sz="3600">
              <a:latin typeface="Arial Narrow"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34975" y="4664075"/>
            <a:ext cx="8215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eaLnBrk="1" hangingPunct="1">
              <a:buClr>
                <a:srgbClr val="4D4D4D"/>
              </a:buClr>
              <a:buFont typeface="Arial" pitchFamily="34" charset="0"/>
              <a:buNone/>
            </a:pPr>
            <a:r>
              <a:rPr lang="en-GB">
                <a:solidFill>
                  <a:srgbClr val="4D4D4D"/>
                </a:solidFill>
                <a:latin typeface="Arial Narrow" pitchFamily="34" charset="0"/>
                <a:ea typeface="MS Gothic" pitchFamily="49" charset="-128"/>
                <a:cs typeface="Arial" pitchFamily="34" charset="0"/>
              </a:rPr>
              <a:t/>
            </a:r>
            <a:br>
              <a:rPr lang="en-GB">
                <a:solidFill>
                  <a:srgbClr val="4D4D4D"/>
                </a:solidFill>
                <a:latin typeface="Arial Narrow" pitchFamily="34" charset="0"/>
                <a:ea typeface="MS Gothic" pitchFamily="49" charset="-128"/>
                <a:cs typeface="Arial" pitchFamily="34" charset="0"/>
              </a:rPr>
            </a:br>
            <a:r>
              <a:rPr lang="en-GB">
                <a:solidFill>
                  <a:srgbClr val="4D4D4D"/>
                </a:solidFill>
                <a:latin typeface="Arial Narrow" pitchFamily="34" charset="0"/>
                <a:ea typeface="MS Gothic" pitchFamily="49" charset="-128"/>
                <a:cs typeface="Arial" pitchFamily="34" charset="0"/>
              </a:rPr>
              <a:t/>
            </a:r>
            <a:br>
              <a:rPr lang="en-GB">
                <a:solidFill>
                  <a:srgbClr val="4D4D4D"/>
                </a:solidFill>
                <a:latin typeface="Arial Narrow" pitchFamily="34" charset="0"/>
                <a:ea typeface="MS Gothic" pitchFamily="49" charset="-128"/>
                <a:cs typeface="Arial" pitchFamily="34" charset="0"/>
              </a:rPr>
            </a:br>
            <a:endParaRPr lang="en-GB">
              <a:solidFill>
                <a:srgbClr val="4D4D4D"/>
              </a:solidFill>
              <a:latin typeface="Arial Narrow" pitchFamily="34" charset="0"/>
              <a:ea typeface="MS Gothic" pitchFamily="49" charset="-128"/>
              <a:cs typeface="Arial" pitchFamily="34" charset="0"/>
            </a:endParaRPr>
          </a:p>
        </p:txBody>
      </p:sp>
      <p:pic>
        <p:nvPicPr>
          <p:cNvPr id="40963" name="Picture 3" descr="http://3.bp.blogspot.com/_jIsjJ88unYo/TJaaDD4-GiI/AAAAAAAAAUc/Prpih3ZSUrM/s1600/memoblaadje.jpg"/>
          <p:cNvPicPr>
            <a:picLocks noChangeAspect="1" noChangeArrowheads="1"/>
          </p:cNvPicPr>
          <p:nvPr/>
        </p:nvPicPr>
        <p:blipFill>
          <a:blip r:embed="rId4" cstate="print">
            <a:extLst>
              <a:ext uri="{28A0092B-C50C-407E-A947-70E740481C1C}">
                <a14:useLocalDpi xmlns:a14="http://schemas.microsoft.com/office/drawing/2010/main" val="0"/>
              </a:ext>
            </a:extLst>
          </a:blip>
          <a:srcRect l="21814" t="8696" r="24930" b="13379"/>
          <a:stretch>
            <a:fillRect/>
          </a:stretch>
        </p:blipFill>
        <p:spPr bwMode="auto">
          <a:xfrm>
            <a:off x="2627313" y="1366838"/>
            <a:ext cx="3529012"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kstvak 2"/>
          <p:cNvSpPr txBox="1">
            <a:spLocks noChangeArrowheads="1"/>
          </p:cNvSpPr>
          <p:nvPr/>
        </p:nvSpPr>
        <p:spPr bwMode="auto">
          <a:xfrm>
            <a:off x="2833688" y="2297113"/>
            <a:ext cx="30162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nl-BE" sz="3200" b="1" u="sng">
                <a:latin typeface="Bradley Hand ITC" pitchFamily="66" charset="0"/>
                <a:ea typeface="MS Gothic" pitchFamily="49" charset="-128"/>
              </a:rPr>
              <a:t>Suggestion 1</a:t>
            </a:r>
          </a:p>
          <a:p>
            <a:pPr algn="ctr" eaLnBrk="1" hangingPunct="1"/>
            <a:r>
              <a:rPr lang="nl-BE" sz="3200" b="1">
                <a:latin typeface="Bradley Hand ITC" pitchFamily="66" charset="0"/>
                <a:ea typeface="MS Gothic" pitchFamily="49" charset="-128"/>
              </a:rPr>
              <a:t>Try to be mindful of your language</a:t>
            </a:r>
          </a:p>
          <a:p>
            <a:pPr algn="ctr" eaLnBrk="1" hangingPunct="1"/>
            <a:endParaRPr lang="nl-BE" sz="3600" b="1" u="sng">
              <a:latin typeface="Bradley Hand ITC" pitchFamily="66" charset="0"/>
              <a:ea typeface="MS Gothic" pitchFamily="49" charset="-128"/>
            </a:endParaRPr>
          </a:p>
          <a:p>
            <a:pPr algn="ctr" eaLnBrk="1" hangingPunct="1"/>
            <a:endParaRPr lang="nl-BE" sz="3600" b="1">
              <a:latin typeface="Bradley Hand ITC" pitchFamily="66" charset="0"/>
              <a:ea typeface="MS Gothic" pitchFamily="49" charset="-128"/>
            </a:endParaRPr>
          </a:p>
          <a:p>
            <a:pPr algn="ctr" eaLnBrk="1" hangingPunct="1"/>
            <a:endParaRPr lang="nl-BE" sz="3600" b="1">
              <a:latin typeface="Bradley Hand ITC" pitchFamily="66" charset="0"/>
              <a:ea typeface="MS Gothic" pitchFamily="49" charset="-128"/>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5856288" y="3198813"/>
            <a:ext cx="2365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p>
        </p:txBody>
      </p:sp>
      <p:sp>
        <p:nvSpPr>
          <p:cNvPr id="41987" name="Rectangle 4"/>
          <p:cNvSpPr>
            <a:spLocks noChangeArrowheads="1"/>
          </p:cNvSpPr>
          <p:nvPr/>
        </p:nvSpPr>
        <p:spPr bwMode="auto">
          <a:xfrm>
            <a:off x="3497263" y="3198813"/>
            <a:ext cx="2359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p>
        </p:txBody>
      </p:sp>
      <p:sp>
        <p:nvSpPr>
          <p:cNvPr id="41988" name="Rectangle 5"/>
          <p:cNvSpPr>
            <a:spLocks noChangeArrowheads="1"/>
          </p:cNvSpPr>
          <p:nvPr/>
        </p:nvSpPr>
        <p:spPr bwMode="auto">
          <a:xfrm>
            <a:off x="5856288" y="2681288"/>
            <a:ext cx="2365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p>
        </p:txBody>
      </p:sp>
      <p:sp>
        <p:nvSpPr>
          <p:cNvPr id="41989" name="Rectangle 6"/>
          <p:cNvSpPr>
            <a:spLocks noChangeArrowheads="1"/>
          </p:cNvSpPr>
          <p:nvPr/>
        </p:nvSpPr>
        <p:spPr bwMode="auto">
          <a:xfrm>
            <a:off x="3497263" y="2681288"/>
            <a:ext cx="2359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p>
        </p:txBody>
      </p:sp>
      <p:sp>
        <p:nvSpPr>
          <p:cNvPr id="41990" name="Rectangle 7"/>
          <p:cNvSpPr>
            <a:spLocks noChangeArrowheads="1"/>
          </p:cNvSpPr>
          <p:nvPr/>
        </p:nvSpPr>
        <p:spPr bwMode="auto">
          <a:xfrm>
            <a:off x="5856288" y="2041525"/>
            <a:ext cx="23653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2000">
                <a:latin typeface="Arial Narrow" pitchFamily="34" charset="0"/>
                <a:cs typeface="Times New Roman" pitchFamily="18" charset="0"/>
              </a:rPr>
              <a:t>Autonomy support</a:t>
            </a:r>
            <a:endParaRPr lang="en-GB" sz="2000">
              <a:latin typeface="Arial Narrow" pitchFamily="34" charset="0"/>
            </a:endParaRPr>
          </a:p>
        </p:txBody>
      </p:sp>
      <p:sp>
        <p:nvSpPr>
          <p:cNvPr id="41991" name="Rectangle 8"/>
          <p:cNvSpPr>
            <a:spLocks noChangeArrowheads="1"/>
          </p:cNvSpPr>
          <p:nvPr/>
        </p:nvSpPr>
        <p:spPr bwMode="auto">
          <a:xfrm>
            <a:off x="3497263" y="2041525"/>
            <a:ext cx="23590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2000">
                <a:latin typeface="Arial Narrow" pitchFamily="34" charset="0"/>
                <a:cs typeface="Times New Roman" pitchFamily="18" charset="0"/>
              </a:rPr>
              <a:t>External control</a:t>
            </a:r>
            <a:endParaRPr lang="en-GB" sz="2000">
              <a:latin typeface="Arial Narrow" pitchFamily="34" charset="0"/>
            </a:endParaRPr>
          </a:p>
        </p:txBody>
      </p:sp>
      <p:sp>
        <p:nvSpPr>
          <p:cNvPr id="41992" name="Line 9"/>
          <p:cNvSpPr>
            <a:spLocks noChangeShapeType="1"/>
          </p:cNvSpPr>
          <p:nvPr/>
        </p:nvSpPr>
        <p:spPr bwMode="auto">
          <a:xfrm>
            <a:off x="1020763" y="2041525"/>
            <a:ext cx="7200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1993" name="Line 10"/>
          <p:cNvSpPr>
            <a:spLocks noChangeShapeType="1"/>
          </p:cNvSpPr>
          <p:nvPr/>
        </p:nvSpPr>
        <p:spPr bwMode="auto">
          <a:xfrm>
            <a:off x="1020763" y="3716338"/>
            <a:ext cx="7194550" cy="69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1994" name="Line 11"/>
          <p:cNvSpPr>
            <a:spLocks noChangeShapeType="1"/>
          </p:cNvSpPr>
          <p:nvPr/>
        </p:nvSpPr>
        <p:spPr bwMode="auto">
          <a:xfrm>
            <a:off x="1020763" y="2041525"/>
            <a:ext cx="0" cy="16748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1995" name="Line 12"/>
          <p:cNvSpPr>
            <a:spLocks noChangeShapeType="1"/>
          </p:cNvSpPr>
          <p:nvPr/>
        </p:nvSpPr>
        <p:spPr bwMode="auto">
          <a:xfrm>
            <a:off x="8221663" y="2041525"/>
            <a:ext cx="0" cy="16748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1996" name="Line 13"/>
          <p:cNvSpPr>
            <a:spLocks noChangeShapeType="1"/>
          </p:cNvSpPr>
          <p:nvPr/>
        </p:nvSpPr>
        <p:spPr bwMode="auto">
          <a:xfrm>
            <a:off x="1020763" y="2681288"/>
            <a:ext cx="7200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1997" name="Line 14"/>
          <p:cNvSpPr>
            <a:spLocks noChangeShapeType="1"/>
          </p:cNvSpPr>
          <p:nvPr/>
        </p:nvSpPr>
        <p:spPr bwMode="auto">
          <a:xfrm>
            <a:off x="1020763" y="3198813"/>
            <a:ext cx="7200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1998" name="Line 15"/>
          <p:cNvSpPr>
            <a:spLocks noChangeShapeType="1"/>
          </p:cNvSpPr>
          <p:nvPr/>
        </p:nvSpPr>
        <p:spPr bwMode="auto">
          <a:xfrm>
            <a:off x="3497263" y="2041525"/>
            <a:ext cx="0" cy="16748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1999" name="Line 16"/>
          <p:cNvSpPr>
            <a:spLocks noChangeShapeType="1"/>
          </p:cNvSpPr>
          <p:nvPr/>
        </p:nvSpPr>
        <p:spPr bwMode="auto">
          <a:xfrm>
            <a:off x="5856288" y="2041525"/>
            <a:ext cx="0" cy="16748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2000" name="Rectangle 17"/>
          <p:cNvSpPr>
            <a:spLocks noChangeArrowheads="1"/>
          </p:cNvSpPr>
          <p:nvPr/>
        </p:nvSpPr>
        <p:spPr bwMode="auto">
          <a:xfrm>
            <a:off x="304800" y="1125538"/>
            <a:ext cx="464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50000"/>
              </a:spcBef>
              <a:buSzPct val="135000"/>
            </a:pPr>
            <a:r>
              <a:rPr lang="en-GB" b="1" i="1">
                <a:latin typeface="Arial Narrow" pitchFamily="34" charset="0"/>
              </a:rPr>
              <a:t>Procedure</a:t>
            </a:r>
          </a:p>
          <a:p>
            <a:pPr lvl="1">
              <a:spcBef>
                <a:spcPct val="50000"/>
              </a:spcBef>
              <a:buSzPct val="135000"/>
              <a:buFontTx/>
              <a:buChar char="•"/>
            </a:pPr>
            <a:r>
              <a:rPr lang="en-GB" sz="2000" i="1">
                <a:latin typeface="Arial Narrow" pitchFamily="34" charset="0"/>
              </a:rPr>
              <a:t>Experimental design:</a:t>
            </a:r>
            <a:r>
              <a:rPr lang="en-GB" sz="2000">
                <a:latin typeface="Arial Narrow" pitchFamily="34" charset="0"/>
              </a:rPr>
              <a:t> 2X1-design</a:t>
            </a:r>
            <a:endParaRPr lang="nl-NL" sz="2000">
              <a:latin typeface="Arial Narrow" pitchFamily="34" charset="0"/>
            </a:endParaRPr>
          </a:p>
          <a:p>
            <a:pPr lvl="2">
              <a:spcBef>
                <a:spcPct val="50000"/>
              </a:spcBef>
              <a:buFont typeface="Wingdings" pitchFamily="2" charset="2"/>
              <a:buNone/>
            </a:pPr>
            <a:endParaRPr lang="en-GB" sz="2000"/>
          </a:p>
        </p:txBody>
      </p:sp>
      <p:sp>
        <p:nvSpPr>
          <p:cNvPr id="256018" name="Rectangle 18"/>
          <p:cNvSpPr>
            <a:spLocks noChangeArrowheads="1"/>
          </p:cNvSpPr>
          <p:nvPr/>
        </p:nvSpPr>
        <p:spPr bwMode="auto">
          <a:xfrm>
            <a:off x="304800" y="3429000"/>
            <a:ext cx="854551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tabLst>
                <a:tab pos="914400" algn="l"/>
              </a:tabLst>
            </a:pPr>
            <a:endParaRPr lang="en-GB" b="1" i="1"/>
          </a:p>
          <a:p>
            <a:pPr>
              <a:tabLst>
                <a:tab pos="914400" algn="l"/>
              </a:tabLst>
            </a:pPr>
            <a:endParaRPr lang="en-GB" b="1" i="1"/>
          </a:p>
          <a:p>
            <a:pPr>
              <a:tabLst>
                <a:tab pos="914400" algn="l"/>
              </a:tabLst>
            </a:pPr>
            <a:endParaRPr lang="nl-NL"/>
          </a:p>
          <a:p>
            <a:pPr lvl="1">
              <a:buSzPct val="135000"/>
              <a:buFontTx/>
              <a:buChar char="•"/>
              <a:tabLst>
                <a:tab pos="914400" algn="l"/>
              </a:tabLst>
            </a:pPr>
            <a:r>
              <a:rPr lang="en-GB" sz="2000" i="1">
                <a:latin typeface="Arial Narrow" pitchFamily="34" charset="0"/>
              </a:rPr>
              <a:t>Participants </a:t>
            </a:r>
            <a:r>
              <a:rPr lang="en-GB" sz="2000">
                <a:latin typeface="Arial Narrow" pitchFamily="34" charset="0"/>
              </a:rPr>
              <a:t>: 376 first year business students (19-20 years old)</a:t>
            </a:r>
          </a:p>
          <a:p>
            <a:pPr lvl="1">
              <a:buSzPct val="135000"/>
              <a:buFontTx/>
              <a:buChar char="•"/>
              <a:tabLst>
                <a:tab pos="914400" algn="l"/>
              </a:tabLst>
            </a:pPr>
            <a:endParaRPr lang="en-GB" sz="2000">
              <a:latin typeface="Arial Narrow" pitchFamily="34" charset="0"/>
            </a:endParaRPr>
          </a:p>
          <a:p>
            <a:pPr lvl="1">
              <a:buSzPct val="135000"/>
              <a:buFontTx/>
              <a:buChar char="•"/>
              <a:tabLst>
                <a:tab pos="914400" algn="l"/>
              </a:tabLst>
            </a:pPr>
            <a:r>
              <a:rPr lang="en-GB" sz="2000" i="1">
                <a:latin typeface="Arial Narrow" pitchFamily="34" charset="0"/>
              </a:rPr>
              <a:t>Task</a:t>
            </a:r>
            <a:r>
              <a:rPr lang="en-GB" sz="2000">
                <a:latin typeface="Arial Narrow" pitchFamily="34" charset="0"/>
              </a:rPr>
              <a:t>: Reading a text on “how to learn to communicate?” (30 min.)</a:t>
            </a:r>
          </a:p>
          <a:p>
            <a:pPr lvl="1">
              <a:buSzPct val="135000"/>
              <a:buFontTx/>
              <a:buChar char="•"/>
              <a:tabLst>
                <a:tab pos="914400" algn="l"/>
              </a:tabLst>
            </a:pPr>
            <a:endParaRPr lang="nl-NL" sz="2000">
              <a:latin typeface="Arial Narrow" pitchFamily="34" charset="0"/>
            </a:endParaRPr>
          </a:p>
          <a:p>
            <a:pPr lvl="1">
              <a:buSzPct val="135000"/>
              <a:buFontTx/>
              <a:buChar char="•"/>
              <a:tabLst>
                <a:tab pos="914400" algn="l"/>
              </a:tabLst>
            </a:pPr>
            <a:r>
              <a:rPr lang="en-GB" sz="2000" i="1">
                <a:latin typeface="Arial Narrow" pitchFamily="34" charset="0"/>
              </a:rPr>
              <a:t>Outcomes</a:t>
            </a:r>
            <a:r>
              <a:rPr lang="en-GB" sz="2000">
                <a:latin typeface="Arial Narrow" pitchFamily="34" charset="0"/>
              </a:rPr>
              <a:t>:</a:t>
            </a:r>
            <a:endParaRPr lang="nl-NL" sz="2000">
              <a:latin typeface="Arial Narrow" pitchFamily="34" charset="0"/>
            </a:endParaRPr>
          </a:p>
          <a:p>
            <a:pPr lvl="2">
              <a:buFont typeface="Wingdings" pitchFamily="2" charset="2"/>
              <a:buChar char="Ø"/>
              <a:tabLst>
                <a:tab pos="914400" algn="l"/>
              </a:tabLst>
            </a:pPr>
            <a:r>
              <a:rPr lang="en-GB" sz="2000">
                <a:latin typeface="Arial Narrow" pitchFamily="34" charset="0"/>
              </a:rPr>
              <a:t>Performance = conceptual learning</a:t>
            </a:r>
          </a:p>
          <a:p>
            <a:pPr lvl="2">
              <a:buFont typeface="Wingdings" pitchFamily="2" charset="2"/>
              <a:buChar char="Ø"/>
              <a:tabLst>
                <a:tab pos="914400" algn="l"/>
              </a:tabLst>
            </a:pPr>
            <a:r>
              <a:rPr lang="en-GB" sz="2000">
                <a:latin typeface="Arial Narrow" pitchFamily="34" charset="0"/>
              </a:rPr>
              <a:t>Persistence = free attendance of a role play on communication</a:t>
            </a:r>
          </a:p>
        </p:txBody>
      </p:sp>
      <p:sp>
        <p:nvSpPr>
          <p:cNvPr id="42002" name="Rechthoek 18"/>
          <p:cNvSpPr>
            <a:spLocks noChangeArrowheads="1"/>
          </p:cNvSpPr>
          <p:nvPr/>
        </p:nvSpPr>
        <p:spPr bwMode="auto">
          <a:xfrm>
            <a:off x="214313" y="6253163"/>
            <a:ext cx="8501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Arial Narrow" pitchFamily="34" charset="0"/>
              </a:rPr>
              <a:t>Vansteenkiste, M., Simons, J., Lens, W., Sheldon, K. M., &amp; Deci, E. L. (2004). Motivating learning, performance, and persistence: The synergistic role of intrinsic goals and autonomy-support. </a:t>
            </a:r>
            <a:r>
              <a:rPr lang="en-US" sz="1200" i="1">
                <a:latin typeface="Arial Narrow" pitchFamily="34" charset="0"/>
              </a:rPr>
              <a:t>Journal of Personality and Social Psychology, 87</a:t>
            </a:r>
            <a:r>
              <a:rPr lang="en-US" sz="1200">
                <a:latin typeface="Arial Narrow" pitchFamily="34" charset="0"/>
              </a:rPr>
              <a:t>, 246-260</a:t>
            </a:r>
            <a:r>
              <a:rPr lang="en-US" sz="1200" i="1">
                <a:latin typeface="Arial Narrow" pitchFamily="34" charset="0"/>
              </a:rPr>
              <a:t> </a:t>
            </a:r>
            <a:endParaRPr lang="en-US" sz="1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u="sng" dirty="0">
                <a:latin typeface="Arial Narrow" pitchFamily="34" charset="0"/>
                <a:cs typeface="Times New Roman" pitchFamily="18" charset="0"/>
              </a:rPr>
              <a:t>Autonomy-supportive instructions</a:t>
            </a:r>
            <a:br>
              <a:rPr lang="en-US" sz="3200" u="sng" dirty="0">
                <a:latin typeface="Arial Narrow" pitchFamily="34" charset="0"/>
                <a:cs typeface="Times New Roman" pitchFamily="18" charset="0"/>
              </a:rPr>
            </a:br>
            <a:endParaRPr lang="nl-BE" dirty="0"/>
          </a:p>
        </p:txBody>
      </p:sp>
      <p:sp>
        <p:nvSpPr>
          <p:cNvPr id="43010" name="Rectangle 3"/>
          <p:cNvSpPr>
            <a:spLocks noGrp="1" noChangeArrowheads="1"/>
          </p:cNvSpPr>
          <p:nvPr>
            <p:ph sz="quarter" idx="1"/>
          </p:nvPr>
        </p:nvSpPr>
        <p:spPr>
          <a:noFill/>
          <a:extLst>
            <a:ext uri="{909E8E84-426E-40DD-AFC4-6F175D3DCCD1}">
              <a14:hiddenFill xmlns:a14="http://schemas.microsoft.com/office/drawing/2010/main">
                <a:solidFill>
                  <a:srgbClr val="EAEAEA"/>
                </a:solidFill>
              </a14:hiddenFill>
            </a:ext>
          </a:extLst>
        </p:spPr>
        <p:txBody>
          <a:bodyPr/>
          <a:lstStyle/>
          <a:p>
            <a:r>
              <a:rPr lang="en-US" sz="2400" dirty="0" smtClean="0">
                <a:latin typeface="Arial Narrow" pitchFamily="34" charset="0"/>
                <a:cs typeface="Times New Roman" pitchFamily="18" charset="0"/>
              </a:rPr>
              <a:t>On your desk you can find a text that is used in the context of an experiment. The text </a:t>
            </a:r>
            <a:r>
              <a:rPr lang="en-US" sz="2400" b="1" u="sng" dirty="0" smtClean="0">
                <a:latin typeface="Arial Narrow" pitchFamily="34" charset="0"/>
                <a:cs typeface="Times New Roman" pitchFamily="18" charset="0"/>
              </a:rPr>
              <a:t>aims</a:t>
            </a:r>
            <a:r>
              <a:rPr lang="en-US" sz="2400" dirty="0" smtClean="0">
                <a:latin typeface="Arial Narrow" pitchFamily="34" charset="0"/>
                <a:cs typeface="Times New Roman" pitchFamily="18" charset="0"/>
              </a:rPr>
              <a:t> to indicate how you </a:t>
            </a:r>
            <a:r>
              <a:rPr lang="en-US" sz="2400" b="1" u="sng" dirty="0" smtClean="0">
                <a:latin typeface="Arial Narrow" pitchFamily="34" charset="0"/>
                <a:cs typeface="Times New Roman" pitchFamily="18" charset="0"/>
              </a:rPr>
              <a:t>can</a:t>
            </a:r>
            <a:r>
              <a:rPr lang="en-US" sz="2400" dirty="0" smtClean="0">
                <a:latin typeface="Arial Narrow" pitchFamily="34" charset="0"/>
                <a:cs typeface="Times New Roman" pitchFamily="18" charset="0"/>
              </a:rPr>
              <a:t> learn to communicate in a good way. Different communication styles are discussed within the text and the content of this text </a:t>
            </a:r>
            <a:r>
              <a:rPr lang="en-US" sz="2400" b="1" u="sng" dirty="0" smtClean="0">
                <a:latin typeface="Arial Narrow" pitchFamily="34" charset="0"/>
                <a:cs typeface="Times New Roman" pitchFamily="18" charset="0"/>
              </a:rPr>
              <a:t>might</a:t>
            </a:r>
            <a:r>
              <a:rPr lang="en-US" sz="2400" dirty="0" smtClean="0">
                <a:latin typeface="Arial Narrow" pitchFamily="34" charset="0"/>
                <a:cs typeface="Times New Roman" pitchFamily="18" charset="0"/>
              </a:rPr>
              <a:t> provide you useful information that you </a:t>
            </a:r>
            <a:r>
              <a:rPr lang="en-US" sz="2400" b="1" u="sng" dirty="0" smtClean="0">
                <a:latin typeface="Arial Narrow" pitchFamily="34" charset="0"/>
                <a:cs typeface="Times New Roman" pitchFamily="18" charset="0"/>
              </a:rPr>
              <a:t>might need</a:t>
            </a:r>
            <a:r>
              <a:rPr lang="en-US" sz="2400" dirty="0" smtClean="0">
                <a:latin typeface="Arial Narrow" pitchFamily="34" charset="0"/>
                <a:cs typeface="Times New Roman" pitchFamily="18" charset="0"/>
              </a:rPr>
              <a:t> on your future job. You are </a:t>
            </a:r>
            <a:r>
              <a:rPr lang="en-US" sz="2400" b="1" u="sng" dirty="0" smtClean="0">
                <a:latin typeface="Arial Narrow" pitchFamily="34" charset="0"/>
                <a:cs typeface="Times New Roman" pitchFamily="18" charset="0"/>
              </a:rPr>
              <a:t>invited</a:t>
            </a:r>
            <a:r>
              <a:rPr lang="en-US" sz="2400" dirty="0" smtClean="0">
                <a:latin typeface="Arial Narrow" pitchFamily="34" charset="0"/>
                <a:cs typeface="Times New Roman" pitchFamily="18" charset="0"/>
              </a:rPr>
              <a:t> to read the text attentively, because the text </a:t>
            </a:r>
            <a:r>
              <a:rPr lang="en-US" sz="2400" b="1" u="sng" dirty="0" smtClean="0">
                <a:latin typeface="Arial Narrow" pitchFamily="34" charset="0"/>
                <a:cs typeface="Times New Roman" pitchFamily="18" charset="0"/>
              </a:rPr>
              <a:t>can</a:t>
            </a:r>
            <a:r>
              <a:rPr lang="en-US" sz="2400" dirty="0" smtClean="0">
                <a:latin typeface="Arial Narrow" pitchFamily="34" charset="0"/>
                <a:cs typeface="Times New Roman" pitchFamily="18" charset="0"/>
              </a:rPr>
              <a:t> contribute to your personal development and growth on your future job. After you will have read the text, you will be </a:t>
            </a:r>
            <a:r>
              <a:rPr lang="en-US" sz="2400" b="1" u="sng" dirty="0" smtClean="0">
                <a:latin typeface="Arial Narrow" pitchFamily="34" charset="0"/>
                <a:cs typeface="Times New Roman" pitchFamily="18" charset="0"/>
              </a:rPr>
              <a:t>asked</a:t>
            </a:r>
            <a:r>
              <a:rPr lang="en-US" sz="2400" dirty="0" smtClean="0">
                <a:latin typeface="Arial Narrow" pitchFamily="34" charset="0"/>
                <a:cs typeface="Times New Roman" pitchFamily="18" charset="0"/>
              </a:rPr>
              <a:t> to answer a few questions (which are not part of an exam). </a:t>
            </a:r>
          </a:p>
        </p:txBody>
      </p:sp>
      <p:sp>
        <p:nvSpPr>
          <p:cNvPr id="43011" name="Rechthoek 4"/>
          <p:cNvSpPr>
            <a:spLocks noChangeArrowheads="1"/>
          </p:cNvSpPr>
          <p:nvPr/>
        </p:nvSpPr>
        <p:spPr bwMode="auto">
          <a:xfrm>
            <a:off x="214313" y="6253163"/>
            <a:ext cx="8501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Arial Narrow" pitchFamily="34" charset="0"/>
              </a:rPr>
              <a:t>Vansteenkiste, M., Simons, J., Lens, W., Sheldon, K. M., &amp; Deci, E. L. (2004). Motivating learning, performance, and persistence: The synergistic role of intrinsic goals and autonomy-support. </a:t>
            </a:r>
            <a:r>
              <a:rPr lang="en-US" sz="1200" i="1">
                <a:latin typeface="Arial Narrow" pitchFamily="34" charset="0"/>
              </a:rPr>
              <a:t>Journal of Personality and Social Psychology, 87</a:t>
            </a:r>
            <a:r>
              <a:rPr lang="en-US" sz="1200">
                <a:latin typeface="Arial Narrow" pitchFamily="34" charset="0"/>
              </a:rPr>
              <a:t>, 246-260</a:t>
            </a:r>
            <a:r>
              <a:rPr lang="en-US" sz="1200" i="1">
                <a:latin typeface="Arial Narrow" pitchFamily="34" charset="0"/>
              </a:rPr>
              <a:t> </a:t>
            </a:r>
            <a:endParaRPr lang="en-US" sz="1200">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3200" u="sng" dirty="0" err="1">
                <a:latin typeface="Arial Narrow" pitchFamily="34" charset="0"/>
                <a:cs typeface="Times New Roman" pitchFamily="18" charset="0"/>
              </a:rPr>
              <a:t>Controlling</a:t>
            </a:r>
            <a:r>
              <a:rPr lang="fr-BE" sz="3200" u="sng" dirty="0">
                <a:latin typeface="Arial Narrow" pitchFamily="34" charset="0"/>
                <a:cs typeface="Times New Roman" pitchFamily="18" charset="0"/>
              </a:rPr>
              <a:t> instructions</a:t>
            </a:r>
            <a:r>
              <a:rPr lang="en-US" sz="3200" u="sng" dirty="0">
                <a:latin typeface="Arial Narrow" pitchFamily="34" charset="0"/>
                <a:cs typeface="Times New Roman" pitchFamily="18" charset="0"/>
              </a:rPr>
              <a:t/>
            </a:r>
            <a:br>
              <a:rPr lang="en-US" sz="3200" u="sng" dirty="0">
                <a:latin typeface="Arial Narrow" pitchFamily="34" charset="0"/>
                <a:cs typeface="Times New Roman" pitchFamily="18" charset="0"/>
              </a:rPr>
            </a:br>
            <a:endParaRPr lang="nl-BE" dirty="0"/>
          </a:p>
        </p:txBody>
      </p:sp>
      <p:sp>
        <p:nvSpPr>
          <p:cNvPr id="44034" name="Rectangle 3"/>
          <p:cNvSpPr>
            <a:spLocks noGrp="1" noChangeArrowheads="1"/>
          </p:cNvSpPr>
          <p:nvPr>
            <p:ph sz="quarter" idx="1"/>
          </p:nvPr>
        </p:nvSpPr>
        <p:spPr>
          <a:noFill/>
          <a:extLst>
            <a:ext uri="{909E8E84-426E-40DD-AFC4-6F175D3DCCD1}">
              <a14:hiddenFill xmlns:a14="http://schemas.microsoft.com/office/drawing/2010/main">
                <a:solidFill>
                  <a:srgbClr val="EAEAEA"/>
                </a:solidFill>
              </a14:hiddenFill>
            </a:ext>
          </a:extLst>
        </p:spPr>
        <p:txBody>
          <a:bodyPr/>
          <a:lstStyle/>
          <a:p>
            <a:r>
              <a:rPr lang="en-US" sz="2400" dirty="0" smtClean="0">
                <a:latin typeface="Arial Narrow" pitchFamily="34" charset="0"/>
                <a:cs typeface="Times New Roman" pitchFamily="18" charset="0"/>
              </a:rPr>
              <a:t>On your desk you can find a text that is used in the context of an experiment. The text indicates how you </a:t>
            </a:r>
            <a:r>
              <a:rPr lang="en-US" sz="2400" b="1" u="sng" dirty="0" smtClean="0">
                <a:latin typeface="Arial Narrow" pitchFamily="34" charset="0"/>
                <a:cs typeface="Times New Roman" pitchFamily="18" charset="0"/>
              </a:rPr>
              <a:t>should</a:t>
            </a:r>
            <a:r>
              <a:rPr lang="en-US" sz="2400" dirty="0" smtClean="0">
                <a:latin typeface="Arial Narrow" pitchFamily="34" charset="0"/>
                <a:cs typeface="Times New Roman" pitchFamily="18" charset="0"/>
              </a:rPr>
              <a:t> communicate in a good way. Different communication styles are discussed within the text and the content of this text </a:t>
            </a:r>
            <a:r>
              <a:rPr lang="en-US" sz="2400" b="1" u="sng" dirty="0" smtClean="0">
                <a:latin typeface="Arial Narrow" pitchFamily="34" charset="0"/>
                <a:cs typeface="Times New Roman" pitchFamily="18" charset="0"/>
              </a:rPr>
              <a:t>should</a:t>
            </a:r>
            <a:r>
              <a:rPr lang="en-US" sz="2400" dirty="0" smtClean="0">
                <a:latin typeface="Arial Narrow" pitchFamily="34" charset="0"/>
                <a:cs typeface="Times New Roman" pitchFamily="18" charset="0"/>
              </a:rPr>
              <a:t> provide you useful information that you </a:t>
            </a:r>
            <a:r>
              <a:rPr lang="en-US" sz="2400" b="1" u="sng" dirty="0" smtClean="0">
                <a:latin typeface="Arial Narrow" pitchFamily="34" charset="0"/>
                <a:cs typeface="Times New Roman" pitchFamily="18" charset="0"/>
              </a:rPr>
              <a:t>should</a:t>
            </a:r>
            <a:r>
              <a:rPr lang="en-US" sz="2400" dirty="0" smtClean="0">
                <a:latin typeface="Arial Narrow" pitchFamily="34" charset="0"/>
                <a:cs typeface="Times New Roman" pitchFamily="18" charset="0"/>
              </a:rPr>
              <a:t> use on your future job. You </a:t>
            </a:r>
            <a:r>
              <a:rPr lang="en-US" sz="2400" b="1" u="sng" dirty="0" smtClean="0">
                <a:latin typeface="Arial Narrow" pitchFamily="34" charset="0"/>
                <a:cs typeface="Times New Roman" pitchFamily="18" charset="0"/>
              </a:rPr>
              <a:t>might better</a:t>
            </a:r>
            <a:r>
              <a:rPr lang="en-US" sz="2400" dirty="0" smtClean="0">
                <a:latin typeface="Arial Narrow" pitchFamily="34" charset="0"/>
                <a:cs typeface="Times New Roman" pitchFamily="18" charset="0"/>
              </a:rPr>
              <a:t> read the text very attentively, because the text </a:t>
            </a:r>
            <a:r>
              <a:rPr lang="en-US" sz="2400" b="1" u="sng" dirty="0" smtClean="0">
                <a:latin typeface="Arial Narrow" pitchFamily="34" charset="0"/>
                <a:cs typeface="Times New Roman" pitchFamily="18" charset="0"/>
              </a:rPr>
              <a:t>should</a:t>
            </a:r>
            <a:r>
              <a:rPr lang="en-US" sz="2400" dirty="0" smtClean="0">
                <a:latin typeface="Arial Narrow" pitchFamily="34" charset="0"/>
                <a:cs typeface="Times New Roman" pitchFamily="18" charset="0"/>
              </a:rPr>
              <a:t> contribute to your personal development and growth on your future job. After you will have read the text, you </a:t>
            </a:r>
            <a:r>
              <a:rPr lang="en-US" sz="2400" b="1" u="sng" dirty="0" smtClean="0">
                <a:latin typeface="Arial Narrow" pitchFamily="34" charset="0"/>
                <a:cs typeface="Times New Roman" pitchFamily="18" charset="0"/>
              </a:rPr>
              <a:t>must</a:t>
            </a:r>
            <a:r>
              <a:rPr lang="en-US" sz="2400" dirty="0" smtClean="0">
                <a:latin typeface="Arial Narrow" pitchFamily="34" charset="0"/>
                <a:cs typeface="Times New Roman" pitchFamily="18" charset="0"/>
              </a:rPr>
              <a:t> answer a few questions (which are not part of an exam).</a:t>
            </a:r>
          </a:p>
        </p:txBody>
      </p:sp>
      <p:sp>
        <p:nvSpPr>
          <p:cNvPr id="44035" name="Rechthoek 4"/>
          <p:cNvSpPr>
            <a:spLocks noChangeArrowheads="1"/>
          </p:cNvSpPr>
          <p:nvPr/>
        </p:nvSpPr>
        <p:spPr bwMode="auto">
          <a:xfrm>
            <a:off x="214313" y="6253163"/>
            <a:ext cx="8501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Arial Narrow" pitchFamily="34" charset="0"/>
              </a:rPr>
              <a:t>Vansteenkiste, M., Simons, J., Lens, W., Sheldon, K. M., &amp; Deci, E. L. (2004). Motivating learning, performance, and persistence: The synergistic role of intrinsic goals and autonomy-support. </a:t>
            </a:r>
            <a:r>
              <a:rPr lang="en-US" sz="1200" i="1">
                <a:latin typeface="Arial Narrow" pitchFamily="34" charset="0"/>
              </a:rPr>
              <a:t>Journal of Personality and Social Psychology, 87</a:t>
            </a:r>
            <a:r>
              <a:rPr lang="en-US" sz="1200">
                <a:latin typeface="Arial Narrow" pitchFamily="34" charset="0"/>
              </a:rPr>
              <a:t>, 246-260</a:t>
            </a:r>
            <a:r>
              <a:rPr lang="en-US" sz="1200" i="1">
                <a:latin typeface="Arial Narrow" pitchFamily="34" charset="0"/>
              </a:rPr>
              <a:t> </a:t>
            </a:r>
            <a:endParaRPr lang="en-US" sz="1200">
              <a:latin typeface="Arial Narrow"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idx="1"/>
          </p:nvPr>
        </p:nvGraphicFramePr>
        <p:xfrm>
          <a:off x="428625" y="1571625"/>
          <a:ext cx="8077200" cy="4483100"/>
        </p:xfrm>
        <a:graphic>
          <a:graphicData uri="http://schemas.openxmlformats.org/presentationml/2006/ole">
            <mc:AlternateContent xmlns:mc="http://schemas.openxmlformats.org/markup-compatibility/2006">
              <mc:Choice xmlns:v="urn:schemas-microsoft-com:vml" Requires="v">
                <p:oleObj spid="_x0000_s2056" name="Worksheet" r:id="rId5" imgW="7962951" imgH="4419471" progId="Excel.Sheet.8">
                  <p:embed/>
                </p:oleObj>
              </mc:Choice>
              <mc:Fallback>
                <p:oleObj name="Worksheet" r:id="rId5" imgW="7962951" imgH="4419471" progId="Excel.Sheet.8">
                  <p:embed/>
                  <p:pic>
                    <p:nvPicPr>
                      <p:cNvPr id="0" name="Picture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1571625"/>
                        <a:ext cx="8077200"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Rechthoek 2"/>
          <p:cNvSpPr>
            <a:spLocks noChangeArrowheads="1"/>
          </p:cNvSpPr>
          <p:nvPr/>
        </p:nvSpPr>
        <p:spPr bwMode="auto">
          <a:xfrm>
            <a:off x="214313" y="6253163"/>
            <a:ext cx="8501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Arial Narrow" pitchFamily="34" charset="0"/>
              </a:rPr>
              <a:t>Vansteenkiste, M., Simons, J., Lens, W., Sheldon, K. M., &amp; Deci, E. L. (2004). Motivating learning, performance, and persistence: The synergistic role of intrinsic goals and autonomy-support. </a:t>
            </a:r>
            <a:r>
              <a:rPr lang="en-US" sz="1200" i="1">
                <a:latin typeface="Arial Narrow" pitchFamily="34" charset="0"/>
              </a:rPr>
              <a:t>Journal of Personality and Social Psychology, 87</a:t>
            </a:r>
            <a:r>
              <a:rPr lang="en-US" sz="1200">
                <a:latin typeface="Arial Narrow" pitchFamily="34" charset="0"/>
              </a:rPr>
              <a:t>, 246-260</a:t>
            </a:r>
            <a:r>
              <a:rPr lang="en-US" sz="1200" i="1">
                <a:latin typeface="Arial Narrow" pitchFamily="34" charset="0"/>
              </a:rPr>
              <a:t> </a:t>
            </a:r>
            <a:endParaRPr lang="en-US" sz="1200">
              <a:latin typeface="Arial Narrow"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idx="1"/>
          </p:nvPr>
        </p:nvGraphicFramePr>
        <p:xfrm>
          <a:off x="857250" y="1716088"/>
          <a:ext cx="7869238" cy="4408487"/>
        </p:xfrm>
        <a:graphic>
          <a:graphicData uri="http://schemas.openxmlformats.org/presentationml/2006/ole">
            <mc:AlternateContent xmlns:mc="http://schemas.openxmlformats.org/markup-compatibility/2006">
              <mc:Choice xmlns:v="urn:schemas-microsoft-com:vml" Requires="v">
                <p:oleObj spid="_x0000_s3080" name="Worksheet" r:id="rId5" imgW="7753279" imgH="4343516" progId="Excel.Sheet.8">
                  <p:embed/>
                </p:oleObj>
              </mc:Choice>
              <mc:Fallback>
                <p:oleObj name="Worksheet" r:id="rId5" imgW="7753279" imgH="4343516" progId="Excel.Sheet.8">
                  <p:embed/>
                  <p:pic>
                    <p:nvPicPr>
                      <p:cNvPr id="0" name="Picture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1716088"/>
                        <a:ext cx="7869238" cy="440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hthoek 2"/>
          <p:cNvSpPr>
            <a:spLocks noChangeArrowheads="1"/>
          </p:cNvSpPr>
          <p:nvPr/>
        </p:nvSpPr>
        <p:spPr bwMode="auto">
          <a:xfrm>
            <a:off x="214313" y="6253163"/>
            <a:ext cx="8501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Arial Narrow" pitchFamily="34" charset="0"/>
              </a:rPr>
              <a:t>Vansteenkiste, M., Simons, J., Lens, W., Sheldon, K. M., &amp; Deci, E. L. (2004). Motivating learning, performance, and persistence: The synergistic role of intrinsic goals and autonomy-support. </a:t>
            </a:r>
            <a:r>
              <a:rPr lang="en-US" sz="1200" i="1">
                <a:latin typeface="Arial Narrow" pitchFamily="34" charset="0"/>
              </a:rPr>
              <a:t>Journal of Personality and Social Psychology, 87</a:t>
            </a:r>
            <a:r>
              <a:rPr lang="en-US" sz="1200">
                <a:latin typeface="Arial Narrow" pitchFamily="34" charset="0"/>
              </a:rPr>
              <a:t>, 246-260</a:t>
            </a:r>
            <a:r>
              <a:rPr lang="en-US" sz="1200" i="1">
                <a:latin typeface="Arial Narrow" pitchFamily="34" charset="0"/>
              </a:rPr>
              <a:t> </a:t>
            </a:r>
            <a:endParaRPr lang="en-US" sz="1200">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a:solidFill>
                  <a:schemeClr val="accent1">
                    <a:lumMod val="75000"/>
                  </a:schemeClr>
                </a:solidFill>
                <a:latin typeface="Arial Narrow" pitchFamily="34" charset="0"/>
              </a:rPr>
              <a:t>Challenge 1</a:t>
            </a:r>
            <a:r>
              <a:rPr lang="nl-BE" sz="3200" dirty="0">
                <a:solidFill>
                  <a:schemeClr val="tx1"/>
                </a:solidFill>
                <a:latin typeface="Arial Narrow" pitchFamily="34" charset="0"/>
              </a:rPr>
              <a:t/>
            </a:r>
            <a:br>
              <a:rPr lang="nl-BE" sz="3200" dirty="0">
                <a:solidFill>
                  <a:schemeClr val="tx1"/>
                </a:solidFill>
                <a:latin typeface="Arial Narrow" pitchFamily="34" charset="0"/>
              </a:rPr>
            </a:br>
            <a:endParaRPr lang="nl-BE" dirty="0"/>
          </a:p>
        </p:txBody>
      </p:sp>
      <p:sp>
        <p:nvSpPr>
          <p:cNvPr id="10242" name="Rectangle 3"/>
          <p:cNvSpPr>
            <a:spLocks noGrp="1" noChangeArrowheads="1"/>
          </p:cNvSpPr>
          <p:nvPr>
            <p:ph sz="quarter" idx="1"/>
          </p:nvPr>
        </p:nvSpPr>
        <p:spPr>
          <a:solidFill>
            <a:schemeClr val="bg1"/>
          </a:solidFill>
        </p:spPr>
        <p:txBody>
          <a:bodyPr>
            <a:normAutofit lnSpcReduction="10000"/>
          </a:bodyPr>
          <a:lstStyle/>
          <a:p>
            <a:pPr marL="0" indent="0" algn="ctr" eaLnBrk="1" hangingPunct="1">
              <a:lnSpc>
                <a:spcPct val="80000"/>
              </a:lnSpc>
            </a:pPr>
            <a:endParaRPr lang="nl-BE" sz="2400" b="1" dirty="0" smtClean="0">
              <a:solidFill>
                <a:schemeClr val="tx1"/>
              </a:solidFill>
              <a:latin typeface="Arial Narrow" pitchFamily="34" charset="0"/>
            </a:endParaRPr>
          </a:p>
          <a:p>
            <a:pPr marL="0" indent="0" eaLnBrk="1" hangingPunct="1">
              <a:lnSpc>
                <a:spcPct val="80000"/>
              </a:lnSpc>
            </a:pPr>
            <a:r>
              <a:rPr lang="nl-BE" sz="2800" dirty="0" err="1" smtClean="0">
                <a:solidFill>
                  <a:schemeClr val="tx1"/>
                </a:solidFill>
                <a:latin typeface="Arial Narrow" pitchFamily="34" charset="0"/>
              </a:rPr>
              <a:t>Ethymological</a:t>
            </a:r>
            <a:r>
              <a:rPr lang="nl-BE" sz="2800" dirty="0" smtClean="0">
                <a:solidFill>
                  <a:schemeClr val="tx1"/>
                </a:solidFill>
                <a:latin typeface="Arial Narrow" pitchFamily="34" charset="0"/>
              </a:rPr>
              <a:t> </a:t>
            </a:r>
            <a:r>
              <a:rPr lang="nl-BE" sz="2800" dirty="0" err="1" smtClean="0">
                <a:solidFill>
                  <a:schemeClr val="tx1"/>
                </a:solidFill>
                <a:latin typeface="Arial Narrow" pitchFamily="34" charset="0"/>
              </a:rPr>
              <a:t>meaning</a:t>
            </a:r>
            <a:r>
              <a:rPr lang="nl-BE" sz="2800" dirty="0" smtClean="0">
                <a:solidFill>
                  <a:schemeClr val="tx1"/>
                </a:solidFill>
                <a:latin typeface="Arial Narrow" pitchFamily="34" charset="0"/>
              </a:rPr>
              <a:t>: </a:t>
            </a:r>
            <a:r>
              <a:rPr lang="nl-BE" sz="2800" dirty="0" err="1" smtClean="0">
                <a:solidFill>
                  <a:schemeClr val="tx1"/>
                </a:solidFill>
                <a:latin typeface="Arial Narrow" pitchFamily="34" charset="0"/>
              </a:rPr>
              <a:t>Motivation</a:t>
            </a:r>
            <a:r>
              <a:rPr lang="nl-BE" sz="2800" dirty="0" smtClean="0">
                <a:solidFill>
                  <a:schemeClr val="tx1"/>
                </a:solidFill>
                <a:latin typeface="Arial Narrow" pitchFamily="34" charset="0"/>
              </a:rPr>
              <a:t> &lt; </a:t>
            </a:r>
            <a:r>
              <a:rPr lang="nl-BE" sz="2800" dirty="0" err="1" smtClean="0">
                <a:solidFill>
                  <a:schemeClr val="tx1"/>
                </a:solidFill>
                <a:latin typeface="Arial Narrow" pitchFamily="34" charset="0"/>
              </a:rPr>
              <a:t>movere</a:t>
            </a:r>
            <a:r>
              <a:rPr lang="nl-BE" sz="2800" dirty="0" smtClean="0">
                <a:solidFill>
                  <a:schemeClr val="tx1"/>
                </a:solidFill>
                <a:latin typeface="Arial Narrow" pitchFamily="34" charset="0"/>
              </a:rPr>
              <a:t> = </a:t>
            </a:r>
            <a:r>
              <a:rPr lang="nl-BE" sz="2800" dirty="0" err="1" smtClean="0">
                <a:solidFill>
                  <a:schemeClr val="tx1"/>
                </a:solidFill>
                <a:latin typeface="Arial Narrow" pitchFamily="34" charset="0"/>
              </a:rPr>
              <a:t>to</a:t>
            </a:r>
            <a:r>
              <a:rPr lang="nl-BE" sz="2800" dirty="0" smtClean="0">
                <a:solidFill>
                  <a:schemeClr val="tx1"/>
                </a:solidFill>
                <a:latin typeface="Arial Narrow" pitchFamily="34" charset="0"/>
              </a:rPr>
              <a:t> move</a:t>
            </a:r>
          </a:p>
          <a:p>
            <a:pPr marL="0" indent="0" eaLnBrk="1" hangingPunct="1">
              <a:lnSpc>
                <a:spcPct val="80000"/>
              </a:lnSpc>
              <a:buFont typeface="Symbol" pitchFamily="18" charset="2"/>
              <a:buChar char="Þ"/>
            </a:pPr>
            <a:endParaRPr lang="nl-BE" sz="2800" dirty="0" smtClean="0">
              <a:solidFill>
                <a:schemeClr val="tx1"/>
              </a:solidFill>
              <a:latin typeface="Arial Narrow" pitchFamily="34" charset="0"/>
            </a:endParaRPr>
          </a:p>
          <a:p>
            <a:pPr marL="0" indent="0" eaLnBrk="1" hangingPunct="1">
              <a:lnSpc>
                <a:spcPct val="80000"/>
              </a:lnSpc>
              <a:buFont typeface="Symbol" pitchFamily="18" charset="2"/>
              <a:buChar char="Þ"/>
            </a:pPr>
            <a:r>
              <a:rPr lang="nl-BE" sz="2800" dirty="0" smtClean="0">
                <a:solidFill>
                  <a:schemeClr val="tx1"/>
                </a:solidFill>
                <a:latin typeface="Arial Narrow" pitchFamily="34" charset="0"/>
              </a:rPr>
              <a:t> </a:t>
            </a:r>
            <a:r>
              <a:rPr lang="nl-BE" sz="2800" dirty="0" err="1" smtClean="0">
                <a:solidFill>
                  <a:schemeClr val="tx1"/>
                </a:solidFill>
                <a:latin typeface="Arial Narrow" pitchFamily="34" charset="0"/>
              </a:rPr>
              <a:t>Which</a:t>
            </a:r>
            <a:r>
              <a:rPr lang="nl-BE" sz="2800" dirty="0" smtClean="0">
                <a:solidFill>
                  <a:schemeClr val="tx1"/>
                </a:solidFill>
                <a:latin typeface="Arial Narrow" pitchFamily="34" charset="0"/>
              </a:rPr>
              <a:t> factors make </a:t>
            </a:r>
            <a:r>
              <a:rPr lang="nl-BE" sz="2800" dirty="0" err="1" smtClean="0">
                <a:solidFill>
                  <a:schemeClr val="tx1"/>
                </a:solidFill>
                <a:latin typeface="Arial Narrow" pitchFamily="34" charset="0"/>
              </a:rPr>
              <a:t>learners</a:t>
            </a:r>
            <a:r>
              <a:rPr lang="nl-BE" sz="2800" dirty="0" smtClean="0">
                <a:solidFill>
                  <a:schemeClr val="tx1"/>
                </a:solidFill>
                <a:latin typeface="Arial Narrow" pitchFamily="34" charset="0"/>
              </a:rPr>
              <a:t> move? </a:t>
            </a:r>
          </a:p>
          <a:p>
            <a:pPr marL="0" indent="0" eaLnBrk="1" hangingPunct="1">
              <a:lnSpc>
                <a:spcPct val="80000"/>
              </a:lnSpc>
              <a:buFont typeface="Symbol" pitchFamily="18" charset="2"/>
              <a:buChar char="Þ"/>
            </a:pPr>
            <a:r>
              <a:rPr lang="nl-BE" sz="2800" dirty="0" smtClean="0">
                <a:solidFill>
                  <a:schemeClr val="tx1"/>
                </a:solidFill>
                <a:latin typeface="Arial Narrow" pitchFamily="34" charset="0"/>
              </a:rPr>
              <a:t> </a:t>
            </a:r>
            <a:r>
              <a:rPr lang="nl-BE" sz="2800" dirty="0" err="1" smtClean="0">
                <a:solidFill>
                  <a:schemeClr val="tx1"/>
                </a:solidFill>
                <a:latin typeface="Arial Narrow" pitchFamily="34" charset="0"/>
              </a:rPr>
              <a:t>Which</a:t>
            </a:r>
            <a:r>
              <a:rPr lang="nl-BE" sz="2800" dirty="0" smtClean="0">
                <a:solidFill>
                  <a:schemeClr val="tx1"/>
                </a:solidFill>
                <a:latin typeface="Arial Narrow" pitchFamily="34" charset="0"/>
              </a:rPr>
              <a:t> factors make employees put effort in </a:t>
            </a:r>
            <a:r>
              <a:rPr lang="nl-BE" sz="2800" dirty="0" err="1" smtClean="0">
                <a:solidFill>
                  <a:schemeClr val="tx1"/>
                </a:solidFill>
                <a:latin typeface="Arial Narrow" pitchFamily="34" charset="0"/>
              </a:rPr>
              <a:t>their</a:t>
            </a:r>
            <a:r>
              <a:rPr lang="nl-BE" sz="2800" dirty="0" smtClean="0">
                <a:solidFill>
                  <a:schemeClr val="tx1"/>
                </a:solidFill>
                <a:latin typeface="Arial Narrow" pitchFamily="34" charset="0"/>
              </a:rPr>
              <a:t> </a:t>
            </a:r>
            <a:r>
              <a:rPr lang="nl-BE" sz="2800" dirty="0" err="1" smtClean="0">
                <a:solidFill>
                  <a:schemeClr val="tx1"/>
                </a:solidFill>
                <a:latin typeface="Arial Narrow" pitchFamily="34" charset="0"/>
              </a:rPr>
              <a:t>work</a:t>
            </a:r>
            <a:r>
              <a:rPr lang="nl-BE" sz="2800" dirty="0" smtClean="0">
                <a:solidFill>
                  <a:schemeClr val="tx1"/>
                </a:solidFill>
                <a:latin typeface="Arial Narrow" pitchFamily="34" charset="0"/>
              </a:rPr>
              <a:t>?</a:t>
            </a:r>
          </a:p>
          <a:p>
            <a:pPr marL="0" indent="0" eaLnBrk="1" hangingPunct="1">
              <a:lnSpc>
                <a:spcPct val="80000"/>
              </a:lnSpc>
              <a:buFont typeface="Symbol" pitchFamily="18" charset="2"/>
              <a:buChar char="Þ"/>
            </a:pPr>
            <a:endParaRPr lang="nl-BE" sz="2800" dirty="0" smtClean="0">
              <a:solidFill>
                <a:schemeClr val="tx1"/>
              </a:solidFill>
              <a:latin typeface="Arial Narrow" pitchFamily="34" charset="0"/>
            </a:endParaRPr>
          </a:p>
          <a:p>
            <a:pPr marL="0" indent="0" eaLnBrk="1" hangingPunct="1">
              <a:lnSpc>
                <a:spcPct val="80000"/>
              </a:lnSpc>
              <a:buFont typeface="Symbol" pitchFamily="18" charset="2"/>
              <a:buChar char="Þ"/>
            </a:pPr>
            <a:r>
              <a:rPr lang="nl-BE" sz="2800" dirty="0" smtClean="0">
                <a:solidFill>
                  <a:schemeClr val="tx1"/>
                </a:solidFill>
                <a:latin typeface="Arial Narrow" pitchFamily="34" charset="0"/>
              </a:rPr>
              <a:t> Question </a:t>
            </a:r>
            <a:r>
              <a:rPr lang="nl-BE" sz="2800" dirty="0" err="1" smtClean="0">
                <a:solidFill>
                  <a:schemeClr val="tx1"/>
                </a:solidFill>
                <a:latin typeface="Arial Narrow" pitchFamily="34" charset="0"/>
              </a:rPr>
              <a:t>concerning</a:t>
            </a:r>
            <a:r>
              <a:rPr lang="nl-BE" sz="2800" dirty="0" smtClean="0">
                <a:solidFill>
                  <a:schemeClr val="tx1"/>
                </a:solidFill>
                <a:latin typeface="Arial Narrow" pitchFamily="34" charset="0"/>
              </a:rPr>
              <a:t> the </a:t>
            </a:r>
            <a:r>
              <a:rPr lang="nl-BE" sz="2800" b="1" dirty="0" err="1" smtClean="0">
                <a:solidFill>
                  <a:schemeClr val="tx1"/>
                </a:solidFill>
                <a:latin typeface="Arial Narrow" pitchFamily="34" charset="0"/>
              </a:rPr>
              <a:t>reason</a:t>
            </a:r>
            <a:r>
              <a:rPr lang="nl-BE" sz="2800" dirty="0" smtClean="0">
                <a:solidFill>
                  <a:schemeClr val="tx1"/>
                </a:solidFill>
                <a:latin typeface="Arial Narrow" pitchFamily="34" charset="0"/>
              </a:rPr>
              <a:t>, </a:t>
            </a:r>
            <a:r>
              <a:rPr lang="nl-BE" sz="2800" b="1" dirty="0" err="1" smtClean="0">
                <a:solidFill>
                  <a:schemeClr val="tx1"/>
                </a:solidFill>
                <a:latin typeface="Arial Narrow" pitchFamily="34" charset="0"/>
              </a:rPr>
              <a:t>motive</a:t>
            </a:r>
            <a:r>
              <a:rPr lang="nl-BE" sz="2800" dirty="0" smtClean="0">
                <a:solidFill>
                  <a:schemeClr val="tx1"/>
                </a:solidFill>
                <a:latin typeface="Arial Narrow" pitchFamily="34" charset="0"/>
              </a:rPr>
              <a:t> or </a:t>
            </a:r>
            <a:r>
              <a:rPr lang="nl-BE" sz="2800" b="1" dirty="0" smtClean="0">
                <a:solidFill>
                  <a:schemeClr val="tx1"/>
                </a:solidFill>
                <a:latin typeface="Arial Narrow" pitchFamily="34" charset="0"/>
              </a:rPr>
              <a:t>goal</a:t>
            </a:r>
            <a:r>
              <a:rPr lang="nl-BE" sz="2800" dirty="0" smtClean="0">
                <a:solidFill>
                  <a:schemeClr val="tx1"/>
                </a:solidFill>
                <a:latin typeface="Arial Narrow" pitchFamily="34" charset="0"/>
              </a:rPr>
              <a:t> </a:t>
            </a:r>
            <a:r>
              <a:rPr lang="nl-BE" sz="2800" dirty="0" err="1" smtClean="0">
                <a:solidFill>
                  <a:schemeClr val="tx1"/>
                </a:solidFill>
                <a:latin typeface="Arial Narrow" pitchFamily="34" charset="0"/>
              </a:rPr>
              <a:t>behind</a:t>
            </a:r>
            <a:r>
              <a:rPr lang="nl-BE" sz="2800" dirty="0" smtClean="0">
                <a:solidFill>
                  <a:schemeClr val="tx1"/>
                </a:solidFill>
                <a:latin typeface="Arial Narrow" pitchFamily="34" charset="0"/>
              </a:rPr>
              <a:t> </a:t>
            </a:r>
            <a:r>
              <a:rPr lang="nl-BE" sz="2800" dirty="0" err="1" smtClean="0">
                <a:solidFill>
                  <a:schemeClr val="tx1"/>
                </a:solidFill>
                <a:latin typeface="Arial Narrow" pitchFamily="34" charset="0"/>
              </a:rPr>
              <a:t>our</a:t>
            </a:r>
            <a:r>
              <a:rPr lang="nl-BE" sz="2800" dirty="0" smtClean="0">
                <a:solidFill>
                  <a:schemeClr val="tx1"/>
                </a:solidFill>
                <a:latin typeface="Arial Narrow" pitchFamily="34" charset="0"/>
              </a:rPr>
              <a:t> </a:t>
            </a:r>
            <a:r>
              <a:rPr lang="nl-BE" sz="2800" dirty="0" err="1" smtClean="0">
                <a:solidFill>
                  <a:schemeClr val="tx1"/>
                </a:solidFill>
                <a:latin typeface="Arial Narrow" pitchFamily="34" charset="0"/>
              </a:rPr>
              <a:t>behavior</a:t>
            </a:r>
            <a:r>
              <a:rPr lang="nl-BE" sz="2800" dirty="0" smtClean="0">
                <a:solidFill>
                  <a:schemeClr val="tx1"/>
                </a:solidFill>
                <a:latin typeface="Arial Narrow" pitchFamily="34" charset="0"/>
              </a:rPr>
              <a:t> </a:t>
            </a:r>
          </a:p>
          <a:p>
            <a:pPr marL="0" indent="0" eaLnBrk="1" hangingPunct="1">
              <a:lnSpc>
                <a:spcPct val="80000"/>
              </a:lnSpc>
              <a:buFont typeface="Symbol" pitchFamily="18" charset="2"/>
              <a:buChar char="Þ"/>
            </a:pPr>
            <a:endParaRPr lang="nl-BE" sz="2800" dirty="0" smtClean="0">
              <a:solidFill>
                <a:schemeClr val="tx1"/>
              </a:solidFill>
              <a:latin typeface="Arial Narrow" pitchFamily="34" charset="0"/>
            </a:endParaRPr>
          </a:p>
          <a:p>
            <a:pPr marL="0" indent="0" eaLnBrk="1" hangingPunct="1">
              <a:lnSpc>
                <a:spcPct val="80000"/>
              </a:lnSpc>
              <a:buNone/>
            </a:pPr>
            <a:r>
              <a:rPr lang="nl-BE" sz="2800" dirty="0" smtClean="0">
                <a:solidFill>
                  <a:schemeClr val="tx1"/>
                </a:solidFill>
                <a:latin typeface="Arial Narrow" pitchFamily="34" charset="0"/>
              </a:rPr>
              <a:t>= </a:t>
            </a:r>
            <a:r>
              <a:rPr lang="nl-BE" sz="2800" dirty="0" err="1" smtClean="0">
                <a:solidFill>
                  <a:schemeClr val="tx1"/>
                </a:solidFill>
                <a:latin typeface="Arial Narrow" pitchFamily="34" charset="0"/>
              </a:rPr>
              <a:t>clarifing</a:t>
            </a:r>
            <a:r>
              <a:rPr lang="nl-BE" sz="2800" dirty="0" smtClean="0">
                <a:solidFill>
                  <a:schemeClr val="tx1"/>
                </a:solidFill>
                <a:latin typeface="Arial Narrow" pitchFamily="34" charset="0"/>
              </a:rPr>
              <a:t> STRUCTURE of </a:t>
            </a:r>
            <a:r>
              <a:rPr lang="nl-BE" sz="2800" dirty="0" err="1" smtClean="0">
                <a:solidFill>
                  <a:schemeClr val="tx1"/>
                </a:solidFill>
                <a:latin typeface="Arial Narrow" pitchFamily="34" charset="0"/>
              </a:rPr>
              <a:t>motives</a:t>
            </a:r>
            <a:endParaRPr lang="nl-BE" sz="2800" dirty="0" smtClean="0">
              <a:solidFill>
                <a:schemeClr val="tx1"/>
              </a:solidFill>
              <a:latin typeface="Arial Narrow" pitchFamily="34" charset="0"/>
            </a:endParaRPr>
          </a:p>
          <a:p>
            <a:pPr lvl="2" indent="0" eaLnBrk="1" hangingPunct="1">
              <a:lnSpc>
                <a:spcPct val="80000"/>
              </a:lnSpc>
              <a:buFont typeface="Arial Unicode MS" pitchFamily="34" charset="-128"/>
              <a:buNone/>
            </a:pPr>
            <a:endParaRPr lang="nl-BE" dirty="0" smtClean="0">
              <a:solidFill>
                <a:schemeClr val="tx1"/>
              </a:solidFill>
              <a:latin typeface="Arial Narrow" pitchFamily="34" charset="0"/>
            </a:endParaRPr>
          </a:p>
          <a:p>
            <a:pPr marL="0" indent="0" eaLnBrk="1" hangingPunct="1">
              <a:lnSpc>
                <a:spcPct val="80000"/>
              </a:lnSpc>
              <a:buFont typeface="Symbol" pitchFamily="18" charset="2"/>
              <a:buNone/>
            </a:pPr>
            <a:r>
              <a:rPr lang="nl-BE" sz="2400" dirty="0" smtClean="0">
                <a:solidFill>
                  <a:schemeClr val="tx1"/>
                </a:solidFill>
                <a:latin typeface="Arial Narrow" pitchFamily="34" charset="0"/>
              </a:rPr>
              <a:t>	</a:t>
            </a:r>
            <a:endParaRPr lang="nl-NL" sz="2400" dirty="0" smtClean="0">
              <a:solidFill>
                <a:schemeClr val="tx1"/>
              </a:solidFill>
              <a:latin typeface="Arial Narrow" pitchFamily="34" charset="0"/>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34975" y="4365625"/>
            <a:ext cx="8215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eaLnBrk="1" hangingPunct="1">
              <a:buClr>
                <a:srgbClr val="4D4D4D"/>
              </a:buClr>
              <a:buFont typeface="Arial" pitchFamily="34" charset="0"/>
              <a:buNone/>
            </a:pPr>
            <a:r>
              <a:rPr lang="en-GB" dirty="0">
                <a:latin typeface="Arial Narrow" pitchFamily="34" charset="0"/>
                <a:ea typeface="MS Gothic" pitchFamily="49" charset="-128"/>
                <a:cs typeface="Arial" pitchFamily="34" charset="0"/>
              </a:rPr>
              <a:t/>
            </a:r>
            <a:br>
              <a:rPr lang="en-GB" dirty="0">
                <a:latin typeface="Arial Narrow" pitchFamily="34" charset="0"/>
                <a:ea typeface="MS Gothic" pitchFamily="49" charset="-128"/>
                <a:cs typeface="Arial" pitchFamily="34" charset="0"/>
              </a:rPr>
            </a:br>
            <a:r>
              <a:rPr lang="en-GB" dirty="0">
                <a:latin typeface="Arial Narrow" pitchFamily="34" charset="0"/>
                <a:ea typeface="MS Gothic" pitchFamily="49" charset="-128"/>
                <a:cs typeface="Arial" pitchFamily="34" charset="0"/>
              </a:rPr>
              <a:t/>
            </a:r>
            <a:br>
              <a:rPr lang="en-GB" dirty="0">
                <a:latin typeface="Arial Narrow" pitchFamily="34" charset="0"/>
                <a:ea typeface="MS Gothic" pitchFamily="49" charset="-128"/>
                <a:cs typeface="Arial" pitchFamily="34" charset="0"/>
              </a:rPr>
            </a:br>
            <a:r>
              <a:rPr lang="en-GB" dirty="0">
                <a:latin typeface="Arial Narrow" pitchFamily="34" charset="0"/>
                <a:ea typeface="MS Gothic" pitchFamily="49" charset="-128"/>
                <a:cs typeface="Arial" pitchFamily="34" charset="0"/>
              </a:rPr>
              <a:t>The </a:t>
            </a:r>
            <a:r>
              <a:rPr lang="en-GB" b="1" dirty="0">
                <a:latin typeface="Arial Narrow" pitchFamily="34" charset="0"/>
                <a:ea typeface="MS Gothic" pitchFamily="49" charset="-128"/>
                <a:cs typeface="Arial" pitchFamily="34" charset="0"/>
              </a:rPr>
              <a:t>way</a:t>
            </a:r>
            <a:r>
              <a:rPr lang="en-GB" dirty="0">
                <a:latin typeface="Arial Narrow" pitchFamily="34" charset="0"/>
                <a:ea typeface="MS Gothic" pitchFamily="49" charset="-128"/>
                <a:cs typeface="Arial" pitchFamily="34" charset="0"/>
              </a:rPr>
              <a:t> how tasks, instructions, and rules are </a:t>
            </a:r>
            <a:r>
              <a:rPr lang="en-GB" b="1" dirty="0">
                <a:latin typeface="Arial Narrow" pitchFamily="34" charset="0"/>
                <a:ea typeface="MS Gothic" pitchFamily="49" charset="-128"/>
                <a:cs typeface="Arial" pitchFamily="34" charset="0"/>
              </a:rPr>
              <a:t>communicated </a:t>
            </a:r>
            <a:r>
              <a:rPr lang="en-GB" dirty="0">
                <a:latin typeface="Arial Narrow" pitchFamily="34" charset="0"/>
                <a:ea typeface="MS Gothic" pitchFamily="49" charset="-128"/>
                <a:cs typeface="Arial" pitchFamily="34" charset="0"/>
              </a:rPr>
              <a:t>is of critical importance, as the communication style determines whether students are willing to be </a:t>
            </a:r>
            <a:r>
              <a:rPr lang="en-GB" b="1" dirty="0">
                <a:latin typeface="Arial Narrow" pitchFamily="34" charset="0"/>
                <a:ea typeface="MS Gothic" pitchFamily="49" charset="-128"/>
                <a:cs typeface="Arial" pitchFamily="34" charset="0"/>
              </a:rPr>
              <a:t>cooperative</a:t>
            </a:r>
            <a:r>
              <a:rPr lang="en-GB" dirty="0">
                <a:latin typeface="Arial Narrow" pitchFamily="34" charset="0"/>
                <a:ea typeface="MS Gothic" pitchFamily="49" charset="-128"/>
                <a:cs typeface="Arial" pitchFamily="34" charset="0"/>
              </a:rPr>
              <a:t> or are rather </a:t>
            </a:r>
            <a:r>
              <a:rPr lang="en-GB" b="1" dirty="0">
                <a:latin typeface="Arial Narrow" pitchFamily="34" charset="0"/>
                <a:ea typeface="MS Gothic" pitchFamily="49" charset="-128"/>
                <a:cs typeface="Arial" pitchFamily="34" charset="0"/>
              </a:rPr>
              <a:t>resistant</a:t>
            </a:r>
            <a:r>
              <a:rPr lang="en-GB" dirty="0">
                <a:latin typeface="Arial Narrow" pitchFamily="34" charset="0"/>
                <a:ea typeface="MS Gothic" pitchFamily="49" charset="-128"/>
                <a:cs typeface="Arial" pitchFamily="34" charset="0"/>
              </a:rPr>
              <a:t> against any request.</a:t>
            </a:r>
          </a:p>
          <a:p>
            <a:pPr eaLnBrk="1" hangingPunct="1">
              <a:buClr>
                <a:srgbClr val="4D4D4D"/>
              </a:buClr>
            </a:pPr>
            <a:endParaRPr lang="en-GB" sz="3200" u="sng" dirty="0">
              <a:latin typeface="Arial Narrow" pitchFamily="34" charset="0"/>
              <a:ea typeface="MS Gothic" pitchFamily="49" charset="-128"/>
              <a:cs typeface="Arial" pitchFamily="34" charset="0"/>
            </a:endParaRPr>
          </a:p>
          <a:p>
            <a:pPr eaLnBrk="1" hangingPunct="1">
              <a:buClr>
                <a:srgbClr val="4D4D4D"/>
              </a:buClr>
              <a:buFont typeface="Arial" pitchFamily="34" charset="0"/>
              <a:buNone/>
            </a:pPr>
            <a:endParaRPr lang="en-GB" dirty="0">
              <a:latin typeface="Arial Narrow" pitchFamily="34" charset="0"/>
              <a:ea typeface="MS Gothic" pitchFamily="49" charset="-128"/>
              <a:cs typeface="Arial" pitchFamily="34" charset="0"/>
            </a:endParaRPr>
          </a:p>
          <a:p>
            <a:pPr eaLnBrk="1" hangingPunct="1">
              <a:buClr>
                <a:srgbClr val="4D4D4D"/>
              </a:buClr>
              <a:buFont typeface="Arial" pitchFamily="34" charset="0"/>
              <a:buNone/>
            </a:pPr>
            <a:endParaRPr lang="en-GB" dirty="0">
              <a:latin typeface="Arial Narrow" pitchFamily="34" charset="0"/>
              <a:ea typeface="MS Gothic" pitchFamily="49" charset="-128"/>
              <a:cs typeface="Arial" pitchFamily="34" charset="0"/>
            </a:endParaRPr>
          </a:p>
          <a:p>
            <a:pPr eaLnBrk="1" hangingPunct="1">
              <a:buClr>
                <a:srgbClr val="4D4D4D"/>
              </a:buClr>
              <a:buFont typeface="Arial" pitchFamily="34" charset="0"/>
              <a:buNone/>
            </a:pPr>
            <a:endParaRPr lang="en-GB" dirty="0">
              <a:latin typeface="Arial Narrow" pitchFamily="34" charset="0"/>
              <a:ea typeface="MS Gothic" pitchFamily="49" charset="-128"/>
              <a:cs typeface="Arial" pitchFamily="34" charset="0"/>
            </a:endParaRPr>
          </a:p>
          <a:p>
            <a:pPr eaLnBrk="1" hangingPunct="1">
              <a:buClr>
                <a:srgbClr val="4D4D4D"/>
              </a:buClr>
              <a:buFont typeface="Arial" pitchFamily="34" charset="0"/>
              <a:buNone/>
            </a:pPr>
            <a:r>
              <a:rPr lang="en-GB" dirty="0">
                <a:latin typeface="Arial Narrow" pitchFamily="34" charset="0"/>
                <a:ea typeface="MS Gothic" pitchFamily="49" charset="-128"/>
                <a:cs typeface="Arial" pitchFamily="34" charset="0"/>
              </a:rPr>
              <a:t/>
            </a:r>
            <a:br>
              <a:rPr lang="en-GB" dirty="0">
                <a:latin typeface="Arial Narrow" pitchFamily="34" charset="0"/>
                <a:ea typeface="MS Gothic" pitchFamily="49" charset="-128"/>
                <a:cs typeface="Arial" pitchFamily="34" charset="0"/>
              </a:rPr>
            </a:br>
            <a:r>
              <a:rPr lang="en-GB" dirty="0">
                <a:latin typeface="Arial Narrow" pitchFamily="34" charset="0"/>
                <a:ea typeface="MS Gothic" pitchFamily="49" charset="-128"/>
                <a:cs typeface="Arial" pitchFamily="34" charset="0"/>
              </a:rPr>
              <a:t/>
            </a:r>
            <a:br>
              <a:rPr lang="en-GB" dirty="0">
                <a:latin typeface="Arial Narrow" pitchFamily="34" charset="0"/>
                <a:ea typeface="MS Gothic" pitchFamily="49" charset="-128"/>
                <a:cs typeface="Arial" pitchFamily="34" charset="0"/>
              </a:rPr>
            </a:br>
            <a:endParaRPr lang="en-GB" dirty="0">
              <a:latin typeface="Arial Narrow" pitchFamily="34" charset="0"/>
              <a:ea typeface="MS Gothic" pitchFamily="49" charset="-128"/>
              <a:cs typeface="Arial" pitchFamily="34" charset="0"/>
            </a:endParaRPr>
          </a:p>
        </p:txBody>
      </p:sp>
      <p:pic>
        <p:nvPicPr>
          <p:cNvPr id="45059" name="Picture 3" descr="http://3.bp.blogspot.com/_jIsjJ88unYo/TJaaDD4-GiI/AAAAAAAAAUc/Prpih3ZSUrM/s1600/memoblaadje.jpg"/>
          <p:cNvPicPr>
            <a:picLocks noChangeAspect="1" noChangeArrowheads="1"/>
          </p:cNvPicPr>
          <p:nvPr/>
        </p:nvPicPr>
        <p:blipFill>
          <a:blip r:embed="rId4" cstate="print">
            <a:extLst>
              <a:ext uri="{28A0092B-C50C-407E-A947-70E740481C1C}">
                <a14:useLocalDpi xmlns:a14="http://schemas.microsoft.com/office/drawing/2010/main" val="0"/>
              </a:ext>
            </a:extLst>
          </a:blip>
          <a:srcRect l="21814" t="8696" r="24930" b="13379"/>
          <a:stretch>
            <a:fillRect/>
          </a:stretch>
        </p:blipFill>
        <p:spPr bwMode="auto">
          <a:xfrm>
            <a:off x="2925763" y="122238"/>
            <a:ext cx="2679700" cy="273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kstvak 2"/>
          <p:cNvSpPr txBox="1">
            <a:spLocks noChangeArrowheads="1"/>
          </p:cNvSpPr>
          <p:nvPr/>
        </p:nvSpPr>
        <p:spPr bwMode="auto">
          <a:xfrm>
            <a:off x="3281363" y="782638"/>
            <a:ext cx="21542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nl-BE" sz="2400" b="1" u="sng" dirty="0" err="1">
                <a:latin typeface="Bradley Hand ITC" pitchFamily="66" charset="0"/>
                <a:ea typeface="MS Gothic" pitchFamily="49" charset="-128"/>
              </a:rPr>
              <a:t>Suggestion</a:t>
            </a:r>
            <a:r>
              <a:rPr lang="nl-BE" sz="2400" b="1" u="sng" dirty="0">
                <a:latin typeface="Bradley Hand ITC" pitchFamily="66" charset="0"/>
                <a:ea typeface="MS Gothic" pitchFamily="49" charset="-128"/>
              </a:rPr>
              <a:t> 1</a:t>
            </a:r>
          </a:p>
          <a:p>
            <a:pPr algn="ctr" eaLnBrk="1" hangingPunct="1"/>
            <a:r>
              <a:rPr lang="nl-BE" sz="2400" b="1" dirty="0" err="1">
                <a:latin typeface="Bradley Hand ITC" pitchFamily="66" charset="0"/>
                <a:ea typeface="MS Gothic" pitchFamily="49" charset="-128"/>
              </a:rPr>
              <a:t>Try</a:t>
            </a:r>
            <a:r>
              <a:rPr lang="nl-BE" sz="2400" b="1" dirty="0">
                <a:latin typeface="Bradley Hand ITC" pitchFamily="66" charset="0"/>
                <a:ea typeface="MS Gothic" pitchFamily="49" charset="-128"/>
              </a:rPr>
              <a:t> to be </a:t>
            </a:r>
            <a:r>
              <a:rPr lang="nl-BE" sz="2400" b="1" dirty="0" err="1">
                <a:latin typeface="Bradley Hand ITC" pitchFamily="66" charset="0"/>
                <a:ea typeface="MS Gothic" pitchFamily="49" charset="-128"/>
              </a:rPr>
              <a:t>mindful</a:t>
            </a:r>
            <a:r>
              <a:rPr lang="nl-BE" sz="2400" b="1" dirty="0">
                <a:latin typeface="Bradley Hand ITC" pitchFamily="66" charset="0"/>
                <a:ea typeface="MS Gothic" pitchFamily="49" charset="-128"/>
              </a:rPr>
              <a:t> of </a:t>
            </a:r>
            <a:r>
              <a:rPr lang="nl-BE" sz="2400" b="1" dirty="0" err="1">
                <a:latin typeface="Bradley Hand ITC" pitchFamily="66" charset="0"/>
                <a:ea typeface="MS Gothic" pitchFamily="49" charset="-128"/>
              </a:rPr>
              <a:t>your</a:t>
            </a:r>
            <a:r>
              <a:rPr lang="nl-BE" sz="2400" b="1" dirty="0">
                <a:latin typeface="Bradley Hand ITC" pitchFamily="66" charset="0"/>
                <a:ea typeface="MS Gothic" pitchFamily="49" charset="-128"/>
              </a:rPr>
              <a:t> </a:t>
            </a:r>
            <a:r>
              <a:rPr lang="nl-BE" sz="2400" b="1" dirty="0" err="1">
                <a:latin typeface="Bradley Hand ITC" pitchFamily="66" charset="0"/>
                <a:ea typeface="MS Gothic" pitchFamily="49" charset="-128"/>
              </a:rPr>
              <a:t>language</a:t>
            </a:r>
            <a:endParaRPr lang="nl-BE" sz="2400" b="1" dirty="0">
              <a:latin typeface="Bradley Hand ITC" pitchFamily="66" charset="0"/>
              <a:ea typeface="MS Gothic" pitchFamily="49" charset="-128"/>
            </a:endParaRPr>
          </a:p>
          <a:p>
            <a:pPr algn="ctr" eaLnBrk="1" hangingPunct="1"/>
            <a:endParaRPr lang="nl-BE" b="1" u="sng" dirty="0">
              <a:latin typeface="Bradley Hand ITC" pitchFamily="66" charset="0"/>
              <a:ea typeface="MS Gothic" pitchFamily="49" charset="-128"/>
            </a:endParaRPr>
          </a:p>
          <a:p>
            <a:pPr algn="ctr" eaLnBrk="1" hangingPunct="1"/>
            <a:endParaRPr lang="nl-BE" b="1" dirty="0">
              <a:latin typeface="Bradley Hand ITC" pitchFamily="66" charset="0"/>
              <a:ea typeface="MS Gothic" pitchFamily="49" charset="-128"/>
            </a:endParaRPr>
          </a:p>
          <a:p>
            <a:pPr algn="ctr" eaLnBrk="1" hangingPunct="1"/>
            <a:endParaRPr lang="nl-BE" b="1" dirty="0">
              <a:latin typeface="Bradley Hand ITC" pitchFamily="66" charset="0"/>
              <a:ea typeface="MS Gothic" pitchFamily="49" charset="-128"/>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34975" y="4664075"/>
            <a:ext cx="8215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eaLnBrk="1" hangingPunct="1">
              <a:buClr>
                <a:srgbClr val="4D4D4D"/>
              </a:buClr>
              <a:buFont typeface="Arial" pitchFamily="34" charset="0"/>
              <a:buNone/>
            </a:pPr>
            <a:r>
              <a:rPr lang="en-GB">
                <a:solidFill>
                  <a:srgbClr val="4D4D4D"/>
                </a:solidFill>
                <a:latin typeface="Arial Narrow" pitchFamily="34" charset="0"/>
                <a:ea typeface="MS Gothic" pitchFamily="49" charset="-128"/>
                <a:cs typeface="Arial" pitchFamily="34" charset="0"/>
              </a:rPr>
              <a:t/>
            </a:r>
            <a:br>
              <a:rPr lang="en-GB">
                <a:solidFill>
                  <a:srgbClr val="4D4D4D"/>
                </a:solidFill>
                <a:latin typeface="Arial Narrow" pitchFamily="34" charset="0"/>
                <a:ea typeface="MS Gothic" pitchFamily="49" charset="-128"/>
                <a:cs typeface="Arial" pitchFamily="34" charset="0"/>
              </a:rPr>
            </a:br>
            <a:r>
              <a:rPr lang="en-GB">
                <a:solidFill>
                  <a:srgbClr val="4D4D4D"/>
                </a:solidFill>
                <a:latin typeface="Arial Narrow" pitchFamily="34" charset="0"/>
                <a:ea typeface="MS Gothic" pitchFamily="49" charset="-128"/>
                <a:cs typeface="Arial" pitchFamily="34" charset="0"/>
              </a:rPr>
              <a:t/>
            </a:r>
            <a:br>
              <a:rPr lang="en-GB">
                <a:solidFill>
                  <a:srgbClr val="4D4D4D"/>
                </a:solidFill>
                <a:latin typeface="Arial Narrow" pitchFamily="34" charset="0"/>
                <a:ea typeface="MS Gothic" pitchFamily="49" charset="-128"/>
                <a:cs typeface="Arial" pitchFamily="34" charset="0"/>
              </a:rPr>
            </a:br>
            <a:endParaRPr lang="en-GB">
              <a:solidFill>
                <a:srgbClr val="4D4D4D"/>
              </a:solidFill>
              <a:latin typeface="Arial Narrow" pitchFamily="34" charset="0"/>
              <a:ea typeface="MS Gothic" pitchFamily="49" charset="-128"/>
              <a:cs typeface="Arial" pitchFamily="34" charset="0"/>
            </a:endParaRPr>
          </a:p>
        </p:txBody>
      </p:sp>
      <p:pic>
        <p:nvPicPr>
          <p:cNvPr id="46083" name="Picture 3" descr="http://3.bp.blogspot.com/_jIsjJ88unYo/TJaaDD4-GiI/AAAAAAAAAUc/Prpih3ZSUrM/s1600/memoblaadje.jpg"/>
          <p:cNvPicPr>
            <a:picLocks noChangeAspect="1" noChangeArrowheads="1"/>
          </p:cNvPicPr>
          <p:nvPr/>
        </p:nvPicPr>
        <p:blipFill>
          <a:blip r:embed="rId4" cstate="print">
            <a:extLst>
              <a:ext uri="{28A0092B-C50C-407E-A947-70E740481C1C}">
                <a14:useLocalDpi xmlns:a14="http://schemas.microsoft.com/office/drawing/2010/main" val="0"/>
              </a:ext>
            </a:extLst>
          </a:blip>
          <a:srcRect l="21814" t="8696" r="24930" b="13379"/>
          <a:stretch>
            <a:fillRect/>
          </a:stretch>
        </p:blipFill>
        <p:spPr bwMode="auto">
          <a:xfrm>
            <a:off x="2627313" y="1366838"/>
            <a:ext cx="3529012"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kstvak 2"/>
          <p:cNvSpPr txBox="1">
            <a:spLocks noChangeArrowheads="1"/>
          </p:cNvSpPr>
          <p:nvPr/>
        </p:nvSpPr>
        <p:spPr bwMode="auto">
          <a:xfrm>
            <a:off x="2833688" y="2297113"/>
            <a:ext cx="30162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nl-BE" sz="3200" b="1" u="sng">
                <a:latin typeface="Bradley Hand ITC" pitchFamily="66" charset="0"/>
                <a:ea typeface="MS Gothic" pitchFamily="49" charset="-128"/>
              </a:rPr>
              <a:t>Suggestion 2</a:t>
            </a:r>
          </a:p>
          <a:p>
            <a:pPr algn="ctr" eaLnBrk="1" hangingPunct="1"/>
            <a:r>
              <a:rPr lang="nl-BE" sz="3200" b="1">
                <a:latin typeface="Bradley Hand ITC" pitchFamily="66" charset="0"/>
                <a:ea typeface="MS Gothic" pitchFamily="49" charset="-128"/>
              </a:rPr>
              <a:t>Try to offer the desired amount of choice</a:t>
            </a:r>
          </a:p>
          <a:p>
            <a:pPr algn="ctr" eaLnBrk="1" hangingPunct="1"/>
            <a:endParaRPr lang="nl-BE" sz="3600" b="1" u="sng">
              <a:latin typeface="Bradley Hand ITC" pitchFamily="66" charset="0"/>
              <a:ea typeface="MS Gothic" pitchFamily="49" charset="-128"/>
            </a:endParaRPr>
          </a:p>
          <a:p>
            <a:pPr algn="ctr" eaLnBrk="1" hangingPunct="1"/>
            <a:endParaRPr lang="nl-BE" sz="3600" b="1">
              <a:latin typeface="Bradley Hand ITC" pitchFamily="66" charset="0"/>
              <a:ea typeface="MS Gothic" pitchFamily="49" charset="-128"/>
            </a:endParaRPr>
          </a:p>
          <a:p>
            <a:pPr algn="ctr" eaLnBrk="1" hangingPunct="1"/>
            <a:endParaRPr lang="nl-BE" sz="3600" b="1">
              <a:latin typeface="Bradley Hand ITC" pitchFamily="66" charset="0"/>
              <a:ea typeface="MS Gothic" pitchFamily="49" charset="-128"/>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642938" y="1663700"/>
            <a:ext cx="8001000" cy="4573588"/>
          </a:xfrm>
          <a:prstGeom prst="rect">
            <a:avLst/>
          </a:prstGeom>
          <a:noFill/>
          <a:ln w="9525">
            <a:noFill/>
            <a:round/>
            <a:headEnd/>
            <a:tailEnd/>
          </a:ln>
        </p:spPr>
        <p:txBody>
          <a:bodyPr/>
          <a:lstStyle/>
          <a:p>
            <a:pPr marL="514350" indent="-514350">
              <a:spcBef>
                <a:spcPts val="600"/>
              </a:spcBef>
              <a:buClr>
                <a:srgbClr val="5F5F5F"/>
              </a:buClr>
              <a:buFontTx/>
              <a:buAutoNum type="arabicParen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b="1" dirty="0">
                <a:latin typeface="Arial Narrow" pitchFamily="34" charset="0"/>
              </a:rPr>
              <a:t>Option choice: </a:t>
            </a:r>
            <a:r>
              <a:rPr lang="en-GB" sz="2000" dirty="0">
                <a:latin typeface="Arial Narrow" pitchFamily="34" charset="0"/>
              </a:rPr>
              <a:t> </a:t>
            </a:r>
          </a:p>
          <a:p>
            <a:pPr lvl="1">
              <a:spcBef>
                <a:spcPts val="600"/>
              </a:spcBef>
              <a:buClr>
                <a:srgbClr val="5F5F5F"/>
              </a:buCl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latin typeface="Arial Narrow" pitchFamily="34" charset="0"/>
              </a:rPr>
              <a:t>e.g., content of the project</a:t>
            </a:r>
          </a:p>
          <a:p>
            <a:pPr lvl="1">
              <a:spcBef>
                <a:spcPts val="600"/>
              </a:spcBef>
              <a:buClr>
                <a:srgbClr val="5F5F5F"/>
              </a:buCl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latin typeface="Arial Narrow" pitchFamily="34" charset="0"/>
              </a:rPr>
              <a:t>e.g., offering different content options to choose from</a:t>
            </a:r>
          </a:p>
          <a:p>
            <a:pPr lvl="1">
              <a:spcBef>
                <a:spcPts val="600"/>
              </a:spcBef>
              <a:buClr>
                <a:srgbClr val="5F5F5F"/>
              </a:buCl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2000" dirty="0">
              <a:latin typeface="Arial Narrow" pitchFamily="34" charset="0"/>
            </a:endParaRPr>
          </a:p>
          <a:p>
            <a:pPr marL="514350" indent="-514350">
              <a:spcBef>
                <a:spcPts val="600"/>
              </a:spcBef>
              <a:buClr>
                <a:srgbClr val="5F5F5F"/>
              </a:buClr>
              <a:buFontTx/>
              <a:buAutoNum type="arabicParen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b="1" dirty="0">
                <a:latin typeface="Arial Narrow" pitchFamily="34" charset="0"/>
              </a:rPr>
              <a:t>Action choice</a:t>
            </a:r>
          </a:p>
          <a:p>
            <a:pPr marL="914400" lvl="1" indent="-457200">
              <a:spcBef>
                <a:spcPts val="600"/>
              </a:spcBef>
              <a:buClr>
                <a:srgbClr val="5F5F5F"/>
              </a:buClr>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b="1" dirty="0">
                <a:latin typeface="Arial Narrow" pitchFamily="34" charset="0"/>
              </a:rPr>
              <a:t>When (timing)</a:t>
            </a:r>
          </a:p>
          <a:p>
            <a:pPr marL="1371600" lvl="2" indent="-457200">
              <a:spcBef>
                <a:spcPts val="600"/>
              </a:spcBef>
              <a:buClr>
                <a:srgbClr val="5F5F5F"/>
              </a:buClr>
              <a:buFont typeface="Wingdings" pitchFamily="2" charset="2"/>
              <a:buChar char="ü"/>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latin typeface="Arial Narrow" pitchFamily="34" charset="0"/>
              </a:rPr>
              <a:t>Participation in setting deadlines</a:t>
            </a:r>
          </a:p>
          <a:p>
            <a:pPr marL="1371600" lvl="2" indent="-457200">
              <a:spcBef>
                <a:spcPts val="600"/>
              </a:spcBef>
              <a:buClr>
                <a:srgbClr val="5F5F5F"/>
              </a:buClr>
              <a:buFont typeface="Wingdings" pitchFamily="2" charset="2"/>
              <a:buChar char="ü"/>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latin typeface="Arial Narrow" pitchFamily="34" charset="0"/>
              </a:rPr>
              <a:t>Flexibility in work hours</a:t>
            </a:r>
          </a:p>
          <a:p>
            <a:pPr marL="914400" lvl="1" indent="-457200">
              <a:spcBef>
                <a:spcPts val="600"/>
              </a:spcBef>
              <a:buClr>
                <a:srgbClr val="5F5F5F"/>
              </a:buClr>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b="1" dirty="0">
                <a:latin typeface="Arial Narrow" pitchFamily="34" charset="0"/>
              </a:rPr>
              <a:t>Where</a:t>
            </a:r>
          </a:p>
          <a:p>
            <a:pPr marL="914400" lvl="1" indent="-457200">
              <a:spcBef>
                <a:spcPts val="600"/>
              </a:spcBef>
              <a:buClr>
                <a:srgbClr val="5F5F5F"/>
              </a:buClr>
              <a:buFontTx/>
              <a:buChar cha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b="1" dirty="0">
                <a:latin typeface="Arial Narrow" pitchFamily="34" charset="0"/>
              </a:rPr>
              <a:t>How</a:t>
            </a:r>
            <a:endParaRPr lang="en-GB" sz="2000" dirty="0">
              <a:latin typeface="Arial Narrow" pitchFamily="34" charset="0"/>
            </a:endParaRPr>
          </a:p>
          <a:p>
            <a:pPr marL="1371600" lvl="2" indent="-457200">
              <a:spcBef>
                <a:spcPts val="600"/>
              </a:spcBef>
              <a:buClr>
                <a:srgbClr val="5F5F5F"/>
              </a:buClr>
              <a:buFont typeface="Wingdings" pitchFamily="2" charset="2"/>
              <a:buChar char="ü"/>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latin typeface="Arial Narrow" pitchFamily="34" charset="0"/>
              </a:rPr>
              <a:t>Rhythm of progress</a:t>
            </a:r>
          </a:p>
          <a:p>
            <a:pPr marL="1371600" lvl="2" indent="-457200">
              <a:spcBef>
                <a:spcPts val="600"/>
              </a:spcBef>
              <a:buClr>
                <a:srgbClr val="5F5F5F"/>
              </a:buClr>
              <a:buFont typeface="Wingdings" pitchFamily="2" charset="2"/>
              <a:buChar char="ü"/>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latin typeface="Arial Narrow" pitchFamily="34" charset="0"/>
              </a:rPr>
              <a:t>Pace of switching between tasks</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0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80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80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80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8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590550" y="1484784"/>
            <a:ext cx="7929563" cy="811213"/>
          </a:xfrm>
          <a:prstGeom prst="rect">
            <a:avLst/>
          </a:prstGeom>
          <a:noFill/>
          <a:ln>
            <a:noFill/>
          </a:ln>
          <a:extLst/>
        </p:spPr>
        <p:txBody>
          <a:bodyPr/>
          <a:lstStyle/>
          <a:p>
            <a:pPr marL="514350" indent="-514350">
              <a:spcBef>
                <a:spcPct val="20000"/>
              </a:spcBef>
              <a:buFontTx/>
              <a:buAutoNum type="arabicParenR"/>
              <a:defRPr/>
            </a:pPr>
            <a:r>
              <a:rPr lang="nl-NL" sz="2400" dirty="0" smtClean="0">
                <a:latin typeface="Arial Narrow" pitchFamily="34" charset="0"/>
              </a:rPr>
              <a:t>…</a:t>
            </a:r>
            <a:r>
              <a:rPr lang="nl-NL" sz="2400" dirty="0">
                <a:latin typeface="Arial Narrow" pitchFamily="34" charset="0"/>
              </a:rPr>
              <a:t>make </a:t>
            </a:r>
            <a:r>
              <a:rPr lang="nl-NL" sz="2400" dirty="0" err="1">
                <a:latin typeface="Arial Narrow" pitchFamily="34" charset="0"/>
              </a:rPr>
              <a:t>use</a:t>
            </a:r>
            <a:r>
              <a:rPr lang="nl-NL" sz="2400" dirty="0">
                <a:latin typeface="Arial Narrow" pitchFamily="34" charset="0"/>
              </a:rPr>
              <a:t> of </a:t>
            </a:r>
            <a:r>
              <a:rPr lang="nl-NL" sz="2400" dirty="0" err="1">
                <a:latin typeface="Arial Narrow" pitchFamily="34" charset="0"/>
              </a:rPr>
              <a:t>autonomy-supportive</a:t>
            </a:r>
            <a:r>
              <a:rPr lang="nl-NL" sz="2400" dirty="0">
                <a:latin typeface="Arial Narrow" pitchFamily="34" charset="0"/>
              </a:rPr>
              <a:t> or </a:t>
            </a:r>
            <a:r>
              <a:rPr lang="nl-NL" sz="2400" dirty="0" err="1">
                <a:latin typeface="Arial Narrow" pitchFamily="34" charset="0"/>
              </a:rPr>
              <a:t>inviting</a:t>
            </a:r>
            <a:r>
              <a:rPr lang="nl-NL" sz="2400" dirty="0">
                <a:latin typeface="Arial Narrow" pitchFamily="34" charset="0"/>
              </a:rPr>
              <a:t> </a:t>
            </a:r>
            <a:r>
              <a:rPr lang="nl-NL" sz="2400" dirty="0" err="1">
                <a:latin typeface="Arial Narrow" pitchFamily="34" charset="0"/>
              </a:rPr>
              <a:t>rather</a:t>
            </a:r>
            <a:r>
              <a:rPr lang="nl-NL" sz="2400" dirty="0">
                <a:latin typeface="Arial Narrow" pitchFamily="34" charset="0"/>
              </a:rPr>
              <a:t> </a:t>
            </a:r>
            <a:r>
              <a:rPr lang="nl-NL" sz="2400" dirty="0" err="1">
                <a:latin typeface="Arial Narrow" pitchFamily="34" charset="0"/>
              </a:rPr>
              <a:t>than</a:t>
            </a:r>
            <a:r>
              <a:rPr lang="nl-NL" sz="2400" dirty="0">
                <a:latin typeface="Arial Narrow" pitchFamily="34" charset="0"/>
              </a:rPr>
              <a:t> controlling or “</a:t>
            </a:r>
            <a:r>
              <a:rPr lang="nl-NL" sz="2400" dirty="0" err="1">
                <a:latin typeface="Arial Narrow" pitchFamily="34" charset="0"/>
              </a:rPr>
              <a:t>should</a:t>
            </a:r>
            <a:r>
              <a:rPr lang="nl-NL" sz="2400" dirty="0">
                <a:latin typeface="Arial Narrow" pitchFamily="34" charset="0"/>
              </a:rPr>
              <a:t>” </a:t>
            </a:r>
            <a:r>
              <a:rPr lang="nl-NL" sz="2400" dirty="0" err="1">
                <a:latin typeface="Arial Narrow" pitchFamily="34" charset="0"/>
              </a:rPr>
              <a:t>language</a:t>
            </a:r>
            <a:endParaRPr lang="nl-NL" sz="2400" dirty="0">
              <a:latin typeface="Arial Narrow" pitchFamily="34" charset="0"/>
            </a:endParaRPr>
          </a:p>
          <a:p>
            <a:pPr marL="514350" indent="-514350">
              <a:spcBef>
                <a:spcPct val="20000"/>
              </a:spcBef>
              <a:buFontTx/>
              <a:buAutoNum type="arabicParenR"/>
              <a:defRPr/>
            </a:pPr>
            <a:r>
              <a:rPr lang="nl-NL" sz="2400" dirty="0">
                <a:latin typeface="Arial Narrow" pitchFamily="34" charset="0"/>
              </a:rPr>
              <a:t>… a</a:t>
            </a:r>
            <a:r>
              <a:rPr lang="nl-BE" sz="2400" dirty="0" err="1">
                <a:latin typeface="Arial Narrow" pitchFamily="34" charset="0"/>
              </a:rPr>
              <a:t>llow</a:t>
            </a:r>
            <a:r>
              <a:rPr lang="nl-BE" sz="2400" dirty="0">
                <a:latin typeface="Arial Narrow" pitchFamily="34" charset="0"/>
              </a:rPr>
              <a:t> input, </a:t>
            </a:r>
            <a:r>
              <a:rPr lang="nl-BE" sz="2400" dirty="0" err="1">
                <a:latin typeface="Arial Narrow" pitchFamily="34" charset="0"/>
              </a:rPr>
              <a:t>provide</a:t>
            </a:r>
            <a:r>
              <a:rPr lang="nl-BE" sz="2400" dirty="0">
                <a:latin typeface="Arial Narrow" pitchFamily="34" charset="0"/>
              </a:rPr>
              <a:t> </a:t>
            </a:r>
            <a:r>
              <a:rPr lang="nl-BE" sz="2400" dirty="0" err="1">
                <a:latin typeface="Arial Narrow" pitchFamily="34" charset="0"/>
              </a:rPr>
              <a:t>choice</a:t>
            </a:r>
            <a:r>
              <a:rPr lang="nl-BE" sz="2400" dirty="0">
                <a:latin typeface="Arial Narrow" pitchFamily="34" charset="0"/>
              </a:rPr>
              <a:t>, and </a:t>
            </a:r>
            <a:r>
              <a:rPr lang="nl-BE" sz="2400" dirty="0" err="1">
                <a:latin typeface="Arial Narrow" pitchFamily="34" charset="0"/>
              </a:rPr>
              <a:t>encourage</a:t>
            </a:r>
            <a:r>
              <a:rPr lang="nl-BE" sz="2400" dirty="0">
                <a:latin typeface="Arial Narrow" pitchFamily="34" charset="0"/>
              </a:rPr>
              <a:t> </a:t>
            </a:r>
            <a:r>
              <a:rPr lang="nl-BE" sz="2400" dirty="0" err="1">
                <a:latin typeface="Arial Narrow" pitchFamily="34" charset="0"/>
              </a:rPr>
              <a:t>self-initiation</a:t>
            </a:r>
            <a:r>
              <a:rPr lang="nl-BE" sz="2400" dirty="0">
                <a:latin typeface="Arial Narrow" pitchFamily="34" charset="0"/>
              </a:rPr>
              <a:t> &amp; </a:t>
            </a:r>
            <a:r>
              <a:rPr lang="nl-BE" sz="2400" dirty="0" err="1">
                <a:latin typeface="Arial Narrow" pitchFamily="34" charset="0"/>
              </a:rPr>
              <a:t>experimentation</a:t>
            </a:r>
            <a:r>
              <a:rPr lang="nl-BE" sz="2400" dirty="0">
                <a:latin typeface="Arial Narrow" pitchFamily="34" charset="0"/>
              </a:rPr>
              <a:t> = </a:t>
            </a:r>
            <a:r>
              <a:rPr lang="nl-BE" sz="2400" dirty="0" err="1">
                <a:latin typeface="Arial Narrow" pitchFamily="34" charset="0"/>
              </a:rPr>
              <a:t>empowering</a:t>
            </a:r>
            <a:endParaRPr lang="nl-NL" sz="2400" dirty="0">
              <a:latin typeface="Arial Narrow" pitchFamily="34" charset="0"/>
            </a:endParaRPr>
          </a:p>
          <a:p>
            <a:pPr marL="514350" indent="-514350">
              <a:spcBef>
                <a:spcPct val="20000"/>
              </a:spcBef>
              <a:buFontTx/>
              <a:buAutoNum type="arabicParenR"/>
              <a:defRPr/>
            </a:pPr>
            <a:r>
              <a:rPr lang="nl-NL" sz="2400" dirty="0">
                <a:latin typeface="Arial Narrow" pitchFamily="34" charset="0"/>
              </a:rPr>
              <a:t>… </a:t>
            </a:r>
            <a:r>
              <a:rPr lang="nl-NL" sz="2400" dirty="0" err="1">
                <a:latin typeface="Arial Narrow" pitchFamily="34" charset="0"/>
              </a:rPr>
              <a:t>providing</a:t>
            </a:r>
            <a:r>
              <a:rPr lang="nl-NL" sz="2400" dirty="0">
                <a:latin typeface="Arial Narrow" pitchFamily="34" charset="0"/>
              </a:rPr>
              <a:t> a </a:t>
            </a:r>
            <a:r>
              <a:rPr lang="nl-NL" sz="2400" dirty="0" err="1">
                <a:latin typeface="Arial Narrow" pitchFamily="34" charset="0"/>
              </a:rPr>
              <a:t>meaningful</a:t>
            </a:r>
            <a:r>
              <a:rPr lang="nl-NL" sz="2400" dirty="0">
                <a:latin typeface="Arial Narrow" pitchFamily="34" charset="0"/>
              </a:rPr>
              <a:t> &amp; </a:t>
            </a:r>
            <a:r>
              <a:rPr lang="nl-NL" sz="2400" dirty="0" err="1">
                <a:latin typeface="Arial Narrow" pitchFamily="34" charset="0"/>
              </a:rPr>
              <a:t>realistic</a:t>
            </a:r>
            <a:r>
              <a:rPr lang="nl-NL" sz="2400" dirty="0">
                <a:latin typeface="Arial Narrow" pitchFamily="34" charset="0"/>
              </a:rPr>
              <a:t> rationale </a:t>
            </a:r>
            <a:r>
              <a:rPr lang="nl-NL" sz="2400" dirty="0" err="1">
                <a:latin typeface="Arial Narrow" pitchFamily="34" charset="0"/>
              </a:rPr>
              <a:t>if</a:t>
            </a:r>
            <a:r>
              <a:rPr lang="nl-NL" sz="2400" dirty="0">
                <a:latin typeface="Arial Narrow" pitchFamily="34" charset="0"/>
              </a:rPr>
              <a:t> </a:t>
            </a:r>
            <a:r>
              <a:rPr lang="nl-NL" sz="2400" dirty="0" err="1">
                <a:latin typeface="Arial Narrow" pitchFamily="34" charset="0"/>
              </a:rPr>
              <a:t>choice</a:t>
            </a:r>
            <a:r>
              <a:rPr lang="nl-NL" sz="2400" dirty="0">
                <a:latin typeface="Arial Narrow" pitchFamily="34" charset="0"/>
              </a:rPr>
              <a:t> is </a:t>
            </a:r>
            <a:r>
              <a:rPr lang="nl-NL" sz="2400" dirty="0" err="1">
                <a:latin typeface="Arial Narrow" pitchFamily="34" charset="0"/>
              </a:rPr>
              <a:t>constrained</a:t>
            </a:r>
            <a:endParaRPr lang="nl-NL" sz="2400" dirty="0">
              <a:latin typeface="Arial Narrow" pitchFamily="34" charset="0"/>
            </a:endParaRPr>
          </a:p>
          <a:p>
            <a:pPr marL="514350" indent="-514350">
              <a:spcBef>
                <a:spcPct val="20000"/>
              </a:spcBef>
              <a:buFontTx/>
              <a:buAutoNum type="arabicParenR"/>
              <a:defRPr/>
            </a:pPr>
            <a:r>
              <a:rPr lang="nl-NL" sz="2400" dirty="0">
                <a:latin typeface="Arial Narrow" pitchFamily="34" charset="0"/>
              </a:rPr>
              <a:t>… </a:t>
            </a:r>
            <a:r>
              <a:rPr lang="nl-NL" sz="2400" dirty="0" err="1">
                <a:latin typeface="Arial Narrow" pitchFamily="34" charset="0"/>
              </a:rPr>
              <a:t>work</a:t>
            </a:r>
            <a:r>
              <a:rPr lang="nl-NL" sz="2400" dirty="0">
                <a:latin typeface="Arial Narrow" pitchFamily="34" charset="0"/>
              </a:rPr>
              <a:t> </a:t>
            </a:r>
            <a:r>
              <a:rPr lang="nl-NL" sz="2400" dirty="0" err="1">
                <a:latin typeface="Arial Narrow" pitchFamily="34" charset="0"/>
              </a:rPr>
              <a:t>from</a:t>
            </a:r>
            <a:r>
              <a:rPr lang="nl-NL" sz="2400" dirty="0">
                <a:latin typeface="Arial Narrow" pitchFamily="34" charset="0"/>
              </a:rPr>
              <a:t> the </a:t>
            </a:r>
            <a:r>
              <a:rPr lang="nl-NL" sz="2400" dirty="0" err="1">
                <a:latin typeface="Arial Narrow" pitchFamily="34" charset="0"/>
              </a:rPr>
              <a:t>subordinate’s</a:t>
            </a:r>
            <a:r>
              <a:rPr lang="nl-NL" sz="2400" dirty="0">
                <a:latin typeface="Arial Narrow" pitchFamily="34" charset="0"/>
              </a:rPr>
              <a:t> / </a:t>
            </a:r>
            <a:r>
              <a:rPr lang="nl-NL" sz="2400" dirty="0" err="1">
                <a:latin typeface="Arial Narrow" pitchFamily="34" charset="0"/>
              </a:rPr>
              <a:t>learner’s</a:t>
            </a:r>
            <a:r>
              <a:rPr lang="nl-NL" sz="2400" dirty="0">
                <a:latin typeface="Arial Narrow" pitchFamily="34" charset="0"/>
              </a:rPr>
              <a:t> frame of </a:t>
            </a:r>
            <a:r>
              <a:rPr lang="nl-NL" sz="2400" dirty="0" err="1">
                <a:latin typeface="Arial Narrow" pitchFamily="34" charset="0"/>
              </a:rPr>
              <a:t>reference</a:t>
            </a:r>
            <a:endParaRPr lang="nl-NL" sz="2400" dirty="0">
              <a:latin typeface="Arial Narrow" pitchFamily="34" charset="0"/>
            </a:endParaRPr>
          </a:p>
          <a:p>
            <a:pPr marL="514350" indent="-514350">
              <a:spcBef>
                <a:spcPct val="20000"/>
              </a:spcBef>
              <a:buFontTx/>
              <a:buAutoNum type="arabicParenR"/>
              <a:defRPr/>
            </a:pPr>
            <a:r>
              <a:rPr lang="nl-NL" sz="2400" dirty="0">
                <a:latin typeface="Arial Narrow" pitchFamily="34" charset="0"/>
              </a:rPr>
              <a:t>… </a:t>
            </a:r>
            <a:r>
              <a:rPr lang="nl-NL" sz="2400" dirty="0" err="1">
                <a:latin typeface="Arial Narrow" pitchFamily="34" charset="0"/>
              </a:rPr>
              <a:t>try</a:t>
            </a:r>
            <a:r>
              <a:rPr lang="nl-NL" sz="2400" dirty="0">
                <a:latin typeface="Arial Narrow" pitchFamily="34" charset="0"/>
              </a:rPr>
              <a:t> to </a:t>
            </a:r>
            <a:r>
              <a:rPr lang="nl-NL" sz="2400" dirty="0" err="1">
                <a:latin typeface="Arial Narrow" pitchFamily="34" charset="0"/>
              </a:rPr>
              <a:t>avoid</a:t>
            </a:r>
            <a:r>
              <a:rPr lang="nl-NL" sz="2400" dirty="0">
                <a:latin typeface="Arial Narrow" pitchFamily="34" charset="0"/>
              </a:rPr>
              <a:t> </a:t>
            </a:r>
            <a:r>
              <a:rPr lang="nl-NL" sz="2400" dirty="0" err="1">
                <a:latin typeface="Arial Narrow" pitchFamily="34" charset="0"/>
              </a:rPr>
              <a:t>threatening</a:t>
            </a:r>
            <a:r>
              <a:rPr lang="nl-NL" sz="2400" dirty="0">
                <a:latin typeface="Arial Narrow" pitchFamily="34" charset="0"/>
              </a:rPr>
              <a:t> </a:t>
            </a:r>
            <a:r>
              <a:rPr lang="nl-NL" sz="2400" dirty="0" err="1">
                <a:latin typeface="Arial Narrow" pitchFamily="34" charset="0"/>
              </a:rPr>
              <a:t>with</a:t>
            </a:r>
            <a:r>
              <a:rPr lang="nl-NL" sz="2400" dirty="0">
                <a:latin typeface="Arial Narrow" pitchFamily="34" charset="0"/>
              </a:rPr>
              <a:t> </a:t>
            </a:r>
            <a:r>
              <a:rPr lang="nl-NL" sz="2400" dirty="0" err="1">
                <a:latin typeface="Arial Narrow" pitchFamily="34" charset="0"/>
              </a:rPr>
              <a:t>external</a:t>
            </a:r>
            <a:r>
              <a:rPr lang="nl-NL" sz="2400" dirty="0">
                <a:latin typeface="Arial Narrow" pitchFamily="34" charset="0"/>
              </a:rPr>
              <a:t> </a:t>
            </a:r>
            <a:r>
              <a:rPr lang="nl-NL" sz="2400" dirty="0" err="1">
                <a:latin typeface="Arial Narrow" pitchFamily="34" charset="0"/>
              </a:rPr>
              <a:t>consequences</a:t>
            </a:r>
            <a:endParaRPr lang="nl-NL" sz="2400" dirty="0">
              <a:latin typeface="Arial Narrow" pitchFamily="34" charset="0"/>
            </a:endParaRPr>
          </a:p>
          <a:p>
            <a:pPr marL="514350" indent="-514350">
              <a:spcBef>
                <a:spcPct val="20000"/>
              </a:spcBef>
              <a:buFontTx/>
              <a:buAutoNum type="arabicParenR"/>
              <a:defRPr/>
            </a:pPr>
            <a:r>
              <a:rPr lang="nl-BE" sz="2400" dirty="0">
                <a:latin typeface="Arial Narrow" pitchFamily="34" charset="0"/>
              </a:rPr>
              <a:t>….</a:t>
            </a:r>
            <a:r>
              <a:rPr lang="nl-BE" sz="2400" dirty="0" err="1">
                <a:latin typeface="Arial Narrow" pitchFamily="34" charset="0"/>
              </a:rPr>
              <a:t>try</a:t>
            </a:r>
            <a:r>
              <a:rPr lang="nl-BE" sz="2400" dirty="0">
                <a:latin typeface="Arial Narrow" pitchFamily="34" charset="0"/>
              </a:rPr>
              <a:t> to </a:t>
            </a:r>
            <a:r>
              <a:rPr lang="nl-BE" sz="2400" dirty="0" err="1">
                <a:latin typeface="Arial Narrow" pitchFamily="34" charset="0"/>
              </a:rPr>
              <a:t>avoid</a:t>
            </a:r>
            <a:r>
              <a:rPr lang="nl-BE" sz="2400" dirty="0">
                <a:latin typeface="Arial Narrow" pitchFamily="34" charset="0"/>
              </a:rPr>
              <a:t> </a:t>
            </a:r>
            <a:r>
              <a:rPr lang="nl-BE" sz="2400" dirty="0" err="1">
                <a:latin typeface="Arial Narrow" pitchFamily="34" charset="0"/>
              </a:rPr>
              <a:t>using</a:t>
            </a:r>
            <a:r>
              <a:rPr lang="nl-BE" sz="2400" dirty="0">
                <a:latin typeface="Arial Narrow" pitchFamily="34" charset="0"/>
              </a:rPr>
              <a:t> controlling </a:t>
            </a:r>
            <a:r>
              <a:rPr lang="nl-BE" sz="2400" dirty="0" err="1">
                <a:latin typeface="Arial Narrow" pitchFamily="34" charset="0"/>
              </a:rPr>
              <a:t>rewards</a:t>
            </a:r>
            <a:r>
              <a:rPr lang="nl-BE" sz="2400" dirty="0">
                <a:latin typeface="Arial Narrow" pitchFamily="34" charset="0"/>
              </a:rPr>
              <a:t> &amp; </a:t>
            </a:r>
            <a:r>
              <a:rPr lang="nl-BE" sz="2400" dirty="0" err="1">
                <a:latin typeface="Arial Narrow" pitchFamily="34" charset="0"/>
              </a:rPr>
              <a:t>punishments</a:t>
            </a:r>
            <a:r>
              <a:rPr lang="nl-BE" sz="2400" dirty="0">
                <a:latin typeface="Arial Narrow" pitchFamily="34" charset="0"/>
              </a:rPr>
              <a:t> to </a:t>
            </a:r>
            <a:r>
              <a:rPr lang="nl-BE" sz="2400" dirty="0" err="1">
                <a:latin typeface="Arial Narrow" pitchFamily="34" charset="0"/>
              </a:rPr>
              <a:t>motivate</a:t>
            </a:r>
            <a:r>
              <a:rPr lang="nl-BE" sz="2400" dirty="0">
                <a:latin typeface="Arial Narrow" pitchFamily="34" charset="0"/>
              </a:rPr>
              <a:t> </a:t>
            </a:r>
            <a:r>
              <a:rPr lang="nl-BE" sz="2400" dirty="0" err="1" smtClean="0">
                <a:latin typeface="Arial Narrow" pitchFamily="34" charset="0"/>
              </a:rPr>
              <a:t>others</a:t>
            </a:r>
            <a:endParaRPr lang="nl-BE" sz="2400" dirty="0">
              <a:latin typeface="Arial Narrow" pitchFamily="34" charset="0"/>
            </a:endParaRPr>
          </a:p>
          <a:p>
            <a:pPr marL="514350" indent="-514350">
              <a:spcBef>
                <a:spcPct val="20000"/>
              </a:spcBef>
              <a:buFontTx/>
              <a:buAutoNum type="arabicParenR"/>
              <a:defRPr/>
            </a:pPr>
            <a:r>
              <a:rPr lang="nl-BE" sz="2400" dirty="0">
                <a:latin typeface="Arial Narrow" pitchFamily="34" charset="0"/>
              </a:rPr>
              <a:t>… </a:t>
            </a:r>
            <a:r>
              <a:rPr lang="nl-BE" sz="2400" dirty="0" err="1">
                <a:latin typeface="Arial Narrow" pitchFamily="34" charset="0"/>
              </a:rPr>
              <a:t>try</a:t>
            </a:r>
            <a:r>
              <a:rPr lang="nl-BE" sz="2400" dirty="0">
                <a:latin typeface="Arial Narrow" pitchFamily="34" charset="0"/>
              </a:rPr>
              <a:t> to </a:t>
            </a:r>
            <a:r>
              <a:rPr lang="nl-BE" sz="2400" dirty="0" err="1">
                <a:latin typeface="Arial Narrow" pitchFamily="34" charset="0"/>
              </a:rPr>
              <a:t>build</a:t>
            </a:r>
            <a:r>
              <a:rPr lang="nl-BE" sz="2400" dirty="0">
                <a:latin typeface="Arial Narrow" pitchFamily="34" charset="0"/>
              </a:rPr>
              <a:t> in </a:t>
            </a:r>
            <a:r>
              <a:rPr lang="nl-BE" sz="2400" dirty="0" err="1">
                <a:latin typeface="Arial Narrow" pitchFamily="34" charset="0"/>
              </a:rPr>
              <a:t>fun-elements</a:t>
            </a:r>
            <a:endParaRPr lang="nl-BE" sz="2400" dirty="0">
              <a:latin typeface="Arial Narrow" pitchFamily="34" charset="0"/>
            </a:endParaRPr>
          </a:p>
          <a:p>
            <a:pPr marL="342900" indent="-342900">
              <a:spcBef>
                <a:spcPct val="20000"/>
              </a:spcBef>
              <a:buFont typeface="Arial" pitchFamily="34" charset="0"/>
              <a:buChar char="•"/>
              <a:defRPr/>
            </a:pPr>
            <a:endParaRPr lang="nl-NL" sz="2400" dirty="0">
              <a:latin typeface="Arial Narrow" pitchFamily="34" charset="0"/>
            </a:endParaRPr>
          </a:p>
        </p:txBody>
      </p:sp>
      <p:sp>
        <p:nvSpPr>
          <p:cNvPr id="2" name="Titel 1"/>
          <p:cNvSpPr>
            <a:spLocks noGrp="1"/>
          </p:cNvSpPr>
          <p:nvPr>
            <p:ph type="title"/>
          </p:nvPr>
        </p:nvSpPr>
        <p:spPr>
          <a:xfrm>
            <a:off x="467544" y="548680"/>
            <a:ext cx="7467600" cy="1143000"/>
          </a:xfrm>
        </p:spPr>
        <p:txBody>
          <a:bodyPr>
            <a:normAutofit fontScale="90000"/>
          </a:bodyPr>
          <a:lstStyle/>
          <a:p>
            <a:r>
              <a:rPr lang="nl-BE" sz="3200" dirty="0" err="1">
                <a:latin typeface="Arial Narrow" pitchFamily="34" charset="0"/>
              </a:rPr>
              <a:t>Autonomy-supportive</a:t>
            </a:r>
            <a:r>
              <a:rPr lang="nl-BE" sz="3200" dirty="0">
                <a:latin typeface="Arial Narrow" pitchFamily="34" charset="0"/>
              </a:rPr>
              <a:t> vs. controlling </a:t>
            </a:r>
            <a:r>
              <a:rPr lang="nl-BE" sz="3200" dirty="0" err="1">
                <a:latin typeface="Arial Narrow" pitchFamily="34" charset="0"/>
              </a:rPr>
              <a:t>teachers</a:t>
            </a:r>
            <a:r>
              <a:rPr lang="nl-BE" sz="3200" dirty="0">
                <a:latin typeface="Arial Narrow" pitchFamily="34" charset="0"/>
              </a:rPr>
              <a:t> / managers…</a:t>
            </a:r>
            <a:br>
              <a:rPr lang="nl-BE" sz="3200" dirty="0">
                <a:latin typeface="Arial Narrow" pitchFamily="34" charset="0"/>
              </a:rPr>
            </a:b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80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05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805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805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80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ubTitle" idx="1"/>
          </p:nvPr>
        </p:nvSpPr>
        <p:spPr>
          <a:xfrm>
            <a:off x="2267744" y="2636912"/>
            <a:ext cx="6172200" cy="1371600"/>
          </a:xfrm>
        </p:spPr>
        <p:txBody>
          <a:bodyPr>
            <a:normAutofit fontScale="92500"/>
          </a:bodyPr>
          <a:lstStyle/>
          <a:p>
            <a:pPr algn="ctr"/>
            <a:r>
              <a:rPr lang="en-US" sz="3600" dirty="0" smtClean="0">
                <a:solidFill>
                  <a:schemeClr val="tx1"/>
                </a:solidFill>
                <a:latin typeface="Arial Narrow" pitchFamily="34" charset="0"/>
                <a:cs typeface="Times New Roman" pitchFamily="18" charset="0"/>
              </a:rPr>
              <a:t>Does choice and participation not result in a permissive climate?</a:t>
            </a:r>
          </a:p>
          <a:p>
            <a:pPr algn="ctr"/>
            <a:endParaRPr lang="en-US" sz="36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11188" y="1700213"/>
            <a:ext cx="79295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nl-BE" sz="3600"/>
          </a:p>
          <a:p>
            <a:pPr marL="342900" indent="-342900" algn="ctr">
              <a:spcBef>
                <a:spcPct val="20000"/>
              </a:spcBef>
            </a:pPr>
            <a:r>
              <a:rPr lang="nl-BE" sz="3600">
                <a:latin typeface="Arial Narrow" pitchFamily="34" charset="0"/>
              </a:rPr>
              <a:t>Structured vs. chaotic teaching</a:t>
            </a:r>
            <a:endParaRPr lang="nl-NL" sz="3600">
              <a:latin typeface="Arial Narrow"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34975" y="4664075"/>
            <a:ext cx="8215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eaLnBrk="1" hangingPunct="1">
              <a:buClr>
                <a:srgbClr val="4D4D4D"/>
              </a:buClr>
              <a:buFont typeface="Arial" pitchFamily="34" charset="0"/>
              <a:buNone/>
            </a:pPr>
            <a:r>
              <a:rPr lang="en-GB">
                <a:solidFill>
                  <a:srgbClr val="4D4D4D"/>
                </a:solidFill>
                <a:latin typeface="Arial Narrow" pitchFamily="34" charset="0"/>
                <a:ea typeface="MS Gothic" pitchFamily="49" charset="-128"/>
                <a:cs typeface="Arial" pitchFamily="34" charset="0"/>
              </a:rPr>
              <a:t/>
            </a:r>
            <a:br>
              <a:rPr lang="en-GB">
                <a:solidFill>
                  <a:srgbClr val="4D4D4D"/>
                </a:solidFill>
                <a:latin typeface="Arial Narrow" pitchFamily="34" charset="0"/>
                <a:ea typeface="MS Gothic" pitchFamily="49" charset="-128"/>
                <a:cs typeface="Arial" pitchFamily="34" charset="0"/>
              </a:rPr>
            </a:br>
            <a:r>
              <a:rPr lang="en-GB">
                <a:solidFill>
                  <a:srgbClr val="4D4D4D"/>
                </a:solidFill>
                <a:latin typeface="Arial Narrow" pitchFamily="34" charset="0"/>
                <a:ea typeface="MS Gothic" pitchFamily="49" charset="-128"/>
                <a:cs typeface="Arial" pitchFamily="34" charset="0"/>
              </a:rPr>
              <a:t/>
            </a:r>
            <a:br>
              <a:rPr lang="en-GB">
                <a:solidFill>
                  <a:srgbClr val="4D4D4D"/>
                </a:solidFill>
                <a:latin typeface="Arial Narrow" pitchFamily="34" charset="0"/>
                <a:ea typeface="MS Gothic" pitchFamily="49" charset="-128"/>
                <a:cs typeface="Arial" pitchFamily="34" charset="0"/>
              </a:rPr>
            </a:br>
            <a:endParaRPr lang="en-GB">
              <a:solidFill>
                <a:srgbClr val="4D4D4D"/>
              </a:solidFill>
              <a:latin typeface="Arial Narrow" pitchFamily="34" charset="0"/>
              <a:ea typeface="MS Gothic" pitchFamily="49" charset="-128"/>
              <a:cs typeface="Arial" pitchFamily="34" charset="0"/>
            </a:endParaRPr>
          </a:p>
        </p:txBody>
      </p:sp>
      <p:pic>
        <p:nvPicPr>
          <p:cNvPr id="51203" name="Picture 3" descr="http://3.bp.blogspot.com/_jIsjJ88unYo/TJaaDD4-GiI/AAAAAAAAAUc/Prpih3ZSUrM/s1600/memoblaadje.jpg"/>
          <p:cNvPicPr>
            <a:picLocks noChangeAspect="1" noChangeArrowheads="1"/>
          </p:cNvPicPr>
          <p:nvPr/>
        </p:nvPicPr>
        <p:blipFill>
          <a:blip r:embed="rId4" cstate="print">
            <a:extLst>
              <a:ext uri="{28A0092B-C50C-407E-A947-70E740481C1C}">
                <a14:useLocalDpi xmlns:a14="http://schemas.microsoft.com/office/drawing/2010/main" val="0"/>
              </a:ext>
            </a:extLst>
          </a:blip>
          <a:srcRect l="21814" t="8696" r="24930" b="13379"/>
          <a:stretch>
            <a:fillRect/>
          </a:stretch>
        </p:blipFill>
        <p:spPr bwMode="auto">
          <a:xfrm>
            <a:off x="2627313" y="1366838"/>
            <a:ext cx="3529012"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kstvak 2"/>
          <p:cNvSpPr txBox="1">
            <a:spLocks noChangeArrowheads="1"/>
          </p:cNvSpPr>
          <p:nvPr/>
        </p:nvSpPr>
        <p:spPr bwMode="auto">
          <a:xfrm>
            <a:off x="2833688" y="2297113"/>
            <a:ext cx="30162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nl-BE" sz="3200" b="1" u="sng">
                <a:latin typeface="Bradley Hand ITC" pitchFamily="66" charset="0"/>
                <a:ea typeface="MS Gothic" pitchFamily="49" charset="-128"/>
              </a:rPr>
              <a:t>Suggestion 3</a:t>
            </a:r>
          </a:p>
          <a:p>
            <a:pPr algn="ctr" eaLnBrk="1" hangingPunct="1"/>
            <a:r>
              <a:rPr lang="nl-BE" sz="3200" b="1">
                <a:latin typeface="Bradley Hand ITC" pitchFamily="66" charset="0"/>
                <a:ea typeface="MS Gothic" pitchFamily="49" charset="-128"/>
              </a:rPr>
              <a:t>Try to set rules through dialogue</a:t>
            </a:r>
            <a:endParaRPr lang="nl-BE" sz="3600" b="1" u="sng">
              <a:latin typeface="Bradley Hand ITC" pitchFamily="66" charset="0"/>
              <a:ea typeface="MS Gothic" pitchFamily="49" charset="-128"/>
            </a:endParaRPr>
          </a:p>
          <a:p>
            <a:pPr algn="ctr" eaLnBrk="1" hangingPunct="1"/>
            <a:endParaRPr lang="nl-BE" sz="3600" b="1">
              <a:latin typeface="Bradley Hand ITC" pitchFamily="66" charset="0"/>
              <a:ea typeface="MS Gothic" pitchFamily="49" charset="-128"/>
            </a:endParaRPr>
          </a:p>
          <a:p>
            <a:pPr algn="ctr" eaLnBrk="1" hangingPunct="1"/>
            <a:endParaRPr lang="nl-BE" sz="3600" b="1">
              <a:latin typeface="Bradley Hand ITC" pitchFamily="66" charset="0"/>
              <a:ea typeface="MS Gothic" pitchFamily="49" charset="-128"/>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txBox="1">
            <a:spLocks noChangeArrowheads="1"/>
          </p:cNvSpPr>
          <p:nvPr/>
        </p:nvSpPr>
        <p:spPr bwMode="auto">
          <a:xfrm>
            <a:off x="500063" y="1638300"/>
            <a:ext cx="8143875" cy="1285875"/>
          </a:xfrm>
          <a:prstGeom prst="rect">
            <a:avLst/>
          </a:prstGeom>
          <a:noFill/>
          <a:ln w="9525">
            <a:noFill/>
            <a:miter lim="800000"/>
            <a:headEnd/>
            <a:tailEnd/>
          </a:ln>
        </p:spPr>
        <p:txBody>
          <a:bodyPr/>
          <a:lstStyle/>
          <a:p>
            <a:pPr marL="342900" indent="-342900" eaLnBrk="0" hangingPunct="0">
              <a:spcBef>
                <a:spcPct val="20000"/>
              </a:spcBef>
              <a:defRPr/>
            </a:pPr>
            <a:r>
              <a:rPr lang="en-US" sz="2400" kern="0" dirty="0">
                <a:latin typeface="Arial Narrow" pitchFamily="34" charset="0"/>
                <a:cs typeface="Times New Roman" pitchFamily="18" charset="0"/>
              </a:rPr>
              <a:t>Teacher / manager autonomy-support does </a:t>
            </a:r>
            <a:r>
              <a:rPr lang="en-US" sz="2400" u="sng" kern="0" dirty="0">
                <a:latin typeface="Arial Narrow" pitchFamily="34" charset="0"/>
                <a:cs typeface="Times New Roman" pitchFamily="18" charset="0"/>
              </a:rPr>
              <a:t>not imply</a:t>
            </a:r>
            <a:r>
              <a:rPr lang="en-US" sz="2400" kern="0" dirty="0">
                <a:latin typeface="Arial Narrow" pitchFamily="34" charset="0"/>
                <a:cs typeface="Times New Roman" pitchFamily="18" charset="0"/>
              </a:rPr>
              <a:t> that t</a:t>
            </a:r>
            <a:r>
              <a:rPr lang="fr-BE" sz="2400" kern="0" dirty="0" err="1">
                <a:latin typeface="Arial Narrow" pitchFamily="34" charset="0"/>
                <a:cs typeface="Times New Roman" pitchFamily="18" charset="0"/>
              </a:rPr>
              <a:t>eachers</a:t>
            </a:r>
            <a:r>
              <a:rPr lang="fr-BE" sz="2400" kern="0" dirty="0">
                <a:latin typeface="Arial Narrow" pitchFamily="34" charset="0"/>
                <a:cs typeface="Times New Roman" pitchFamily="18" charset="0"/>
              </a:rPr>
              <a:t> </a:t>
            </a:r>
            <a:r>
              <a:rPr lang="fr-BE" sz="2400" kern="0" dirty="0" smtClean="0">
                <a:latin typeface="Arial Narrow" pitchFamily="34" charset="0"/>
                <a:cs typeface="Times New Roman" pitchFamily="18" charset="0"/>
              </a:rPr>
              <a:t>/ managers </a:t>
            </a:r>
            <a:r>
              <a:rPr lang="fr-BE" sz="2400" kern="0" dirty="0" err="1" smtClean="0">
                <a:latin typeface="Arial Narrow" pitchFamily="34" charset="0"/>
                <a:cs typeface="Times New Roman" pitchFamily="18" charset="0"/>
              </a:rPr>
              <a:t>can’t</a:t>
            </a:r>
            <a:r>
              <a:rPr lang="fr-BE" sz="2400" kern="0" dirty="0" smtClean="0">
                <a:latin typeface="Arial Narrow" pitchFamily="34" charset="0"/>
                <a:cs typeface="Times New Roman" pitchFamily="18" charset="0"/>
              </a:rPr>
              <a:t> </a:t>
            </a:r>
            <a:r>
              <a:rPr lang="fr-BE" sz="2400" kern="0" dirty="0">
                <a:latin typeface="Arial Narrow" pitchFamily="34" charset="0"/>
                <a:cs typeface="Times New Roman" pitchFamily="18" charset="0"/>
              </a:rPr>
              <a:t>set </a:t>
            </a:r>
            <a:r>
              <a:rPr lang="fr-BE" sz="2400" kern="0" dirty="0" err="1">
                <a:latin typeface="Arial Narrow" pitchFamily="34" charset="0"/>
                <a:cs typeface="Times New Roman" pitchFamily="18" charset="0"/>
              </a:rPr>
              <a:t>any</a:t>
            </a:r>
            <a:r>
              <a:rPr lang="fr-BE" sz="2400" kern="0" dirty="0">
                <a:latin typeface="Arial Narrow" pitchFamily="34" charset="0"/>
                <a:cs typeface="Times New Roman" pitchFamily="18" charset="0"/>
              </a:rPr>
              <a:t> </a:t>
            </a:r>
            <a:r>
              <a:rPr lang="fr-BE" sz="2400" b="1" kern="0" dirty="0" err="1">
                <a:latin typeface="Arial Narrow" pitchFamily="34" charset="0"/>
                <a:cs typeface="Times New Roman" pitchFamily="18" charset="0"/>
              </a:rPr>
              <a:t>rules</a:t>
            </a:r>
            <a:r>
              <a:rPr lang="fr-BE" sz="2400" kern="0" dirty="0">
                <a:latin typeface="Arial Narrow" pitchFamily="34" charset="0"/>
                <a:cs typeface="Times New Roman" pitchFamily="18" charset="0"/>
              </a:rPr>
              <a:t> or </a:t>
            </a:r>
            <a:r>
              <a:rPr lang="fr-BE" sz="2400" kern="0" dirty="0" err="1">
                <a:latin typeface="Arial Narrow" pitchFamily="34" charset="0"/>
                <a:cs typeface="Times New Roman" pitchFamily="18" charset="0"/>
              </a:rPr>
              <a:t>introduce</a:t>
            </a:r>
            <a:r>
              <a:rPr lang="fr-BE" sz="2400" kern="0" dirty="0">
                <a:latin typeface="Arial Narrow" pitchFamily="34" charset="0"/>
                <a:cs typeface="Times New Roman" pitchFamily="18" charset="0"/>
              </a:rPr>
              <a:t> </a:t>
            </a:r>
            <a:r>
              <a:rPr lang="fr-BE" sz="2400" kern="0" dirty="0" err="1">
                <a:latin typeface="Arial Narrow" pitchFamily="34" charset="0"/>
                <a:cs typeface="Times New Roman" pitchFamily="18" charset="0"/>
              </a:rPr>
              <a:t>any</a:t>
            </a:r>
            <a:r>
              <a:rPr lang="fr-BE" sz="2400" kern="0" dirty="0">
                <a:latin typeface="Arial Narrow" pitchFamily="34" charset="0"/>
                <a:cs typeface="Times New Roman" pitchFamily="18" charset="0"/>
              </a:rPr>
              <a:t> </a:t>
            </a:r>
            <a:r>
              <a:rPr lang="fr-BE" sz="2400" b="1" kern="0" dirty="0">
                <a:latin typeface="Arial Narrow" pitchFamily="34" charset="0"/>
                <a:cs typeface="Times New Roman" pitchFamily="18" charset="0"/>
              </a:rPr>
              <a:t>prohibitions</a:t>
            </a:r>
            <a:r>
              <a:rPr lang="fr-BE" sz="2400" kern="0" dirty="0">
                <a:latin typeface="Arial Narrow" pitchFamily="34" charset="0"/>
                <a:cs typeface="Times New Roman" pitchFamily="18" charset="0"/>
              </a:rPr>
              <a:t>, as if </a:t>
            </a:r>
            <a:r>
              <a:rPr lang="fr-BE" sz="2400" kern="0" dirty="0" err="1">
                <a:latin typeface="Arial Narrow" pitchFamily="34" charset="0"/>
                <a:cs typeface="Times New Roman" pitchFamily="18" charset="0"/>
              </a:rPr>
              <a:t>learners</a:t>
            </a:r>
            <a:r>
              <a:rPr lang="fr-BE" sz="2400" kern="0" dirty="0">
                <a:latin typeface="Arial Narrow" pitchFamily="34" charset="0"/>
                <a:cs typeface="Times New Roman" pitchFamily="18" charset="0"/>
              </a:rPr>
              <a:t> / </a:t>
            </a:r>
            <a:r>
              <a:rPr lang="fr-BE" sz="2400" kern="0" dirty="0" err="1">
                <a:latin typeface="Arial Narrow" pitchFamily="34" charset="0"/>
                <a:cs typeface="Times New Roman" pitchFamily="18" charset="0"/>
              </a:rPr>
              <a:t>subordinates</a:t>
            </a:r>
            <a:r>
              <a:rPr lang="fr-BE" sz="2400" kern="0" dirty="0">
                <a:latin typeface="Arial Narrow" pitchFamily="34" charset="0"/>
                <a:cs typeface="Times New Roman" pitchFamily="18" charset="0"/>
              </a:rPr>
              <a:t> </a:t>
            </a:r>
            <a:r>
              <a:rPr lang="fr-BE" sz="2400" kern="0" dirty="0" err="1">
                <a:latin typeface="Arial Narrow" pitchFamily="34" charset="0"/>
                <a:cs typeface="Times New Roman" pitchFamily="18" charset="0"/>
              </a:rPr>
              <a:t>need</a:t>
            </a:r>
            <a:r>
              <a:rPr lang="fr-BE" sz="2400" kern="0" dirty="0">
                <a:latin typeface="Arial Narrow" pitchFamily="34" charset="0"/>
                <a:cs typeface="Times New Roman" pitchFamily="18" charset="0"/>
              </a:rPr>
              <a:t> to </a:t>
            </a:r>
            <a:r>
              <a:rPr lang="fr-BE" sz="2400" kern="0" dirty="0" err="1">
                <a:latin typeface="Arial Narrow" pitchFamily="34" charset="0"/>
                <a:cs typeface="Times New Roman" pitchFamily="18" charset="0"/>
              </a:rPr>
              <a:t>enjoy</a:t>
            </a:r>
            <a:r>
              <a:rPr lang="fr-BE" sz="2400" kern="0" dirty="0">
                <a:latin typeface="Arial Narrow" pitchFamily="34" charset="0"/>
                <a:cs typeface="Times New Roman" pitchFamily="18" charset="0"/>
              </a:rPr>
              <a:t> </a:t>
            </a:r>
            <a:r>
              <a:rPr lang="fr-BE" sz="2400" kern="0" dirty="0" err="1">
                <a:latin typeface="Arial Narrow" pitchFamily="34" charset="0"/>
                <a:cs typeface="Times New Roman" pitchFamily="18" charset="0"/>
              </a:rPr>
              <a:t>unlimited</a:t>
            </a:r>
            <a:r>
              <a:rPr lang="fr-BE" sz="2400" kern="0" dirty="0">
                <a:latin typeface="Arial Narrow" pitchFamily="34" charset="0"/>
                <a:cs typeface="Times New Roman" pitchFamily="18" charset="0"/>
              </a:rPr>
              <a:t> </a:t>
            </a:r>
            <a:r>
              <a:rPr lang="fr-BE" sz="2400" kern="0" dirty="0" err="1">
                <a:latin typeface="Arial Narrow" pitchFamily="34" charset="0"/>
                <a:cs typeface="Times New Roman" pitchFamily="18" charset="0"/>
              </a:rPr>
              <a:t>freedom</a:t>
            </a:r>
            <a:endParaRPr lang="fr-BE" sz="2400" kern="0" dirty="0">
              <a:latin typeface="Arial Narrow" pitchFamily="34" charset="0"/>
              <a:cs typeface="Times New Roman" pitchFamily="18" charset="0"/>
            </a:endParaRPr>
          </a:p>
          <a:p>
            <a:pPr marL="342900" indent="-342900" eaLnBrk="0" hangingPunct="0">
              <a:spcBef>
                <a:spcPct val="20000"/>
              </a:spcBef>
              <a:defRPr/>
            </a:pPr>
            <a:endParaRPr lang="fr-BE" sz="2400" kern="0" dirty="0">
              <a:latin typeface="Arial Narrow" pitchFamily="34" charset="0"/>
              <a:cs typeface="Times New Roman" pitchFamily="18" charset="0"/>
            </a:endParaRPr>
          </a:p>
          <a:p>
            <a:pPr marL="342900" indent="-342900" eaLnBrk="0" hangingPunct="0">
              <a:spcBef>
                <a:spcPct val="20000"/>
              </a:spcBef>
              <a:defRPr/>
            </a:pPr>
            <a:r>
              <a:rPr lang="fr-BE" sz="2400" kern="0" dirty="0" err="1">
                <a:latin typeface="Arial Narrow" pitchFamily="34" charset="0"/>
                <a:cs typeface="Times New Roman" pitchFamily="18" charset="0"/>
              </a:rPr>
              <a:t>Autonomy-supportive</a:t>
            </a:r>
            <a:r>
              <a:rPr lang="fr-BE" sz="2400" kern="0" dirty="0">
                <a:latin typeface="Arial Narrow" pitchFamily="34" charset="0"/>
                <a:cs typeface="Times New Roman" pitchFamily="18" charset="0"/>
              </a:rPr>
              <a:t>, relative to </a:t>
            </a:r>
            <a:r>
              <a:rPr lang="fr-BE" sz="2400" kern="0" dirty="0" err="1">
                <a:latin typeface="Arial Narrow" pitchFamily="34" charset="0"/>
                <a:cs typeface="Times New Roman" pitchFamily="18" charset="0"/>
              </a:rPr>
              <a:t>controlling</a:t>
            </a:r>
            <a:r>
              <a:rPr lang="fr-BE" sz="2400" kern="0" dirty="0">
                <a:latin typeface="Arial Narrow" pitchFamily="34" charset="0"/>
                <a:cs typeface="Times New Roman" pitchFamily="18" charset="0"/>
              </a:rPr>
              <a:t>, </a:t>
            </a:r>
            <a:r>
              <a:rPr lang="fr-BE" sz="2400" kern="0" dirty="0" err="1">
                <a:latin typeface="Arial Narrow" pitchFamily="34" charset="0"/>
                <a:cs typeface="Times New Roman" pitchFamily="18" charset="0"/>
              </a:rPr>
              <a:t>teachers</a:t>
            </a:r>
            <a:r>
              <a:rPr lang="fr-BE" sz="2400" kern="0" dirty="0">
                <a:latin typeface="Arial Narrow" pitchFamily="34" charset="0"/>
                <a:cs typeface="Times New Roman" pitchFamily="18" charset="0"/>
              </a:rPr>
              <a:t> </a:t>
            </a:r>
            <a:r>
              <a:rPr lang="fr-BE" sz="2400" kern="0" dirty="0" err="1">
                <a:latin typeface="Arial Narrow" pitchFamily="34" charset="0"/>
                <a:cs typeface="Times New Roman" pitchFamily="18" charset="0"/>
              </a:rPr>
              <a:t>will</a:t>
            </a:r>
            <a:r>
              <a:rPr lang="fr-BE" sz="2400" kern="0" dirty="0">
                <a:latin typeface="Arial Narrow" pitchFamily="34" charset="0"/>
                <a:cs typeface="Times New Roman" pitchFamily="18" charset="0"/>
              </a:rPr>
              <a:t> use a </a:t>
            </a:r>
            <a:r>
              <a:rPr lang="fr-BE" sz="2400" kern="0" dirty="0" err="1">
                <a:latin typeface="Arial Narrow" pitchFamily="34" charset="0"/>
                <a:cs typeface="Times New Roman" pitchFamily="18" charset="0"/>
              </a:rPr>
              <a:t>different</a:t>
            </a:r>
            <a:r>
              <a:rPr lang="fr-BE" sz="2400" kern="0" dirty="0">
                <a:latin typeface="Arial Narrow" pitchFamily="34" charset="0"/>
                <a:cs typeface="Times New Roman" pitchFamily="18" charset="0"/>
              </a:rPr>
              <a:t> </a:t>
            </a:r>
            <a:r>
              <a:rPr lang="fr-BE" sz="2400" b="1" kern="0" dirty="0">
                <a:latin typeface="Arial Narrow" pitchFamily="34" charset="0"/>
                <a:cs typeface="Times New Roman" pitchFamily="18" charset="0"/>
              </a:rPr>
              <a:t>style</a:t>
            </a:r>
            <a:r>
              <a:rPr lang="fr-BE" sz="2400" kern="0" dirty="0">
                <a:latin typeface="Arial Narrow" pitchFamily="34" charset="0"/>
                <a:cs typeface="Times New Roman" pitchFamily="18" charset="0"/>
              </a:rPr>
              <a:t> of </a:t>
            </a:r>
            <a:r>
              <a:rPr lang="fr-BE" sz="2400" kern="0" dirty="0" err="1">
                <a:latin typeface="Arial Narrow" pitchFamily="34" charset="0"/>
                <a:cs typeface="Times New Roman" pitchFamily="18" charset="0"/>
              </a:rPr>
              <a:t>introducing</a:t>
            </a:r>
            <a:r>
              <a:rPr lang="fr-BE" sz="2400" kern="0" dirty="0">
                <a:latin typeface="Arial Narrow" pitchFamily="34" charset="0"/>
                <a:cs typeface="Times New Roman" pitchFamily="18" charset="0"/>
              </a:rPr>
              <a:t> </a:t>
            </a:r>
            <a:r>
              <a:rPr lang="fr-BE" sz="2400" kern="0" dirty="0" err="1">
                <a:latin typeface="Arial Narrow" pitchFamily="34" charset="0"/>
                <a:cs typeface="Times New Roman" pitchFamily="18" charset="0"/>
              </a:rPr>
              <a:t>rules</a:t>
            </a:r>
            <a:r>
              <a:rPr lang="fr-BE" sz="2400" kern="0" dirty="0">
                <a:latin typeface="Arial Narrow" pitchFamily="34" charset="0"/>
                <a:cs typeface="Times New Roman" pitchFamily="18" charset="0"/>
              </a:rPr>
              <a:t> and prohibitions!</a:t>
            </a:r>
          </a:p>
          <a:p>
            <a:pPr marL="342900" indent="-342900" eaLnBrk="0" hangingPunct="0">
              <a:spcBef>
                <a:spcPct val="20000"/>
              </a:spcBef>
              <a:defRPr/>
            </a:pPr>
            <a:endParaRPr lang="en-US" kern="0" dirty="0">
              <a:latin typeface="Arial Narrow" pitchFamily="34" charset="0"/>
              <a:cs typeface="Times New Roman" pitchFamily="18" charset="0"/>
            </a:endParaRPr>
          </a:p>
          <a:p>
            <a:pPr marL="342900" indent="-342900" algn="ctr" eaLnBrk="0" hangingPunct="0">
              <a:spcBef>
                <a:spcPct val="20000"/>
              </a:spcBef>
              <a:defRPr/>
            </a:pPr>
            <a:endParaRPr lang="en-US" sz="3600" kern="0" dirty="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28625" y="2781300"/>
            <a:ext cx="8424863" cy="2857500"/>
            <a:chOff x="612" y="572"/>
            <a:chExt cx="4445" cy="1094"/>
          </a:xfrm>
        </p:grpSpPr>
        <p:sp>
          <p:nvSpPr>
            <p:cNvPr id="53253" name="Rectangle 4"/>
            <p:cNvSpPr>
              <a:spLocks noChangeArrowheads="1"/>
            </p:cNvSpPr>
            <p:nvPr/>
          </p:nvSpPr>
          <p:spPr bwMode="auto">
            <a:xfrm>
              <a:off x="3505" y="1343"/>
              <a:ext cx="1552"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latin typeface="Arial Narrow" pitchFamily="34" charset="0"/>
              </a:endParaRPr>
            </a:p>
          </p:txBody>
        </p:sp>
        <p:sp>
          <p:nvSpPr>
            <p:cNvPr id="53254" name="Rectangle 5"/>
            <p:cNvSpPr>
              <a:spLocks noChangeArrowheads="1"/>
            </p:cNvSpPr>
            <p:nvPr/>
          </p:nvSpPr>
          <p:spPr bwMode="auto">
            <a:xfrm>
              <a:off x="1927" y="1343"/>
              <a:ext cx="1578"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latin typeface="Arial Narrow" pitchFamily="34" charset="0"/>
              </a:endParaRPr>
            </a:p>
          </p:txBody>
        </p:sp>
        <p:sp>
          <p:nvSpPr>
            <p:cNvPr id="53255" name="Rectangle 6"/>
            <p:cNvSpPr>
              <a:spLocks noChangeArrowheads="1"/>
            </p:cNvSpPr>
            <p:nvPr/>
          </p:nvSpPr>
          <p:spPr bwMode="auto">
            <a:xfrm>
              <a:off x="612" y="1343"/>
              <a:ext cx="1315"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000">
                  <a:latin typeface="Arial Narrow" pitchFamily="34" charset="0"/>
                  <a:cs typeface="Times New Roman" pitchFamily="18" charset="0"/>
                </a:rPr>
                <a:t>Controlling environment</a:t>
              </a:r>
            </a:p>
          </p:txBody>
        </p:sp>
        <p:sp>
          <p:nvSpPr>
            <p:cNvPr id="53256" name="Rectangle 7"/>
            <p:cNvSpPr>
              <a:spLocks noChangeArrowheads="1"/>
            </p:cNvSpPr>
            <p:nvPr/>
          </p:nvSpPr>
          <p:spPr bwMode="auto">
            <a:xfrm>
              <a:off x="3505" y="1025"/>
              <a:ext cx="155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latin typeface="Arial Narrow" pitchFamily="34" charset="0"/>
              </a:endParaRPr>
            </a:p>
          </p:txBody>
        </p:sp>
        <p:sp>
          <p:nvSpPr>
            <p:cNvPr id="53257" name="Rectangle 8"/>
            <p:cNvSpPr>
              <a:spLocks noChangeArrowheads="1"/>
            </p:cNvSpPr>
            <p:nvPr/>
          </p:nvSpPr>
          <p:spPr bwMode="auto">
            <a:xfrm>
              <a:off x="1927" y="1025"/>
              <a:ext cx="157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latin typeface="Arial Narrow" pitchFamily="34" charset="0"/>
              </a:endParaRPr>
            </a:p>
          </p:txBody>
        </p:sp>
        <p:sp>
          <p:nvSpPr>
            <p:cNvPr id="53258" name="Rectangle 9"/>
            <p:cNvSpPr>
              <a:spLocks noChangeArrowheads="1"/>
            </p:cNvSpPr>
            <p:nvPr/>
          </p:nvSpPr>
          <p:spPr bwMode="auto">
            <a:xfrm>
              <a:off x="612" y="1025"/>
              <a:ext cx="131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000">
                  <a:latin typeface="Arial Narrow" pitchFamily="34" charset="0"/>
                  <a:cs typeface="Times New Roman" pitchFamily="18" charset="0"/>
                </a:rPr>
                <a:t>Autonomy supportive environment</a:t>
              </a:r>
              <a:endParaRPr lang="nl-NL" sz="2000">
                <a:latin typeface="Arial Narrow" pitchFamily="34" charset="0"/>
                <a:cs typeface="Times New Roman" pitchFamily="18" charset="0"/>
              </a:endParaRPr>
            </a:p>
          </p:txBody>
        </p:sp>
        <p:sp>
          <p:nvSpPr>
            <p:cNvPr id="53259" name="Rectangle 10"/>
            <p:cNvSpPr>
              <a:spLocks noChangeArrowheads="1"/>
            </p:cNvSpPr>
            <p:nvPr/>
          </p:nvSpPr>
          <p:spPr bwMode="auto">
            <a:xfrm>
              <a:off x="3505" y="572"/>
              <a:ext cx="1552"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2000">
                  <a:latin typeface="Arial Narrow" pitchFamily="34" charset="0"/>
                  <a:cs typeface="Times New Roman" pitchFamily="18" charset="0"/>
                </a:rPr>
                <a:t>Lack of structure </a:t>
              </a:r>
            </a:p>
            <a:p>
              <a:pPr algn="ctr"/>
              <a:r>
                <a:rPr lang="en-GB" sz="2000">
                  <a:latin typeface="Arial Narrow" pitchFamily="34" charset="0"/>
                  <a:cs typeface="Times New Roman" pitchFamily="18" charset="0"/>
                </a:rPr>
                <a:t>= chaos</a:t>
              </a:r>
              <a:endParaRPr lang="en-GB" sz="2000">
                <a:latin typeface="Arial Narrow" pitchFamily="34" charset="0"/>
              </a:endParaRPr>
            </a:p>
          </p:txBody>
        </p:sp>
        <p:sp>
          <p:nvSpPr>
            <p:cNvPr id="53260" name="Rectangle 11"/>
            <p:cNvSpPr>
              <a:spLocks noChangeArrowheads="1"/>
            </p:cNvSpPr>
            <p:nvPr/>
          </p:nvSpPr>
          <p:spPr bwMode="auto">
            <a:xfrm>
              <a:off x="1927" y="572"/>
              <a:ext cx="157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2000">
                  <a:latin typeface="Arial Narrow" pitchFamily="34" charset="0"/>
                </a:rPr>
                <a:t>Structure </a:t>
              </a:r>
            </a:p>
            <a:p>
              <a:pPr algn="ctr"/>
              <a:r>
                <a:rPr lang="en-GB" sz="2000">
                  <a:latin typeface="Arial Narrow" pitchFamily="34" charset="0"/>
                </a:rPr>
                <a:t>= guidance</a:t>
              </a:r>
            </a:p>
            <a:p>
              <a:pPr algn="ctr"/>
              <a:r>
                <a:rPr lang="en-GB" sz="2000">
                  <a:latin typeface="Arial Narrow" pitchFamily="34" charset="0"/>
                </a:rPr>
                <a:t>e.g., prohibitions</a:t>
              </a:r>
            </a:p>
          </p:txBody>
        </p:sp>
        <p:sp>
          <p:nvSpPr>
            <p:cNvPr id="53261" name="Rectangle 12"/>
            <p:cNvSpPr>
              <a:spLocks noChangeArrowheads="1"/>
            </p:cNvSpPr>
            <p:nvPr/>
          </p:nvSpPr>
          <p:spPr bwMode="auto">
            <a:xfrm>
              <a:off x="612" y="572"/>
              <a:ext cx="1315"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latin typeface="Arial Narrow" pitchFamily="34" charset="0"/>
              </a:endParaRPr>
            </a:p>
          </p:txBody>
        </p:sp>
        <p:sp>
          <p:nvSpPr>
            <p:cNvPr id="53262" name="Line 13"/>
            <p:cNvSpPr>
              <a:spLocks noChangeShapeType="1"/>
            </p:cNvSpPr>
            <p:nvPr/>
          </p:nvSpPr>
          <p:spPr bwMode="auto">
            <a:xfrm>
              <a:off x="612" y="572"/>
              <a:ext cx="444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3263" name="Line 14"/>
            <p:cNvSpPr>
              <a:spLocks noChangeShapeType="1"/>
            </p:cNvSpPr>
            <p:nvPr/>
          </p:nvSpPr>
          <p:spPr bwMode="auto">
            <a:xfrm>
              <a:off x="612" y="1666"/>
              <a:ext cx="444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3264" name="Line 15"/>
            <p:cNvSpPr>
              <a:spLocks noChangeShapeType="1"/>
            </p:cNvSpPr>
            <p:nvPr/>
          </p:nvSpPr>
          <p:spPr bwMode="auto">
            <a:xfrm>
              <a:off x="612" y="572"/>
              <a:ext cx="0" cy="109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3265" name="Line 16"/>
            <p:cNvSpPr>
              <a:spLocks noChangeShapeType="1"/>
            </p:cNvSpPr>
            <p:nvPr/>
          </p:nvSpPr>
          <p:spPr bwMode="auto">
            <a:xfrm>
              <a:off x="5057" y="572"/>
              <a:ext cx="0" cy="109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3266" name="Line 17"/>
            <p:cNvSpPr>
              <a:spLocks noChangeShapeType="1"/>
            </p:cNvSpPr>
            <p:nvPr/>
          </p:nvSpPr>
          <p:spPr bwMode="auto">
            <a:xfrm>
              <a:off x="612" y="982"/>
              <a:ext cx="444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3267" name="Line 18"/>
            <p:cNvSpPr>
              <a:spLocks noChangeShapeType="1"/>
            </p:cNvSpPr>
            <p:nvPr/>
          </p:nvSpPr>
          <p:spPr bwMode="auto">
            <a:xfrm>
              <a:off x="1927" y="572"/>
              <a:ext cx="0" cy="109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3268" name="Line 19"/>
            <p:cNvSpPr>
              <a:spLocks noChangeShapeType="1"/>
            </p:cNvSpPr>
            <p:nvPr/>
          </p:nvSpPr>
          <p:spPr bwMode="auto">
            <a:xfrm>
              <a:off x="3505" y="572"/>
              <a:ext cx="0" cy="109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3269" name="Line 20"/>
            <p:cNvSpPr>
              <a:spLocks noChangeShapeType="1"/>
            </p:cNvSpPr>
            <p:nvPr/>
          </p:nvSpPr>
          <p:spPr bwMode="auto">
            <a:xfrm>
              <a:off x="612" y="1290"/>
              <a:ext cx="444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2" name="Rectangle 3"/>
          <p:cNvSpPr txBox="1">
            <a:spLocks noChangeArrowheads="1"/>
          </p:cNvSpPr>
          <p:nvPr/>
        </p:nvSpPr>
        <p:spPr bwMode="auto">
          <a:xfrm>
            <a:off x="500063" y="1638300"/>
            <a:ext cx="8143875" cy="1285875"/>
          </a:xfrm>
          <a:prstGeom prst="rect">
            <a:avLst/>
          </a:prstGeom>
          <a:noFill/>
          <a:ln w="9525">
            <a:noFill/>
            <a:miter lim="800000"/>
            <a:headEnd/>
            <a:tailEnd/>
          </a:ln>
        </p:spPr>
        <p:txBody>
          <a:bodyPr/>
          <a:lstStyle/>
          <a:p>
            <a:pPr marL="342900" indent="-342900" eaLnBrk="0" hangingPunct="0">
              <a:spcBef>
                <a:spcPct val="20000"/>
              </a:spcBef>
              <a:defRPr/>
            </a:pPr>
            <a:r>
              <a:rPr lang="en-GB" sz="2400" dirty="0">
                <a:solidFill>
                  <a:srgbClr val="4D4D4D"/>
                </a:solidFill>
                <a:latin typeface="Arial Narrow" pitchFamily="34" charset="0"/>
              </a:rPr>
              <a:t>	e.g., talking during class, using cell-phones, etc.</a:t>
            </a:r>
          </a:p>
          <a:p>
            <a:pPr marL="342900" indent="-342900" eaLnBrk="0" hangingPunct="0">
              <a:spcBef>
                <a:spcPct val="20000"/>
              </a:spcBef>
              <a:defRPr/>
            </a:pPr>
            <a:endParaRPr lang="en-US" sz="2400" kern="0" dirty="0">
              <a:solidFill>
                <a:srgbClr val="5F5F5F"/>
              </a:solidFill>
              <a:latin typeface="Arial Narrow" pitchFamily="34" charset="0"/>
              <a:cs typeface="Times New Roman" pitchFamily="18" charset="0"/>
            </a:endParaRPr>
          </a:p>
          <a:p>
            <a:pPr marL="342900" indent="-342900" algn="ctr" eaLnBrk="0" hangingPunct="0">
              <a:spcBef>
                <a:spcPct val="20000"/>
              </a:spcBef>
              <a:defRPr/>
            </a:pPr>
            <a:endParaRPr lang="en-US" sz="3200" kern="0" dirty="0">
              <a:solidFill>
                <a:srgbClr val="5F5F5F"/>
              </a:solidFill>
              <a:cs typeface="Times New Roman" pitchFamily="18" charset="0"/>
            </a:endParaRPr>
          </a:p>
        </p:txBody>
      </p:sp>
      <p:sp>
        <p:nvSpPr>
          <p:cNvPr id="53252" name="Rechthoek 20"/>
          <p:cNvSpPr>
            <a:spLocks noChangeArrowheads="1"/>
          </p:cNvSpPr>
          <p:nvPr/>
        </p:nvSpPr>
        <p:spPr bwMode="auto">
          <a:xfrm>
            <a:off x="179388" y="6211888"/>
            <a:ext cx="8713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BE" sz="1200">
                <a:latin typeface="Arial Narrow" pitchFamily="34" charset="0"/>
              </a:rPr>
              <a:t>Vansteenkiste, M., Sierens, E., Soenens, B., Goossens, L., Dochy, F., Aelterman, N., Haerens, L., Mouratidis, A., &amp; Beyers, W. (2012). </a:t>
            </a:r>
            <a:r>
              <a:rPr lang="en-US" sz="1200">
                <a:latin typeface="Arial Narrow" pitchFamily="34" charset="0"/>
              </a:rPr>
              <a:t>Identifying configurations of perceived teacher autonomy support and structure: Associations with self-regulated learning, motivation and problem behavior. </a:t>
            </a:r>
            <a:r>
              <a:rPr lang="en-US" sz="1200" i="1">
                <a:latin typeface="Arial Narrow" pitchFamily="34" charset="0"/>
              </a:rPr>
              <a:t>Learning and Instruction, 22, </a:t>
            </a:r>
            <a:r>
              <a:rPr lang="en-US" sz="1200">
                <a:latin typeface="Arial Narrow" pitchFamily="34" charset="0"/>
              </a:rPr>
              <a:t>431-439</a:t>
            </a:r>
            <a:r>
              <a:rPr lang="en-US" sz="1200" i="1">
                <a:latin typeface="Arial Narrow" pitchFamily="34" charset="0"/>
              </a:rPr>
              <a:t>.</a:t>
            </a:r>
            <a:r>
              <a:rPr lang="en-US" sz="1200">
                <a:latin typeface="Arial Narrow" pitchFamily="34" charset="0"/>
              </a:rPr>
              <a:t> </a:t>
            </a:r>
          </a:p>
        </p:txBody>
      </p:sp>
      <p:sp>
        <p:nvSpPr>
          <p:cNvPr id="3" name="Titel 2"/>
          <p:cNvSpPr>
            <a:spLocks noGrp="1"/>
          </p:cNvSpPr>
          <p:nvPr>
            <p:ph type="title"/>
          </p:nvPr>
        </p:nvSpPr>
        <p:spPr>
          <a:xfrm>
            <a:off x="395536" y="908720"/>
            <a:ext cx="7467600" cy="1143000"/>
          </a:xfrm>
        </p:spPr>
        <p:txBody>
          <a:bodyPr/>
          <a:lstStyle/>
          <a:p>
            <a:r>
              <a:rPr lang="en-GB" sz="3200" dirty="0">
                <a:latin typeface="Arial Narrow" pitchFamily="34" charset="0"/>
              </a:rPr>
              <a:t>How can </a:t>
            </a:r>
            <a:r>
              <a:rPr lang="en-GB" sz="3200" dirty="0" smtClean="0">
                <a:latin typeface="Arial Narrow" pitchFamily="34" charset="0"/>
              </a:rPr>
              <a:t>prohibitions/rules </a:t>
            </a:r>
            <a:r>
              <a:rPr lang="en-GB" sz="3200" dirty="0">
                <a:latin typeface="Arial Narrow" pitchFamily="34" charset="0"/>
              </a:rPr>
              <a:t>be introduced?</a:t>
            </a:r>
            <a:r>
              <a:rPr lang="en-GB" sz="3200" dirty="0">
                <a:solidFill>
                  <a:srgbClr val="4D4D4D"/>
                </a:solidFill>
                <a:latin typeface="Arial Narrow" pitchFamily="34" charset="0"/>
              </a:rPr>
              <a:t/>
            </a:r>
            <a:br>
              <a:rPr lang="en-GB" sz="3200" dirty="0">
                <a:solidFill>
                  <a:srgbClr val="4D4D4D"/>
                </a:solidFill>
                <a:latin typeface="Arial Narrow" pitchFamily="34" charset="0"/>
              </a:rPr>
            </a:b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a:latin typeface="Arial Narrow" pitchFamily="34" charset="0"/>
              </a:rPr>
              <a:t>How? </a:t>
            </a:r>
            <a:br>
              <a:rPr lang="nl-BE" sz="3200" dirty="0">
                <a:latin typeface="Arial Narrow" pitchFamily="34" charset="0"/>
              </a:rPr>
            </a:br>
            <a:endParaRPr lang="nl-BE" dirty="0"/>
          </a:p>
        </p:txBody>
      </p:sp>
      <p:sp>
        <p:nvSpPr>
          <p:cNvPr id="93186" name="Rectangle 2"/>
          <p:cNvSpPr>
            <a:spLocks noGrp="1" noChangeArrowheads="1"/>
          </p:cNvSpPr>
          <p:nvPr>
            <p:ph sz="quarter" idx="1"/>
          </p:nvPr>
        </p:nvSpPr>
        <p:spPr>
          <a:xfrm>
            <a:off x="488776" y="1338136"/>
            <a:ext cx="8115672" cy="4873752"/>
          </a:xfrm>
          <a:noFill/>
          <a:extLst/>
        </p:spPr>
        <p:txBody>
          <a:bodyPr>
            <a:noAutofit/>
          </a:bodyPr>
          <a:lstStyle/>
          <a:p>
            <a:pPr marL="365760" lvl="1" indent="0">
              <a:lnSpc>
                <a:spcPct val="90000"/>
              </a:lnSpc>
              <a:buNone/>
              <a:defRPr/>
            </a:pPr>
            <a:r>
              <a:rPr lang="nl-BE" sz="2400" dirty="0" smtClean="0">
                <a:latin typeface="Arial Narrow" pitchFamily="34" charset="0"/>
              </a:rPr>
              <a:t>1</a:t>
            </a:r>
            <a:r>
              <a:rPr lang="nl-BE" sz="2400" dirty="0">
                <a:latin typeface="Arial Narrow" pitchFamily="34" charset="0"/>
              </a:rPr>
              <a:t>) Set up a </a:t>
            </a:r>
            <a:r>
              <a:rPr lang="nl-BE" sz="2400" dirty="0" err="1">
                <a:latin typeface="Arial Narrow" pitchFamily="34" charset="0"/>
              </a:rPr>
              <a:t>dialogue</a:t>
            </a:r>
            <a:r>
              <a:rPr lang="nl-BE" sz="2400" dirty="0">
                <a:latin typeface="Arial Narrow" pitchFamily="34" charset="0"/>
              </a:rPr>
              <a:t> </a:t>
            </a:r>
            <a:r>
              <a:rPr lang="nl-BE" sz="2400" dirty="0" err="1">
                <a:latin typeface="Arial Narrow" pitchFamily="34" charset="0"/>
              </a:rPr>
              <a:t>with</a:t>
            </a:r>
            <a:r>
              <a:rPr lang="nl-BE" sz="2400" dirty="0">
                <a:latin typeface="Arial Narrow" pitchFamily="34" charset="0"/>
              </a:rPr>
              <a:t> </a:t>
            </a:r>
            <a:r>
              <a:rPr lang="nl-BE" sz="2400" dirty="0" err="1">
                <a:latin typeface="Arial Narrow" pitchFamily="34" charset="0"/>
              </a:rPr>
              <a:t>your</a:t>
            </a:r>
            <a:r>
              <a:rPr lang="nl-BE" sz="2400" dirty="0">
                <a:latin typeface="Arial Narrow" pitchFamily="34" charset="0"/>
              </a:rPr>
              <a:t> </a:t>
            </a:r>
            <a:r>
              <a:rPr lang="nl-BE" sz="2400" dirty="0" err="1">
                <a:latin typeface="Arial Narrow" pitchFamily="34" charset="0"/>
              </a:rPr>
              <a:t>students</a:t>
            </a:r>
            <a:r>
              <a:rPr lang="nl-BE" sz="2400" dirty="0">
                <a:latin typeface="Arial Narrow" pitchFamily="34" charset="0"/>
              </a:rPr>
              <a:t> to </a:t>
            </a:r>
            <a:r>
              <a:rPr lang="nl-BE" sz="2400" dirty="0" err="1">
                <a:latin typeface="Arial Narrow" pitchFamily="34" charset="0"/>
              </a:rPr>
              <a:t>ask</a:t>
            </a:r>
            <a:r>
              <a:rPr lang="nl-BE" sz="2400" dirty="0">
                <a:latin typeface="Arial Narrow" pitchFamily="34" charset="0"/>
              </a:rPr>
              <a:t> for </a:t>
            </a:r>
            <a:r>
              <a:rPr lang="nl-BE" sz="2400" dirty="0" err="1">
                <a:latin typeface="Arial Narrow" pitchFamily="34" charset="0"/>
              </a:rPr>
              <a:t>their</a:t>
            </a:r>
            <a:r>
              <a:rPr lang="nl-BE" sz="2400" dirty="0">
                <a:latin typeface="Arial Narrow" pitchFamily="34" charset="0"/>
              </a:rPr>
              <a:t> opinion = </a:t>
            </a:r>
            <a:r>
              <a:rPr lang="nl-BE" sz="2400" dirty="0" err="1">
                <a:latin typeface="Arial Narrow" pitchFamily="34" charset="0"/>
              </a:rPr>
              <a:t>group</a:t>
            </a:r>
            <a:r>
              <a:rPr lang="nl-BE" sz="2400" dirty="0">
                <a:latin typeface="Arial Narrow" pitchFamily="34" charset="0"/>
              </a:rPr>
              <a:t> </a:t>
            </a:r>
            <a:r>
              <a:rPr lang="nl-BE" sz="2400" dirty="0" err="1" smtClean="0">
                <a:latin typeface="Arial Narrow" pitchFamily="34" charset="0"/>
              </a:rPr>
              <a:t>discussion</a:t>
            </a:r>
            <a:r>
              <a:rPr lang="nl-BE" sz="2400" dirty="0" smtClean="0">
                <a:latin typeface="Arial Narrow" pitchFamily="34" charset="0"/>
              </a:rPr>
              <a:t> </a:t>
            </a:r>
            <a:r>
              <a:rPr lang="nl-BE" sz="2400" dirty="0">
                <a:latin typeface="Arial Narrow" pitchFamily="34" charset="0"/>
              </a:rPr>
              <a:t>in the </a:t>
            </a:r>
            <a:r>
              <a:rPr lang="nl-BE" sz="2400" dirty="0" err="1">
                <a:latin typeface="Arial Narrow" pitchFamily="34" charset="0"/>
              </a:rPr>
              <a:t>beginning</a:t>
            </a:r>
            <a:r>
              <a:rPr lang="nl-BE" sz="2400" dirty="0">
                <a:latin typeface="Arial Narrow" pitchFamily="34" charset="0"/>
              </a:rPr>
              <a:t> of the </a:t>
            </a:r>
            <a:r>
              <a:rPr lang="nl-BE" sz="2400" dirty="0" err="1">
                <a:latin typeface="Arial Narrow" pitchFamily="34" charset="0"/>
              </a:rPr>
              <a:t>academic</a:t>
            </a:r>
            <a:r>
              <a:rPr lang="nl-BE" sz="2400" dirty="0">
                <a:latin typeface="Arial Narrow" pitchFamily="34" charset="0"/>
              </a:rPr>
              <a:t> </a:t>
            </a:r>
            <a:r>
              <a:rPr lang="nl-BE" sz="2400" dirty="0" err="1">
                <a:latin typeface="Arial Narrow" pitchFamily="34" charset="0"/>
              </a:rPr>
              <a:t>year</a:t>
            </a:r>
            <a:endParaRPr lang="nl-BE" sz="2400" dirty="0">
              <a:latin typeface="Arial Narrow" pitchFamily="34" charset="0"/>
            </a:endParaRPr>
          </a:p>
          <a:p>
            <a:pPr marL="365760" lvl="1" indent="0">
              <a:lnSpc>
                <a:spcPct val="90000"/>
              </a:lnSpc>
              <a:buNone/>
              <a:defRPr/>
            </a:pPr>
            <a:r>
              <a:rPr lang="nl-BE" sz="1800" dirty="0" smtClean="0">
                <a:latin typeface="Arial Narrow" pitchFamily="34" charset="0"/>
              </a:rPr>
              <a:t> 	eg. </a:t>
            </a:r>
            <a:r>
              <a:rPr lang="nl-BE" sz="1800" dirty="0">
                <a:latin typeface="Arial Narrow" pitchFamily="34" charset="0"/>
              </a:rPr>
              <a:t>“</a:t>
            </a:r>
            <a:r>
              <a:rPr lang="nl-BE" sz="1800" dirty="0" err="1">
                <a:latin typeface="Arial Narrow" pitchFamily="34" charset="0"/>
              </a:rPr>
              <a:t>What</a:t>
            </a:r>
            <a:r>
              <a:rPr lang="nl-BE" sz="1800" dirty="0">
                <a:latin typeface="Arial Narrow" pitchFamily="34" charset="0"/>
              </a:rPr>
              <a:t> </a:t>
            </a:r>
            <a:r>
              <a:rPr lang="nl-BE" sz="1800" dirty="0" err="1">
                <a:latin typeface="Arial Narrow" pitchFamily="34" charset="0"/>
              </a:rPr>
              <a:t>may</a:t>
            </a:r>
            <a:r>
              <a:rPr lang="nl-BE" sz="1800" dirty="0">
                <a:latin typeface="Arial Narrow" pitchFamily="34" charset="0"/>
              </a:rPr>
              <a:t> happen </a:t>
            </a:r>
            <a:r>
              <a:rPr lang="nl-BE" sz="1800" dirty="0" err="1">
                <a:latin typeface="Arial Narrow" pitchFamily="34" charset="0"/>
              </a:rPr>
              <a:t>such</a:t>
            </a:r>
            <a:r>
              <a:rPr lang="nl-BE" sz="1800" dirty="0">
                <a:latin typeface="Arial Narrow" pitchFamily="34" charset="0"/>
              </a:rPr>
              <a:t> </a:t>
            </a:r>
            <a:r>
              <a:rPr lang="nl-BE" sz="1800" dirty="0" err="1">
                <a:latin typeface="Arial Narrow" pitchFamily="34" charset="0"/>
              </a:rPr>
              <a:t>that</a:t>
            </a:r>
            <a:r>
              <a:rPr lang="nl-BE" sz="1800" dirty="0">
                <a:latin typeface="Arial Narrow" pitchFamily="34" charset="0"/>
              </a:rPr>
              <a:t> the courses of </a:t>
            </a:r>
            <a:r>
              <a:rPr lang="nl-BE" sz="1800" dirty="0" err="1">
                <a:latin typeface="Arial Narrow" pitchFamily="34" charset="0"/>
              </a:rPr>
              <a:t>this</a:t>
            </a:r>
            <a:r>
              <a:rPr lang="nl-BE" sz="1800" dirty="0">
                <a:latin typeface="Arial Narrow" pitchFamily="34" charset="0"/>
              </a:rPr>
              <a:t> </a:t>
            </a:r>
            <a:r>
              <a:rPr lang="nl-BE" sz="1800" dirty="0" err="1">
                <a:latin typeface="Arial Narrow" pitchFamily="34" charset="0"/>
              </a:rPr>
              <a:t>year</a:t>
            </a:r>
            <a:r>
              <a:rPr lang="nl-BE" sz="1800" dirty="0">
                <a:latin typeface="Arial Narrow" pitchFamily="34" charset="0"/>
              </a:rPr>
              <a:t> </a:t>
            </a:r>
            <a:r>
              <a:rPr lang="nl-BE" sz="1800" dirty="0" err="1">
                <a:latin typeface="Arial Narrow" pitchFamily="34" charset="0"/>
              </a:rPr>
              <a:t>would</a:t>
            </a:r>
            <a:r>
              <a:rPr lang="nl-BE" sz="1800" dirty="0">
                <a:latin typeface="Arial Narrow" pitchFamily="34" charset="0"/>
              </a:rPr>
              <a:t> be </a:t>
            </a:r>
            <a:r>
              <a:rPr lang="nl-BE" sz="1800" dirty="0" err="1">
                <a:latin typeface="Arial Narrow" pitchFamily="34" charset="0"/>
              </a:rPr>
              <a:t>fun</a:t>
            </a:r>
            <a:r>
              <a:rPr lang="nl-BE" sz="1800" dirty="0" smtClean="0">
                <a:latin typeface="Arial Narrow" pitchFamily="34" charset="0"/>
              </a:rPr>
              <a:t>?”</a:t>
            </a:r>
          </a:p>
          <a:p>
            <a:pPr marL="365760" lvl="1" indent="0">
              <a:lnSpc>
                <a:spcPct val="90000"/>
              </a:lnSpc>
              <a:buNone/>
              <a:defRPr/>
            </a:pPr>
            <a:endParaRPr lang="nl-BE" sz="1800" dirty="0">
              <a:latin typeface="Arial Narrow" pitchFamily="34" charset="0"/>
            </a:endParaRPr>
          </a:p>
          <a:p>
            <a:pPr marL="0" indent="0">
              <a:lnSpc>
                <a:spcPct val="90000"/>
              </a:lnSpc>
              <a:buNone/>
              <a:defRPr/>
            </a:pPr>
            <a:r>
              <a:rPr lang="nl-BE" dirty="0">
                <a:latin typeface="Arial Narrow" pitchFamily="34" charset="0"/>
              </a:rPr>
              <a:t> </a:t>
            </a:r>
            <a:r>
              <a:rPr lang="nl-BE" dirty="0" smtClean="0">
                <a:latin typeface="Arial Narrow" pitchFamily="34" charset="0"/>
              </a:rPr>
              <a:t>     2</a:t>
            </a:r>
            <a:r>
              <a:rPr lang="nl-BE" dirty="0">
                <a:latin typeface="Arial Narrow" pitchFamily="34" charset="0"/>
              </a:rPr>
              <a:t>) </a:t>
            </a:r>
            <a:r>
              <a:rPr lang="nl-BE" dirty="0" err="1">
                <a:latin typeface="Arial Narrow" pitchFamily="34" charset="0"/>
              </a:rPr>
              <a:t>Try</a:t>
            </a:r>
            <a:r>
              <a:rPr lang="nl-BE" dirty="0">
                <a:latin typeface="Arial Narrow" pitchFamily="34" charset="0"/>
              </a:rPr>
              <a:t> to provide a </a:t>
            </a:r>
            <a:r>
              <a:rPr lang="nl-BE" dirty="0" err="1">
                <a:latin typeface="Arial Narrow" pitchFamily="34" charset="0"/>
              </a:rPr>
              <a:t>convincing</a:t>
            </a:r>
            <a:r>
              <a:rPr lang="nl-BE" dirty="0">
                <a:latin typeface="Arial Narrow" pitchFamily="34" charset="0"/>
              </a:rPr>
              <a:t> </a:t>
            </a:r>
            <a:r>
              <a:rPr lang="nl-BE" b="1" dirty="0">
                <a:latin typeface="Arial Narrow" pitchFamily="34" charset="0"/>
              </a:rPr>
              <a:t>rationale / </a:t>
            </a:r>
            <a:r>
              <a:rPr lang="nl-BE" b="1" dirty="0" err="1">
                <a:latin typeface="Arial Narrow" pitchFamily="34" charset="0"/>
              </a:rPr>
              <a:t>explanation</a:t>
            </a:r>
            <a:r>
              <a:rPr lang="nl-BE" b="1" dirty="0">
                <a:latin typeface="Arial Narrow" pitchFamily="34" charset="0"/>
              </a:rPr>
              <a:t> </a:t>
            </a:r>
            <a:r>
              <a:rPr lang="nl-BE" dirty="0">
                <a:latin typeface="Arial Narrow" pitchFamily="34" charset="0"/>
              </a:rPr>
              <a:t>for </a:t>
            </a:r>
            <a:r>
              <a:rPr lang="nl-BE" dirty="0" err="1" smtClean="0">
                <a:latin typeface="Arial Narrow" pitchFamily="34" charset="0"/>
              </a:rPr>
              <a:t>rules</a:t>
            </a:r>
            <a:endParaRPr lang="nl-BE" dirty="0" smtClean="0">
              <a:latin typeface="Arial Narrow" pitchFamily="34" charset="0"/>
            </a:endParaRPr>
          </a:p>
          <a:p>
            <a:pPr marL="0" indent="0">
              <a:lnSpc>
                <a:spcPct val="90000"/>
              </a:lnSpc>
              <a:buNone/>
              <a:defRPr/>
            </a:pPr>
            <a:endParaRPr lang="nl-BE" dirty="0">
              <a:latin typeface="Arial Narrow" pitchFamily="34" charset="0"/>
            </a:endParaRPr>
          </a:p>
          <a:p>
            <a:pPr marL="0" indent="0">
              <a:lnSpc>
                <a:spcPct val="90000"/>
              </a:lnSpc>
              <a:buNone/>
              <a:defRPr/>
            </a:pPr>
            <a:r>
              <a:rPr lang="nl-BE" dirty="0" smtClean="0">
                <a:latin typeface="Arial Narrow" pitchFamily="34" charset="0"/>
              </a:rPr>
              <a:t>      3</a:t>
            </a:r>
            <a:r>
              <a:rPr lang="nl-BE" dirty="0">
                <a:latin typeface="Arial Narrow" pitchFamily="34" charset="0"/>
              </a:rPr>
              <a:t>) </a:t>
            </a:r>
            <a:r>
              <a:rPr lang="nl-BE" dirty="0" err="1">
                <a:latin typeface="Arial Narrow" pitchFamily="34" charset="0"/>
              </a:rPr>
              <a:t>Try</a:t>
            </a:r>
            <a:r>
              <a:rPr lang="nl-BE" dirty="0">
                <a:latin typeface="Arial Narrow" pitchFamily="34" charset="0"/>
              </a:rPr>
              <a:t> </a:t>
            </a:r>
            <a:r>
              <a:rPr lang="nl-BE" dirty="0" err="1">
                <a:latin typeface="Arial Narrow" pitchFamily="34" charset="0"/>
              </a:rPr>
              <a:t>not</a:t>
            </a:r>
            <a:r>
              <a:rPr lang="nl-BE" dirty="0">
                <a:latin typeface="Arial Narrow" pitchFamily="34" charset="0"/>
              </a:rPr>
              <a:t> to </a:t>
            </a:r>
            <a:r>
              <a:rPr lang="nl-BE" b="1" dirty="0" err="1">
                <a:latin typeface="Arial Narrow" pitchFamily="34" charset="0"/>
              </a:rPr>
              <a:t>suppress</a:t>
            </a:r>
            <a:r>
              <a:rPr lang="nl-BE" b="1" dirty="0">
                <a:latin typeface="Arial Narrow" pitchFamily="34" charset="0"/>
              </a:rPr>
              <a:t> </a:t>
            </a:r>
            <a:r>
              <a:rPr lang="nl-BE" dirty="0" err="1" smtClean="0">
                <a:latin typeface="Arial Narrow" pitchFamily="34" charset="0"/>
              </a:rPr>
              <a:t>irritation</a:t>
            </a:r>
            <a:endParaRPr lang="nl-BE" dirty="0" smtClean="0">
              <a:latin typeface="Arial Narrow" pitchFamily="34" charset="0"/>
            </a:endParaRPr>
          </a:p>
          <a:p>
            <a:pPr marL="0" indent="0">
              <a:lnSpc>
                <a:spcPct val="90000"/>
              </a:lnSpc>
              <a:buNone/>
              <a:defRPr/>
            </a:pPr>
            <a:endParaRPr lang="nl-BE" dirty="0">
              <a:latin typeface="Arial Narrow" pitchFamily="34" charset="0"/>
            </a:endParaRPr>
          </a:p>
          <a:p>
            <a:pPr marL="0" indent="0">
              <a:lnSpc>
                <a:spcPct val="90000"/>
              </a:lnSpc>
              <a:buNone/>
              <a:defRPr/>
            </a:pPr>
            <a:r>
              <a:rPr lang="nl-BE" dirty="0" smtClean="0">
                <a:latin typeface="Arial Narrow" pitchFamily="34" charset="0"/>
              </a:rPr>
              <a:t>      4</a:t>
            </a:r>
            <a:r>
              <a:rPr lang="nl-BE" dirty="0">
                <a:latin typeface="Arial Narrow" pitchFamily="34" charset="0"/>
              </a:rPr>
              <a:t>) Be </a:t>
            </a:r>
            <a:r>
              <a:rPr lang="nl-BE" dirty="0" err="1">
                <a:latin typeface="Arial Narrow" pitchFamily="34" charset="0"/>
              </a:rPr>
              <a:t>cautious</a:t>
            </a:r>
            <a:r>
              <a:rPr lang="nl-BE" dirty="0">
                <a:latin typeface="Arial Narrow" pitchFamily="34" charset="0"/>
              </a:rPr>
              <a:t> </a:t>
            </a:r>
            <a:r>
              <a:rPr lang="nl-BE" dirty="0" err="1">
                <a:latin typeface="Arial Narrow" pitchFamily="34" charset="0"/>
              </a:rPr>
              <a:t>if</a:t>
            </a:r>
            <a:r>
              <a:rPr lang="nl-BE" dirty="0">
                <a:latin typeface="Arial Narrow" pitchFamily="34" charset="0"/>
              </a:rPr>
              <a:t> </a:t>
            </a:r>
            <a:r>
              <a:rPr lang="nl-BE" dirty="0" err="1">
                <a:latin typeface="Arial Narrow" pitchFamily="34" charset="0"/>
              </a:rPr>
              <a:t>you</a:t>
            </a:r>
            <a:r>
              <a:rPr lang="nl-BE" dirty="0">
                <a:latin typeface="Arial Narrow" pitchFamily="34" charset="0"/>
              </a:rPr>
              <a:t> are setting </a:t>
            </a:r>
            <a:r>
              <a:rPr lang="nl-BE" dirty="0" err="1">
                <a:latin typeface="Arial Narrow" pitchFamily="34" charset="0"/>
              </a:rPr>
              <a:t>rules</a:t>
            </a:r>
            <a:r>
              <a:rPr lang="nl-BE" dirty="0">
                <a:latin typeface="Arial Narrow" pitchFamily="34" charset="0"/>
              </a:rPr>
              <a:t> </a:t>
            </a:r>
            <a:r>
              <a:rPr lang="nl-BE" dirty="0" err="1">
                <a:latin typeface="Arial Narrow" pitchFamily="34" charset="0"/>
              </a:rPr>
              <a:t>that</a:t>
            </a:r>
            <a:r>
              <a:rPr lang="nl-BE" dirty="0">
                <a:latin typeface="Arial Narrow" pitchFamily="34" charset="0"/>
              </a:rPr>
              <a:t> </a:t>
            </a:r>
            <a:r>
              <a:rPr lang="nl-BE" dirty="0" err="1">
                <a:latin typeface="Arial Narrow" pitchFamily="34" charset="0"/>
              </a:rPr>
              <a:t>relate</a:t>
            </a:r>
            <a:r>
              <a:rPr lang="nl-BE" dirty="0">
                <a:latin typeface="Arial Narrow" pitchFamily="34" charset="0"/>
              </a:rPr>
              <a:t> to the </a:t>
            </a:r>
            <a:r>
              <a:rPr lang="nl-BE" b="1" dirty="0" err="1">
                <a:latin typeface="Arial Narrow" pitchFamily="34" charset="0"/>
              </a:rPr>
              <a:t>personal</a:t>
            </a:r>
            <a:r>
              <a:rPr lang="nl-BE" b="1" dirty="0">
                <a:latin typeface="Arial Narrow" pitchFamily="34" charset="0"/>
              </a:rPr>
              <a:t> </a:t>
            </a:r>
            <a:r>
              <a:rPr lang="nl-BE" b="1" dirty="0" smtClean="0">
                <a:latin typeface="Arial Narrow" pitchFamily="34" charset="0"/>
              </a:rPr>
              <a:t> </a:t>
            </a:r>
          </a:p>
          <a:p>
            <a:pPr marL="0" indent="0">
              <a:lnSpc>
                <a:spcPct val="90000"/>
              </a:lnSpc>
              <a:buNone/>
              <a:defRPr/>
            </a:pPr>
            <a:r>
              <a:rPr lang="nl-BE" b="1" dirty="0" smtClean="0">
                <a:latin typeface="Arial Narrow" pitchFamily="34" charset="0"/>
              </a:rPr>
              <a:t>          </a:t>
            </a:r>
            <a:r>
              <a:rPr lang="nl-BE" b="1" dirty="0" err="1" smtClean="0">
                <a:latin typeface="Arial Narrow" pitchFamily="34" charset="0"/>
              </a:rPr>
              <a:t>territory</a:t>
            </a:r>
            <a:r>
              <a:rPr lang="nl-BE" b="1" dirty="0" smtClean="0">
                <a:latin typeface="Arial Narrow" pitchFamily="34" charset="0"/>
              </a:rPr>
              <a:t> </a:t>
            </a:r>
            <a:r>
              <a:rPr lang="nl-BE" dirty="0" smtClean="0">
                <a:latin typeface="Arial Narrow" pitchFamily="34" charset="0"/>
              </a:rPr>
              <a:t>of </a:t>
            </a:r>
            <a:r>
              <a:rPr lang="nl-BE" dirty="0">
                <a:latin typeface="Arial Narrow" pitchFamily="34" charset="0"/>
              </a:rPr>
              <a:t>employees / </a:t>
            </a:r>
            <a:r>
              <a:rPr lang="nl-BE" dirty="0" err="1">
                <a:latin typeface="Arial Narrow" pitchFamily="34" charset="0"/>
              </a:rPr>
              <a:t>learners</a:t>
            </a:r>
            <a:r>
              <a:rPr lang="nl-BE" dirty="0">
                <a:latin typeface="Arial Narrow" pitchFamily="34" charset="0"/>
              </a:rPr>
              <a:t>! </a:t>
            </a:r>
          </a:p>
          <a:p>
            <a:pPr marL="365760" lvl="1" indent="0">
              <a:lnSpc>
                <a:spcPct val="90000"/>
              </a:lnSpc>
              <a:buNone/>
              <a:defRPr/>
            </a:pPr>
            <a:r>
              <a:rPr lang="nl-BE" sz="1800" dirty="0" smtClean="0">
                <a:latin typeface="Arial Narrow" pitchFamily="34" charset="0"/>
              </a:rPr>
              <a:t>	eg. </a:t>
            </a:r>
            <a:r>
              <a:rPr lang="nl-BE" sz="1800" dirty="0">
                <a:latin typeface="Arial Narrow" pitchFamily="34" charset="0"/>
              </a:rPr>
              <a:t>piercings, </a:t>
            </a:r>
            <a:r>
              <a:rPr lang="nl-BE" sz="1800" dirty="0" err="1">
                <a:latin typeface="Arial Narrow" pitchFamily="34" charset="0"/>
              </a:rPr>
              <a:t>religious</a:t>
            </a:r>
            <a:r>
              <a:rPr lang="nl-BE" sz="1800" dirty="0">
                <a:latin typeface="Arial Narrow" pitchFamily="34" charset="0"/>
              </a:rPr>
              <a:t> </a:t>
            </a:r>
            <a:r>
              <a:rPr lang="nl-BE" sz="1800" dirty="0" err="1">
                <a:latin typeface="Arial Narrow" pitchFamily="34" charset="0"/>
              </a:rPr>
              <a:t>symbols</a:t>
            </a:r>
            <a:r>
              <a:rPr lang="nl-BE" sz="1800" dirty="0">
                <a:latin typeface="Arial Narrow" pitchFamily="34" charset="0"/>
              </a:rPr>
              <a:t>, </a:t>
            </a:r>
            <a:endParaRPr lang="nl-BE" sz="1800" dirty="0" smtClean="0">
              <a:latin typeface="Arial Narrow" pitchFamily="34" charset="0"/>
            </a:endParaRPr>
          </a:p>
          <a:p>
            <a:pPr marL="365760" lvl="1" indent="0">
              <a:lnSpc>
                <a:spcPct val="90000"/>
              </a:lnSpc>
              <a:buNone/>
              <a:defRPr/>
            </a:pPr>
            <a:endParaRPr lang="nl-BE" sz="1800" dirty="0">
              <a:latin typeface="Arial Narrow" pitchFamily="34" charset="0"/>
            </a:endParaRPr>
          </a:p>
          <a:p>
            <a:pPr marL="0" indent="0">
              <a:lnSpc>
                <a:spcPct val="90000"/>
              </a:lnSpc>
              <a:buNone/>
              <a:defRPr/>
            </a:pPr>
            <a:r>
              <a:rPr lang="nl-BE" dirty="0" smtClean="0">
                <a:latin typeface="Arial Narrow" pitchFamily="34" charset="0"/>
              </a:rPr>
              <a:t>      5) </a:t>
            </a:r>
            <a:r>
              <a:rPr lang="nl-BE" dirty="0" err="1">
                <a:latin typeface="Arial Narrow" pitchFamily="34" charset="0"/>
              </a:rPr>
              <a:t>Try</a:t>
            </a:r>
            <a:r>
              <a:rPr lang="nl-BE" dirty="0">
                <a:latin typeface="Arial Narrow" pitchFamily="34" charset="0"/>
              </a:rPr>
              <a:t> to be </a:t>
            </a:r>
            <a:r>
              <a:rPr lang="nl-BE" b="1" dirty="0">
                <a:latin typeface="Arial Narrow" pitchFamily="34" charset="0"/>
              </a:rPr>
              <a:t>consequent</a:t>
            </a:r>
            <a:r>
              <a:rPr lang="nl-BE" dirty="0">
                <a:latin typeface="Arial Narrow" pitchFamily="34" charset="0"/>
              </a:rPr>
              <a:t> and </a:t>
            </a:r>
            <a:r>
              <a:rPr lang="nl-BE" b="1" dirty="0">
                <a:latin typeface="Arial Narrow" pitchFamily="34" charset="0"/>
              </a:rPr>
              <a:t>fair </a:t>
            </a:r>
            <a:r>
              <a:rPr lang="nl-BE" dirty="0">
                <a:latin typeface="Arial Narrow" pitchFamily="34" charset="0"/>
              </a:rPr>
              <a:t>in </a:t>
            </a:r>
            <a:r>
              <a:rPr lang="nl-BE" dirty="0" err="1">
                <a:latin typeface="Arial Narrow" pitchFamily="34" charset="0"/>
              </a:rPr>
              <a:t>following</a:t>
            </a:r>
            <a:r>
              <a:rPr lang="nl-BE" dirty="0">
                <a:latin typeface="Arial Narrow" pitchFamily="34" charset="0"/>
              </a:rPr>
              <a:t> up the </a:t>
            </a:r>
            <a:r>
              <a:rPr lang="nl-BE" dirty="0" err="1">
                <a:latin typeface="Arial Narrow" pitchFamily="34" charset="0"/>
              </a:rPr>
              <a:t>agreements</a:t>
            </a:r>
            <a:endParaRPr lang="nl-BE" dirty="0">
              <a:latin typeface="Arial Narrow" pitchFamily="34" charset="0"/>
            </a:endParaRPr>
          </a:p>
          <a:p>
            <a:pPr marL="571500" lvl="1" indent="-381000">
              <a:lnSpc>
                <a:spcPct val="90000"/>
              </a:lnSpc>
              <a:buFont typeface="Arial Unicode MS" pitchFamily="34" charset="-128"/>
              <a:buNone/>
              <a:defRPr/>
            </a:pPr>
            <a:r>
              <a:rPr lang="nl-BE" sz="2400" dirty="0" smtClean="0">
                <a:solidFill>
                  <a:schemeClr val="tx1"/>
                </a:solidFill>
                <a:latin typeface="Arial Narrow" pitchFamily="34" charset="0"/>
              </a:rPr>
              <a:t>		</a:t>
            </a:r>
          </a:p>
          <a:p>
            <a:pPr marL="571500" lvl="1" indent="-381000">
              <a:lnSpc>
                <a:spcPct val="90000"/>
              </a:lnSpc>
              <a:buFontTx/>
              <a:buNone/>
              <a:defRPr/>
            </a:pPr>
            <a:endParaRPr lang="nl-BE" sz="2400" dirty="0" smtClean="0">
              <a:latin typeface="Arial Narrow" pitchFamily="34" charset="0"/>
            </a:endParaRPr>
          </a:p>
        </p:txBody>
      </p:sp>
      <p:sp>
        <p:nvSpPr>
          <p:cNvPr id="55299" name="Rechthoek 4"/>
          <p:cNvSpPr>
            <a:spLocks noChangeArrowheads="1"/>
          </p:cNvSpPr>
          <p:nvPr/>
        </p:nvSpPr>
        <p:spPr bwMode="auto">
          <a:xfrm>
            <a:off x="179388" y="6211888"/>
            <a:ext cx="8713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BE" sz="1200">
                <a:latin typeface="Arial Narrow" pitchFamily="34" charset="0"/>
              </a:rPr>
              <a:t>Vansteenkiste, M., Sierens, E., Soenens, B., Goossens, L., Dochy, F., Aelterman, N., Haerens, L., Mouratidis, A., &amp; Beyers, W. (2012). </a:t>
            </a:r>
            <a:r>
              <a:rPr lang="en-US" sz="1200">
                <a:latin typeface="Arial Narrow" pitchFamily="34" charset="0"/>
              </a:rPr>
              <a:t>Identifying configurations of perceived teacher autonomy support and structure: Associations with self-regulated learning, motivation and problem behavior. </a:t>
            </a:r>
            <a:r>
              <a:rPr lang="en-US" sz="1200" i="1">
                <a:latin typeface="Arial Narrow" pitchFamily="34" charset="0"/>
              </a:rPr>
              <a:t>Learning and Instruction, 22, </a:t>
            </a:r>
            <a:r>
              <a:rPr lang="en-US" sz="1200">
                <a:latin typeface="Arial Narrow" pitchFamily="34" charset="0"/>
              </a:rPr>
              <a:t>431-439</a:t>
            </a:r>
            <a:r>
              <a:rPr lang="en-US" sz="1200" i="1">
                <a:latin typeface="Arial Narrow" pitchFamily="34" charset="0"/>
              </a:rPr>
              <a:t>.</a:t>
            </a:r>
            <a:r>
              <a:rPr lang="en-US" sz="1200">
                <a:latin typeface="Arial Narrow" pitchFamily="34"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18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18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18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1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ChangeArrowheads="1"/>
          </p:cNvSpPr>
          <p:nvPr/>
        </p:nvSpPr>
        <p:spPr bwMode="auto">
          <a:xfrm>
            <a:off x="323850" y="1484313"/>
            <a:ext cx="8643938" cy="3571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3810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lnSpc>
                <a:spcPct val="80000"/>
              </a:lnSpc>
              <a:spcBef>
                <a:spcPct val="20000"/>
              </a:spcBef>
            </a:pPr>
            <a:endParaRPr lang="nl-BE" b="1" dirty="0">
              <a:latin typeface="Arial Narrow" pitchFamily="34" charset="0"/>
            </a:endParaRPr>
          </a:p>
          <a:p>
            <a:pPr eaLnBrk="1" hangingPunct="1">
              <a:lnSpc>
                <a:spcPct val="80000"/>
              </a:lnSpc>
              <a:spcBef>
                <a:spcPct val="20000"/>
              </a:spcBef>
              <a:buFont typeface="Symbol" pitchFamily="18" charset="2"/>
              <a:buChar char="Þ"/>
            </a:pPr>
            <a:r>
              <a:rPr lang="nl-BE" sz="3200" dirty="0">
                <a:latin typeface="Arial Narrow" pitchFamily="34" charset="0"/>
              </a:rPr>
              <a:t> Do these </a:t>
            </a:r>
            <a:r>
              <a:rPr lang="nl-BE" sz="3200" dirty="0" err="1">
                <a:latin typeface="Arial Narrow" pitchFamily="34" charset="0"/>
              </a:rPr>
              <a:t>motives</a:t>
            </a:r>
            <a:r>
              <a:rPr lang="nl-BE" sz="3200" dirty="0">
                <a:latin typeface="Arial Narrow" pitchFamily="34" charset="0"/>
              </a:rPr>
              <a:t> matter in </a:t>
            </a:r>
            <a:r>
              <a:rPr lang="nl-BE" sz="3200" dirty="0" err="1">
                <a:latin typeface="Arial Narrow" pitchFamily="34" charset="0"/>
              </a:rPr>
              <a:t>terms</a:t>
            </a:r>
            <a:r>
              <a:rPr lang="nl-BE" sz="3200" dirty="0">
                <a:latin typeface="Arial Narrow" pitchFamily="34" charset="0"/>
              </a:rPr>
              <a:t> of </a:t>
            </a:r>
            <a:r>
              <a:rPr lang="nl-BE" sz="3200" dirty="0" err="1">
                <a:latin typeface="Arial Narrow" pitchFamily="34" charset="0"/>
              </a:rPr>
              <a:t>predicting</a:t>
            </a:r>
            <a:r>
              <a:rPr lang="nl-BE" sz="3200" dirty="0">
                <a:latin typeface="Arial Narrow" pitchFamily="34" charset="0"/>
              </a:rPr>
              <a:t> </a:t>
            </a:r>
            <a:r>
              <a:rPr lang="nl-BE" sz="3200" dirty="0" err="1">
                <a:latin typeface="Arial Narrow" pitchFamily="34" charset="0"/>
              </a:rPr>
              <a:t>outcomes</a:t>
            </a:r>
            <a:r>
              <a:rPr lang="nl-BE" sz="3200" dirty="0">
                <a:latin typeface="Arial Narrow" pitchFamily="34" charset="0"/>
              </a:rPr>
              <a:t>? </a:t>
            </a:r>
          </a:p>
          <a:p>
            <a:pPr lvl="2" eaLnBrk="1" hangingPunct="1">
              <a:lnSpc>
                <a:spcPct val="80000"/>
              </a:lnSpc>
              <a:spcBef>
                <a:spcPct val="20000"/>
              </a:spcBef>
              <a:buFontTx/>
              <a:buChar char="-"/>
            </a:pPr>
            <a:r>
              <a:rPr lang="nl-BE" dirty="0">
                <a:latin typeface="Arial Narrow" pitchFamily="34" charset="0"/>
              </a:rPr>
              <a:t> (Class) </a:t>
            </a:r>
            <a:r>
              <a:rPr lang="nl-BE" dirty="0" err="1">
                <a:latin typeface="Arial Narrow" pitchFamily="34" charset="0"/>
              </a:rPr>
              <a:t>participation</a:t>
            </a:r>
            <a:r>
              <a:rPr lang="nl-BE" dirty="0">
                <a:latin typeface="Arial Narrow" pitchFamily="34" charset="0"/>
              </a:rPr>
              <a:t>? </a:t>
            </a:r>
          </a:p>
          <a:p>
            <a:pPr lvl="2" eaLnBrk="1" hangingPunct="1">
              <a:lnSpc>
                <a:spcPct val="80000"/>
              </a:lnSpc>
              <a:spcBef>
                <a:spcPct val="20000"/>
              </a:spcBef>
              <a:buFontTx/>
              <a:buChar char="-"/>
            </a:pPr>
            <a:r>
              <a:rPr lang="nl-BE" dirty="0">
                <a:latin typeface="Arial Narrow" pitchFamily="34" charset="0"/>
              </a:rPr>
              <a:t> Test </a:t>
            </a:r>
            <a:r>
              <a:rPr lang="nl-BE" dirty="0" err="1">
                <a:latin typeface="Arial Narrow" pitchFamily="34" charset="0"/>
              </a:rPr>
              <a:t>anxiety</a:t>
            </a:r>
            <a:r>
              <a:rPr lang="nl-BE" dirty="0">
                <a:latin typeface="Arial Narrow" pitchFamily="34" charset="0"/>
              </a:rPr>
              <a:t>? </a:t>
            </a:r>
          </a:p>
          <a:p>
            <a:pPr lvl="2" eaLnBrk="1" hangingPunct="1">
              <a:lnSpc>
                <a:spcPct val="80000"/>
              </a:lnSpc>
              <a:spcBef>
                <a:spcPct val="20000"/>
              </a:spcBef>
              <a:buFontTx/>
              <a:buChar char="-"/>
            </a:pPr>
            <a:r>
              <a:rPr lang="nl-BE" dirty="0">
                <a:latin typeface="Arial Narrow" pitchFamily="34" charset="0"/>
              </a:rPr>
              <a:t> Drop-out versus </a:t>
            </a:r>
            <a:r>
              <a:rPr lang="nl-BE" dirty="0" err="1">
                <a:latin typeface="Arial Narrow" pitchFamily="34" charset="0"/>
              </a:rPr>
              <a:t>persistence</a:t>
            </a:r>
            <a:r>
              <a:rPr lang="nl-BE" dirty="0">
                <a:latin typeface="Arial Narrow" pitchFamily="34" charset="0"/>
              </a:rPr>
              <a:t>? </a:t>
            </a:r>
          </a:p>
          <a:p>
            <a:pPr lvl="2" eaLnBrk="1" hangingPunct="1">
              <a:lnSpc>
                <a:spcPct val="80000"/>
              </a:lnSpc>
              <a:spcBef>
                <a:spcPct val="20000"/>
              </a:spcBef>
              <a:buFontTx/>
              <a:buChar char="-"/>
            </a:pPr>
            <a:r>
              <a:rPr lang="nl-BE" dirty="0">
                <a:latin typeface="Arial Narrow" pitchFamily="34" charset="0"/>
              </a:rPr>
              <a:t> Time management? </a:t>
            </a:r>
          </a:p>
          <a:p>
            <a:pPr lvl="2" eaLnBrk="1" hangingPunct="1">
              <a:lnSpc>
                <a:spcPct val="80000"/>
              </a:lnSpc>
              <a:spcBef>
                <a:spcPct val="20000"/>
              </a:spcBef>
              <a:buFontTx/>
              <a:buChar char="-"/>
            </a:pPr>
            <a:r>
              <a:rPr lang="nl-BE" dirty="0">
                <a:latin typeface="Arial Narrow" pitchFamily="34" charset="0"/>
              </a:rPr>
              <a:t> </a:t>
            </a:r>
            <a:r>
              <a:rPr lang="nl-BE" dirty="0" err="1">
                <a:latin typeface="Arial Narrow" pitchFamily="34" charset="0"/>
              </a:rPr>
              <a:t>Exam</a:t>
            </a:r>
            <a:r>
              <a:rPr lang="nl-BE" dirty="0">
                <a:latin typeface="Arial Narrow" pitchFamily="34" charset="0"/>
              </a:rPr>
              <a:t> performance? </a:t>
            </a:r>
          </a:p>
          <a:p>
            <a:pPr lvl="2" eaLnBrk="1" hangingPunct="1">
              <a:lnSpc>
                <a:spcPct val="80000"/>
              </a:lnSpc>
              <a:spcBef>
                <a:spcPct val="20000"/>
              </a:spcBef>
              <a:buFontTx/>
              <a:buChar char="-"/>
            </a:pPr>
            <a:r>
              <a:rPr lang="nl-BE" dirty="0">
                <a:latin typeface="Arial Narrow" pitchFamily="34" charset="0"/>
              </a:rPr>
              <a:t> Well-</a:t>
            </a:r>
            <a:r>
              <a:rPr lang="nl-BE" dirty="0" err="1">
                <a:latin typeface="Arial Narrow" pitchFamily="34" charset="0"/>
              </a:rPr>
              <a:t>being</a:t>
            </a:r>
            <a:r>
              <a:rPr lang="nl-BE" dirty="0">
                <a:latin typeface="Arial Narrow" pitchFamily="34" charset="0"/>
              </a:rPr>
              <a:t> &amp; burn-out?</a:t>
            </a:r>
          </a:p>
          <a:p>
            <a:pPr lvl="2" eaLnBrk="1" hangingPunct="1">
              <a:lnSpc>
                <a:spcPct val="80000"/>
              </a:lnSpc>
              <a:spcBef>
                <a:spcPct val="20000"/>
              </a:spcBef>
              <a:buFont typeface="Arial Unicode MS" pitchFamily="34" charset="-128"/>
              <a:buNone/>
            </a:pPr>
            <a:r>
              <a:rPr lang="nl-BE" dirty="0">
                <a:latin typeface="Arial Narrow" pitchFamily="34" charset="0"/>
              </a:rPr>
              <a:t>= question </a:t>
            </a:r>
            <a:r>
              <a:rPr lang="nl-BE" dirty="0" err="1">
                <a:latin typeface="Arial Narrow" pitchFamily="34" charset="0"/>
              </a:rPr>
              <a:t>concerning</a:t>
            </a:r>
            <a:r>
              <a:rPr lang="nl-BE" dirty="0">
                <a:latin typeface="Arial Narrow" pitchFamily="34" charset="0"/>
              </a:rPr>
              <a:t> PREDICTIVE VALIDITY</a:t>
            </a:r>
          </a:p>
          <a:p>
            <a:pPr lvl="2" eaLnBrk="1" hangingPunct="1">
              <a:lnSpc>
                <a:spcPct val="80000"/>
              </a:lnSpc>
              <a:spcBef>
                <a:spcPct val="20000"/>
              </a:spcBef>
              <a:buFontTx/>
              <a:buChar char="-"/>
            </a:pPr>
            <a:endParaRPr lang="nl-BE" dirty="0">
              <a:latin typeface="Arial Narrow" pitchFamily="34" charset="0"/>
            </a:endParaRPr>
          </a:p>
          <a:p>
            <a:pPr eaLnBrk="1" hangingPunct="1">
              <a:lnSpc>
                <a:spcPct val="80000"/>
              </a:lnSpc>
              <a:spcBef>
                <a:spcPct val="20000"/>
              </a:spcBef>
              <a:buFont typeface="Symbol" pitchFamily="18" charset="2"/>
              <a:buNone/>
            </a:pPr>
            <a:r>
              <a:rPr lang="nl-BE" dirty="0">
                <a:latin typeface="Arial Narrow" pitchFamily="34" charset="0"/>
              </a:rPr>
              <a:t>	</a:t>
            </a:r>
            <a:endParaRPr lang="nl-NL" dirty="0">
              <a:latin typeface="Arial Narrow" pitchFamily="34" charset="0"/>
            </a:endParaRPr>
          </a:p>
        </p:txBody>
      </p:sp>
      <p:sp>
        <p:nvSpPr>
          <p:cNvPr id="2" name="Titel 1"/>
          <p:cNvSpPr>
            <a:spLocks noGrp="1"/>
          </p:cNvSpPr>
          <p:nvPr>
            <p:ph type="title"/>
          </p:nvPr>
        </p:nvSpPr>
        <p:spPr/>
        <p:txBody>
          <a:bodyPr/>
          <a:lstStyle/>
          <a:p>
            <a:r>
              <a:rPr lang="nl-BE" dirty="0">
                <a:latin typeface="Arial Narrow" pitchFamily="34" charset="0"/>
              </a:rPr>
              <a:t>Challenge 2</a:t>
            </a:r>
            <a:br>
              <a:rPr lang="nl-BE" dirty="0">
                <a:latin typeface="Arial Narrow" pitchFamily="34" charset="0"/>
              </a:rPr>
            </a:br>
            <a:endParaRPr lang="nl-BE" dirty="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34975" y="4664075"/>
            <a:ext cx="8215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itchFamily="18" charset="0"/>
              </a:defRPr>
            </a:lvl9pPr>
          </a:lstStyle>
          <a:p>
            <a:pPr eaLnBrk="1" hangingPunct="1">
              <a:buClr>
                <a:srgbClr val="4D4D4D"/>
              </a:buClr>
              <a:buFont typeface="Arial" pitchFamily="34" charset="0"/>
              <a:buNone/>
            </a:pPr>
            <a:r>
              <a:rPr lang="en-GB">
                <a:solidFill>
                  <a:srgbClr val="4D4D4D"/>
                </a:solidFill>
                <a:latin typeface="Arial Narrow" pitchFamily="34" charset="0"/>
                <a:ea typeface="MS Gothic" pitchFamily="49" charset="-128"/>
                <a:cs typeface="Arial" pitchFamily="34" charset="0"/>
              </a:rPr>
              <a:t/>
            </a:r>
            <a:br>
              <a:rPr lang="en-GB">
                <a:solidFill>
                  <a:srgbClr val="4D4D4D"/>
                </a:solidFill>
                <a:latin typeface="Arial Narrow" pitchFamily="34" charset="0"/>
                <a:ea typeface="MS Gothic" pitchFamily="49" charset="-128"/>
                <a:cs typeface="Arial" pitchFamily="34" charset="0"/>
              </a:rPr>
            </a:br>
            <a:r>
              <a:rPr lang="en-GB">
                <a:solidFill>
                  <a:srgbClr val="4D4D4D"/>
                </a:solidFill>
                <a:latin typeface="Arial Narrow" pitchFamily="34" charset="0"/>
                <a:ea typeface="MS Gothic" pitchFamily="49" charset="-128"/>
                <a:cs typeface="Arial" pitchFamily="34" charset="0"/>
              </a:rPr>
              <a:t/>
            </a:r>
            <a:br>
              <a:rPr lang="en-GB">
                <a:solidFill>
                  <a:srgbClr val="4D4D4D"/>
                </a:solidFill>
                <a:latin typeface="Arial Narrow" pitchFamily="34" charset="0"/>
                <a:ea typeface="MS Gothic" pitchFamily="49" charset="-128"/>
                <a:cs typeface="Arial" pitchFamily="34" charset="0"/>
              </a:rPr>
            </a:br>
            <a:endParaRPr lang="en-GB">
              <a:solidFill>
                <a:srgbClr val="4D4D4D"/>
              </a:solidFill>
              <a:latin typeface="Arial Narrow" pitchFamily="34" charset="0"/>
              <a:ea typeface="MS Gothic" pitchFamily="49" charset="-128"/>
              <a:cs typeface="Arial" pitchFamily="34" charset="0"/>
            </a:endParaRPr>
          </a:p>
        </p:txBody>
      </p:sp>
      <p:pic>
        <p:nvPicPr>
          <p:cNvPr id="56323" name="Picture 3" descr="http://3.bp.blogspot.com/_jIsjJ88unYo/TJaaDD4-GiI/AAAAAAAAAUc/Prpih3ZSUrM/s1600/memoblaadje.jpg"/>
          <p:cNvPicPr>
            <a:picLocks noChangeAspect="1" noChangeArrowheads="1"/>
          </p:cNvPicPr>
          <p:nvPr/>
        </p:nvPicPr>
        <p:blipFill>
          <a:blip r:embed="rId4" cstate="print">
            <a:extLst>
              <a:ext uri="{28A0092B-C50C-407E-A947-70E740481C1C}">
                <a14:useLocalDpi xmlns:a14="http://schemas.microsoft.com/office/drawing/2010/main" val="0"/>
              </a:ext>
            </a:extLst>
          </a:blip>
          <a:srcRect l="21814" t="8696" r="24930" b="13379"/>
          <a:stretch>
            <a:fillRect/>
          </a:stretch>
        </p:blipFill>
        <p:spPr bwMode="auto">
          <a:xfrm>
            <a:off x="2627313" y="1366838"/>
            <a:ext cx="3529012"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kstvak 2"/>
          <p:cNvSpPr txBox="1">
            <a:spLocks noChangeArrowheads="1"/>
          </p:cNvSpPr>
          <p:nvPr/>
        </p:nvSpPr>
        <p:spPr bwMode="auto">
          <a:xfrm>
            <a:off x="2833688" y="2297113"/>
            <a:ext cx="30162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nl-BE" sz="3200" b="1" u="sng">
                <a:latin typeface="Bradley Hand ITC" pitchFamily="66" charset="0"/>
                <a:ea typeface="MS Gothic" pitchFamily="49" charset="-128"/>
              </a:rPr>
              <a:t>Suggestion 4</a:t>
            </a:r>
          </a:p>
          <a:p>
            <a:pPr algn="ctr" eaLnBrk="1" hangingPunct="1"/>
            <a:r>
              <a:rPr lang="nl-BE" sz="3200" b="1">
                <a:latin typeface="Bradley Hand ITC" pitchFamily="66" charset="0"/>
                <a:ea typeface="MS Gothic" pitchFamily="49" charset="-128"/>
              </a:rPr>
              <a:t>Try to promote self-reflection</a:t>
            </a:r>
            <a:endParaRPr lang="nl-BE" sz="3600" b="1" u="sng">
              <a:latin typeface="Bradley Hand ITC" pitchFamily="66" charset="0"/>
              <a:ea typeface="MS Gothic" pitchFamily="49" charset="-128"/>
            </a:endParaRPr>
          </a:p>
          <a:p>
            <a:pPr algn="ctr" eaLnBrk="1" hangingPunct="1"/>
            <a:endParaRPr lang="nl-BE" sz="3600" b="1">
              <a:latin typeface="Bradley Hand ITC" pitchFamily="66" charset="0"/>
              <a:ea typeface="MS Gothic" pitchFamily="49" charset="-128"/>
            </a:endParaRPr>
          </a:p>
          <a:p>
            <a:pPr algn="ctr" eaLnBrk="1" hangingPunct="1"/>
            <a:endParaRPr lang="nl-BE" sz="3600" b="1">
              <a:latin typeface="Bradley Hand ITC" pitchFamily="66" charset="0"/>
              <a:ea typeface="MS Gothic" pitchFamily="49" charset="-128"/>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a:latin typeface="Arial Narrow" pitchFamily="34" charset="0"/>
              </a:rPr>
              <a:t>How </a:t>
            </a:r>
            <a:r>
              <a:rPr lang="nl-BE" sz="3200" dirty="0" err="1">
                <a:latin typeface="Arial Narrow" pitchFamily="34" charset="0"/>
              </a:rPr>
              <a:t>to</a:t>
            </a:r>
            <a:r>
              <a:rPr lang="nl-BE" sz="3200" dirty="0">
                <a:latin typeface="Arial Narrow" pitchFamily="34" charset="0"/>
              </a:rPr>
              <a:t> </a:t>
            </a:r>
            <a:r>
              <a:rPr lang="nl-BE" sz="3200" dirty="0" err="1">
                <a:latin typeface="Arial Narrow" pitchFamily="34" charset="0"/>
              </a:rPr>
              <a:t>communicate</a:t>
            </a:r>
            <a:r>
              <a:rPr lang="nl-BE" sz="3200" dirty="0">
                <a:latin typeface="Arial Narrow" pitchFamily="34" charset="0"/>
              </a:rPr>
              <a:t> </a:t>
            </a:r>
            <a:r>
              <a:rPr lang="nl-BE" sz="3200" dirty="0" err="1">
                <a:latin typeface="Arial Narrow" pitchFamily="34" charset="0"/>
              </a:rPr>
              <a:t>corrective</a:t>
            </a:r>
            <a:r>
              <a:rPr lang="nl-BE" sz="3200" dirty="0">
                <a:latin typeface="Arial Narrow" pitchFamily="34" charset="0"/>
              </a:rPr>
              <a:t> feedback? </a:t>
            </a:r>
            <a:br>
              <a:rPr lang="nl-BE" sz="3200" dirty="0">
                <a:latin typeface="Arial Narrow" pitchFamily="34" charset="0"/>
              </a:rPr>
            </a:br>
            <a:endParaRPr lang="nl-BE" dirty="0"/>
          </a:p>
        </p:txBody>
      </p:sp>
      <p:sp>
        <p:nvSpPr>
          <p:cNvPr id="89091" name="Rectangle 2"/>
          <p:cNvSpPr>
            <a:spLocks noGrp="1" noChangeArrowheads="1"/>
          </p:cNvSpPr>
          <p:nvPr>
            <p:ph sz="quarter" idx="1"/>
          </p:nvPr>
        </p:nvSpPr>
        <p:spPr>
          <a:noFill/>
          <a:extLst/>
        </p:spPr>
        <p:txBody>
          <a:bodyPr/>
          <a:lstStyle/>
          <a:p>
            <a:pPr marL="571500" lvl="1" indent="-381000">
              <a:lnSpc>
                <a:spcPct val="80000"/>
              </a:lnSpc>
              <a:buFontTx/>
              <a:buChar char="-"/>
              <a:defRPr/>
            </a:pPr>
            <a:r>
              <a:rPr lang="nl-BE" sz="2400" b="1" dirty="0" err="1" smtClean="0">
                <a:latin typeface="Arial Narrow" pitchFamily="34" charset="0"/>
              </a:rPr>
              <a:t>Try</a:t>
            </a:r>
            <a:r>
              <a:rPr lang="nl-BE" sz="2400" b="1" dirty="0" smtClean="0">
                <a:latin typeface="Arial Narrow" pitchFamily="34" charset="0"/>
              </a:rPr>
              <a:t> to </a:t>
            </a:r>
            <a:r>
              <a:rPr lang="nl-BE" sz="2400" b="1" dirty="0" err="1" smtClean="0">
                <a:latin typeface="Arial Narrow" pitchFamily="34" charset="0"/>
              </a:rPr>
              <a:t>promote</a:t>
            </a:r>
            <a:r>
              <a:rPr lang="nl-BE" sz="2400" b="1" dirty="0" smtClean="0">
                <a:latin typeface="Arial Narrow" pitchFamily="34" charset="0"/>
              </a:rPr>
              <a:t> </a:t>
            </a:r>
            <a:r>
              <a:rPr lang="nl-BE" sz="2400" b="1" dirty="0" err="1" smtClean="0">
                <a:latin typeface="Arial Narrow" pitchFamily="34" charset="0"/>
              </a:rPr>
              <a:t>self-reflection</a:t>
            </a:r>
            <a:r>
              <a:rPr lang="nl-BE" sz="2400" b="1" dirty="0" smtClean="0">
                <a:latin typeface="Arial Narrow" pitchFamily="34" charset="0"/>
              </a:rPr>
              <a:t>: </a:t>
            </a:r>
            <a:r>
              <a:rPr lang="nl-BE" sz="2400" dirty="0" smtClean="0">
                <a:latin typeface="Arial Narrow" pitchFamily="34" charset="0"/>
              </a:rPr>
              <a:t>“</a:t>
            </a:r>
            <a:r>
              <a:rPr lang="nl-BE" sz="2400" dirty="0" err="1" smtClean="0">
                <a:latin typeface="Arial Narrow" pitchFamily="34" charset="0"/>
              </a:rPr>
              <a:t>What</a:t>
            </a:r>
            <a:r>
              <a:rPr lang="nl-BE" sz="2400" dirty="0" smtClean="0">
                <a:latin typeface="Arial Narrow" pitchFamily="34" charset="0"/>
              </a:rPr>
              <a:t> do </a:t>
            </a:r>
            <a:r>
              <a:rPr lang="nl-BE" sz="2400" dirty="0" err="1" smtClean="0">
                <a:latin typeface="Arial Narrow" pitchFamily="34" charset="0"/>
              </a:rPr>
              <a:t>you</a:t>
            </a:r>
            <a:r>
              <a:rPr lang="nl-BE" sz="2400" dirty="0" smtClean="0">
                <a:latin typeface="Arial Narrow" pitchFamily="34" charset="0"/>
              </a:rPr>
              <a:t> </a:t>
            </a:r>
            <a:r>
              <a:rPr lang="nl-BE" sz="2400" dirty="0" err="1" smtClean="0">
                <a:latin typeface="Arial Narrow" pitchFamily="34" charset="0"/>
              </a:rPr>
              <a:t>think</a:t>
            </a:r>
            <a:r>
              <a:rPr lang="nl-BE" sz="2400" dirty="0" smtClean="0">
                <a:latin typeface="Arial Narrow" pitchFamily="34" charset="0"/>
              </a:rPr>
              <a:t> of </a:t>
            </a:r>
            <a:r>
              <a:rPr lang="nl-BE" sz="2400" dirty="0" err="1" smtClean="0">
                <a:latin typeface="Arial Narrow" pitchFamily="34" charset="0"/>
              </a:rPr>
              <a:t>it</a:t>
            </a:r>
            <a:r>
              <a:rPr lang="nl-BE" sz="2400" dirty="0" smtClean="0">
                <a:latin typeface="Arial Narrow" pitchFamily="34" charset="0"/>
              </a:rPr>
              <a:t> </a:t>
            </a:r>
            <a:r>
              <a:rPr lang="nl-BE" sz="2400" dirty="0" err="1" smtClean="0">
                <a:latin typeface="Arial Narrow" pitchFamily="34" charset="0"/>
              </a:rPr>
              <a:t>yourself</a:t>
            </a:r>
            <a:r>
              <a:rPr lang="nl-BE" sz="2400" dirty="0" smtClean="0">
                <a:latin typeface="Arial Narrow" pitchFamily="34" charset="0"/>
              </a:rPr>
              <a:t>?” “How does the </a:t>
            </a:r>
            <a:r>
              <a:rPr lang="nl-BE" sz="2400" dirty="0" err="1" smtClean="0">
                <a:latin typeface="Arial Narrow" pitchFamily="34" charset="0"/>
              </a:rPr>
              <a:t>meal</a:t>
            </a:r>
            <a:r>
              <a:rPr lang="nl-BE" sz="2400" dirty="0" smtClean="0">
                <a:latin typeface="Arial Narrow" pitchFamily="34" charset="0"/>
              </a:rPr>
              <a:t> taste in </a:t>
            </a:r>
            <a:r>
              <a:rPr lang="nl-BE" sz="2400" dirty="0" err="1" smtClean="0">
                <a:latin typeface="Arial Narrow" pitchFamily="34" charset="0"/>
              </a:rPr>
              <a:t>your</a:t>
            </a:r>
            <a:r>
              <a:rPr lang="nl-BE" sz="2400" dirty="0" smtClean="0">
                <a:latin typeface="Arial Narrow" pitchFamily="34" charset="0"/>
              </a:rPr>
              <a:t> opinion?”</a:t>
            </a:r>
          </a:p>
          <a:p>
            <a:pPr marL="571500" lvl="1" indent="-381000">
              <a:lnSpc>
                <a:spcPct val="80000"/>
              </a:lnSpc>
              <a:buFontTx/>
              <a:buChar char="-"/>
              <a:defRPr/>
            </a:pPr>
            <a:endParaRPr lang="nl-BE" sz="2400" b="1" dirty="0" smtClean="0">
              <a:latin typeface="Arial Narrow" pitchFamily="34" charset="0"/>
            </a:endParaRPr>
          </a:p>
          <a:p>
            <a:pPr marL="190500" lvl="1" indent="0">
              <a:lnSpc>
                <a:spcPct val="80000"/>
              </a:lnSpc>
              <a:buNone/>
              <a:defRPr/>
            </a:pPr>
            <a:endParaRPr lang="nl-BE" sz="2400" b="1" dirty="0" smtClean="0">
              <a:latin typeface="Arial Narrow" pitchFamily="34" charset="0"/>
            </a:endParaRPr>
          </a:p>
          <a:p>
            <a:pPr marL="571500" lvl="1" indent="-381000">
              <a:lnSpc>
                <a:spcPct val="80000"/>
              </a:lnSpc>
              <a:buFontTx/>
              <a:buChar char="-"/>
              <a:defRPr/>
            </a:pPr>
            <a:r>
              <a:rPr lang="nl-BE" sz="2400" dirty="0" err="1" smtClean="0">
                <a:latin typeface="Arial Narrow" pitchFamily="34" charset="0"/>
              </a:rPr>
              <a:t>Try</a:t>
            </a:r>
            <a:r>
              <a:rPr lang="nl-BE" sz="2400" dirty="0" smtClean="0">
                <a:latin typeface="Arial Narrow" pitchFamily="34" charset="0"/>
              </a:rPr>
              <a:t> to </a:t>
            </a:r>
            <a:r>
              <a:rPr lang="nl-BE" sz="2400" dirty="0" err="1" smtClean="0">
                <a:latin typeface="Arial Narrow" pitchFamily="34" charset="0"/>
              </a:rPr>
              <a:t>pay</a:t>
            </a:r>
            <a:r>
              <a:rPr lang="nl-BE" sz="2400" dirty="0" smtClean="0">
                <a:latin typeface="Arial Narrow" pitchFamily="34" charset="0"/>
              </a:rPr>
              <a:t> attention to the </a:t>
            </a:r>
            <a:r>
              <a:rPr lang="nl-BE" sz="2400" dirty="0" err="1" smtClean="0">
                <a:latin typeface="Arial Narrow" pitchFamily="34" charset="0"/>
              </a:rPr>
              <a:t>following</a:t>
            </a:r>
            <a:r>
              <a:rPr lang="nl-BE" sz="2400" dirty="0" smtClean="0">
                <a:latin typeface="Arial Narrow" pitchFamily="34" charset="0"/>
              </a:rPr>
              <a:t> issues</a:t>
            </a:r>
          </a:p>
          <a:p>
            <a:pPr marL="190500" lvl="1" indent="0">
              <a:lnSpc>
                <a:spcPct val="80000"/>
              </a:lnSpc>
              <a:buNone/>
              <a:defRPr/>
            </a:pPr>
            <a:endParaRPr lang="nl-BE" sz="2400" dirty="0" smtClean="0">
              <a:latin typeface="Arial Narrow" pitchFamily="34" charset="0"/>
            </a:endParaRPr>
          </a:p>
          <a:p>
            <a:pPr marL="762000" lvl="2" indent="-381000">
              <a:lnSpc>
                <a:spcPct val="80000"/>
              </a:lnSpc>
              <a:buFontTx/>
              <a:buChar char="-"/>
              <a:defRPr/>
            </a:pPr>
            <a:r>
              <a:rPr lang="nl-BE" sz="2400" dirty="0" smtClean="0">
                <a:latin typeface="Arial Narrow" pitchFamily="34" charset="0"/>
              </a:rPr>
              <a:t>a) </a:t>
            </a:r>
            <a:r>
              <a:rPr lang="nl-BE" sz="2400" dirty="0" err="1" smtClean="0">
                <a:latin typeface="Arial Narrow" pitchFamily="34" charset="0"/>
              </a:rPr>
              <a:t>Try</a:t>
            </a:r>
            <a:r>
              <a:rPr lang="nl-BE" sz="2400" dirty="0" smtClean="0">
                <a:latin typeface="Arial Narrow" pitchFamily="34" charset="0"/>
              </a:rPr>
              <a:t> to </a:t>
            </a:r>
            <a:r>
              <a:rPr lang="nl-BE" sz="2400" dirty="0" err="1" smtClean="0">
                <a:latin typeface="Arial Narrow" pitchFamily="34" charset="0"/>
              </a:rPr>
              <a:t>use</a:t>
            </a:r>
            <a:r>
              <a:rPr lang="nl-BE" sz="2400" dirty="0" smtClean="0">
                <a:latin typeface="Arial Narrow" pitchFamily="34" charset="0"/>
              </a:rPr>
              <a:t> the </a:t>
            </a:r>
            <a:r>
              <a:rPr lang="nl-BE" sz="2400" b="1" dirty="0" smtClean="0">
                <a:latin typeface="Arial Narrow" pitchFamily="34" charset="0"/>
              </a:rPr>
              <a:t>sandwich </a:t>
            </a:r>
            <a:r>
              <a:rPr lang="nl-BE" sz="2400" b="1" dirty="0" err="1" smtClean="0">
                <a:latin typeface="Arial Narrow" pitchFamily="34" charset="0"/>
              </a:rPr>
              <a:t>principle</a:t>
            </a:r>
            <a:r>
              <a:rPr lang="nl-BE" sz="2400" dirty="0" smtClean="0">
                <a:latin typeface="Arial Narrow" pitchFamily="34" charset="0"/>
              </a:rPr>
              <a:t>: </a:t>
            </a:r>
            <a:r>
              <a:rPr lang="nl-BE" sz="2400" dirty="0" err="1" smtClean="0">
                <a:latin typeface="Arial Narrow" pitchFamily="34" charset="0"/>
              </a:rPr>
              <a:t>positive</a:t>
            </a:r>
            <a:r>
              <a:rPr lang="nl-BE" sz="2400" dirty="0" smtClean="0">
                <a:latin typeface="Arial Narrow" pitchFamily="34" charset="0"/>
              </a:rPr>
              <a:t> – </a:t>
            </a:r>
            <a:r>
              <a:rPr lang="nl-BE" sz="2400" dirty="0" err="1" smtClean="0">
                <a:latin typeface="Arial Narrow" pitchFamily="34" charset="0"/>
              </a:rPr>
              <a:t>suggestion</a:t>
            </a:r>
            <a:r>
              <a:rPr lang="nl-BE" sz="2400" dirty="0" smtClean="0">
                <a:latin typeface="Arial Narrow" pitchFamily="34" charset="0"/>
              </a:rPr>
              <a:t> – </a:t>
            </a:r>
            <a:r>
              <a:rPr lang="nl-BE" sz="2400" dirty="0" err="1" smtClean="0">
                <a:latin typeface="Arial Narrow" pitchFamily="34" charset="0"/>
              </a:rPr>
              <a:t>positive</a:t>
            </a:r>
            <a:r>
              <a:rPr lang="nl-BE" sz="2400" dirty="0" smtClean="0">
                <a:latin typeface="Arial Narrow" pitchFamily="34" charset="0"/>
              </a:rPr>
              <a:t>. </a:t>
            </a:r>
            <a:r>
              <a:rPr lang="nl-BE" sz="2400" dirty="0" err="1" smtClean="0">
                <a:latin typeface="Arial Narrow" pitchFamily="34" charset="0"/>
              </a:rPr>
              <a:t>Try</a:t>
            </a:r>
            <a:r>
              <a:rPr lang="nl-BE" sz="2400" dirty="0" smtClean="0">
                <a:latin typeface="Arial Narrow" pitchFamily="34" charset="0"/>
              </a:rPr>
              <a:t> to </a:t>
            </a:r>
            <a:r>
              <a:rPr lang="nl-BE" sz="2400" dirty="0" err="1" smtClean="0">
                <a:latin typeface="Arial Narrow" pitchFamily="34" charset="0"/>
              </a:rPr>
              <a:t>avoid</a:t>
            </a:r>
            <a:r>
              <a:rPr lang="nl-BE" sz="2400" dirty="0" smtClean="0">
                <a:latin typeface="Arial Narrow" pitchFamily="34" charset="0"/>
              </a:rPr>
              <a:t> “to </a:t>
            </a:r>
            <a:r>
              <a:rPr lang="nl-BE" sz="2400" dirty="0" err="1" smtClean="0">
                <a:latin typeface="Arial Narrow" pitchFamily="34" charset="0"/>
              </a:rPr>
              <a:t>but</a:t>
            </a:r>
            <a:r>
              <a:rPr lang="nl-BE" sz="2400" dirty="0" smtClean="0">
                <a:latin typeface="Arial Narrow" pitchFamily="34" charset="0"/>
              </a:rPr>
              <a:t>”</a:t>
            </a:r>
          </a:p>
          <a:p>
            <a:pPr lvl="2" indent="0">
              <a:lnSpc>
                <a:spcPct val="80000"/>
              </a:lnSpc>
              <a:buFont typeface="Arial Unicode MS" pitchFamily="34" charset="-128"/>
              <a:buNone/>
              <a:defRPr/>
            </a:pPr>
            <a:r>
              <a:rPr lang="nl-BE" sz="2400" dirty="0" smtClean="0">
                <a:latin typeface="Arial Narrow" pitchFamily="34" charset="0"/>
              </a:rPr>
              <a:t>	</a:t>
            </a:r>
          </a:p>
          <a:p>
            <a:pPr marL="762000" lvl="2" indent="-381000">
              <a:lnSpc>
                <a:spcPct val="80000"/>
              </a:lnSpc>
              <a:buFontTx/>
              <a:buChar char="-"/>
              <a:defRPr/>
            </a:pPr>
            <a:r>
              <a:rPr lang="nl-BE" sz="2400" dirty="0" smtClean="0">
                <a:latin typeface="Arial Narrow" pitchFamily="34" charset="0"/>
              </a:rPr>
              <a:t>b)  </a:t>
            </a:r>
            <a:r>
              <a:rPr lang="nl-BE" sz="2400" dirty="0" err="1" smtClean="0">
                <a:latin typeface="Arial Narrow" pitchFamily="34" charset="0"/>
              </a:rPr>
              <a:t>Try</a:t>
            </a:r>
            <a:r>
              <a:rPr lang="nl-BE" sz="2400" dirty="0" smtClean="0">
                <a:latin typeface="Arial Narrow" pitchFamily="34" charset="0"/>
              </a:rPr>
              <a:t> to be </a:t>
            </a:r>
            <a:r>
              <a:rPr lang="nl-BE" sz="2400" b="1" dirty="0" err="1" smtClean="0">
                <a:latin typeface="Arial Narrow" pitchFamily="34" charset="0"/>
              </a:rPr>
              <a:t>detailed</a:t>
            </a:r>
            <a:r>
              <a:rPr lang="nl-BE" sz="2400" dirty="0" smtClean="0">
                <a:latin typeface="Arial Narrow" pitchFamily="34" charset="0"/>
              </a:rPr>
              <a:t> </a:t>
            </a:r>
            <a:r>
              <a:rPr lang="nl-BE" sz="2400" dirty="0" err="1" smtClean="0">
                <a:latin typeface="Arial Narrow" pitchFamily="34" charset="0"/>
              </a:rPr>
              <a:t>instead</a:t>
            </a:r>
            <a:r>
              <a:rPr lang="nl-BE" sz="2400" dirty="0" smtClean="0">
                <a:latin typeface="Arial Narrow" pitchFamily="34" charset="0"/>
              </a:rPr>
              <a:t> of </a:t>
            </a:r>
            <a:r>
              <a:rPr lang="nl-BE" sz="2400" dirty="0" err="1" smtClean="0">
                <a:latin typeface="Arial Narrow" pitchFamily="34" charset="0"/>
              </a:rPr>
              <a:t>vague</a:t>
            </a:r>
            <a:r>
              <a:rPr lang="nl-BE" sz="2400" dirty="0" smtClean="0">
                <a:latin typeface="Arial Narrow" pitchFamily="34" charset="0"/>
              </a:rPr>
              <a:t> and </a:t>
            </a:r>
            <a:r>
              <a:rPr lang="nl-BE" sz="2400" dirty="0" err="1" smtClean="0">
                <a:latin typeface="Arial Narrow" pitchFamily="34" charset="0"/>
              </a:rPr>
              <a:t>general</a:t>
            </a:r>
            <a:endParaRPr lang="nl-BE" sz="2400" dirty="0" smtClean="0">
              <a:latin typeface="Arial Narrow" pitchFamily="34" charset="0"/>
            </a:endParaRPr>
          </a:p>
          <a:p>
            <a:pPr marL="762000" lvl="2" indent="-381000">
              <a:lnSpc>
                <a:spcPct val="80000"/>
              </a:lnSpc>
              <a:buFont typeface="Arial Unicode MS" pitchFamily="34" charset="-128"/>
              <a:buNone/>
              <a:defRPr/>
            </a:pPr>
            <a:r>
              <a:rPr lang="nl-BE" sz="2400" dirty="0" smtClean="0">
                <a:latin typeface="Arial Narrow" pitchFamily="34" charset="0"/>
              </a:rPr>
              <a:t>		vb. concrete </a:t>
            </a:r>
            <a:r>
              <a:rPr lang="nl-BE" sz="2400" dirty="0" err="1" smtClean="0">
                <a:latin typeface="Arial Narrow" pitchFamily="34" charset="0"/>
              </a:rPr>
              <a:t>suggestions</a:t>
            </a:r>
            <a:endParaRPr lang="nl-BE" sz="2400" dirty="0" smtClean="0">
              <a:latin typeface="Arial Narrow" pitchFamily="34" charset="0"/>
            </a:endParaRPr>
          </a:p>
          <a:p>
            <a:pPr marL="762000" lvl="2" indent="-381000">
              <a:lnSpc>
                <a:spcPct val="80000"/>
              </a:lnSpc>
              <a:buFontTx/>
              <a:buChar char="-"/>
              <a:defRPr/>
            </a:pPr>
            <a:endParaRPr lang="nl-BE" dirty="0" smtClean="0">
              <a:latin typeface="Arial Narrow" pitchFamily="34" charset="0"/>
            </a:endParaRPr>
          </a:p>
          <a:p>
            <a:pPr marL="1981200" lvl="3" indent="-381000">
              <a:lnSpc>
                <a:spcPct val="80000"/>
              </a:lnSpc>
              <a:buFontTx/>
              <a:buNone/>
              <a:defRPr/>
            </a:pPr>
            <a:endParaRPr lang="nl-BE" sz="1600" dirty="0" smtClean="0">
              <a:latin typeface="Arial Narrow" pitchFamily="34" charset="0"/>
            </a:endParaRPr>
          </a:p>
        </p:txBody>
      </p:sp>
      <p:sp>
        <p:nvSpPr>
          <p:cNvPr id="57346" name="Tijdelijke aanduiding voor dianummer 4"/>
          <p:cNvSpPr>
            <a:spLocks noGrp="1"/>
          </p:cNvSpPr>
          <p:nvPr>
            <p:ph type="sldNum" sz="quarter" idx="4294967295"/>
          </p:nvPr>
        </p:nvSpPr>
        <p:spPr>
          <a:xfrm>
            <a:off x="72390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1400" smtClean="0"/>
              <a:t>pag. </a:t>
            </a:r>
            <a:fld id="{F5CD5E40-0A8D-450B-9900-F3CE6534C374}" type="slidenum">
              <a:rPr lang="nl-NL" sz="1400" smtClean="0"/>
              <a:pPr eaLnBrk="1" hangingPunct="1"/>
              <a:t>51</a:t>
            </a:fld>
            <a:r>
              <a:rPr lang="nl-NL" sz="1400" smtClean="0"/>
              <a:t> </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157163" y="1341438"/>
            <a:ext cx="892968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ct val="20000"/>
              </a:spcBef>
            </a:pPr>
            <a:endParaRPr lang="nl-BE" dirty="0">
              <a:latin typeface="Arial Narrow" pitchFamily="34" charset="0"/>
            </a:endParaRPr>
          </a:p>
        </p:txBody>
      </p:sp>
      <p:sp>
        <p:nvSpPr>
          <p:cNvPr id="2" name="Titel 1"/>
          <p:cNvSpPr>
            <a:spLocks noGrp="1"/>
          </p:cNvSpPr>
          <p:nvPr>
            <p:ph type="title"/>
          </p:nvPr>
        </p:nvSpPr>
        <p:spPr/>
        <p:txBody>
          <a:bodyPr/>
          <a:lstStyle/>
          <a:p>
            <a:r>
              <a:rPr lang="nl-BE" dirty="0" err="1">
                <a:latin typeface="Arial Narrow" pitchFamily="34" charset="0"/>
              </a:rPr>
              <a:t>Structured</a:t>
            </a:r>
            <a:r>
              <a:rPr lang="nl-BE" dirty="0">
                <a:latin typeface="Arial Narrow" pitchFamily="34" charset="0"/>
              </a:rPr>
              <a:t> </a:t>
            </a:r>
            <a:r>
              <a:rPr lang="nl-BE" dirty="0" err="1">
                <a:latin typeface="Arial Narrow" pitchFamily="34" charset="0"/>
              </a:rPr>
              <a:t>teachers</a:t>
            </a:r>
            <a:r>
              <a:rPr lang="nl-BE" dirty="0">
                <a:latin typeface="Arial Narrow" pitchFamily="34" charset="0"/>
              </a:rPr>
              <a:t> / managers … </a:t>
            </a:r>
            <a:br>
              <a:rPr lang="nl-BE" dirty="0">
                <a:latin typeface="Arial Narrow" pitchFamily="34" charset="0"/>
              </a:rPr>
            </a:br>
            <a:endParaRPr lang="nl-BE" dirty="0"/>
          </a:p>
        </p:txBody>
      </p:sp>
      <p:sp>
        <p:nvSpPr>
          <p:cNvPr id="3" name="Tijdelijke aanduiding voor inhoud 2"/>
          <p:cNvSpPr>
            <a:spLocks noGrp="1"/>
          </p:cNvSpPr>
          <p:nvPr>
            <p:ph sz="quarter" idx="1"/>
          </p:nvPr>
        </p:nvSpPr>
        <p:spPr>
          <a:xfrm>
            <a:off x="457200" y="1600200"/>
            <a:ext cx="8003232" cy="4873752"/>
          </a:xfrm>
        </p:spPr>
        <p:txBody>
          <a:bodyPr/>
          <a:lstStyle/>
          <a:p>
            <a:pPr marL="971550" lvl="1" indent="-514350">
              <a:buFontTx/>
              <a:buAutoNum type="arabicParenR"/>
            </a:pPr>
            <a:r>
              <a:rPr lang="nl-BE" sz="2400" dirty="0" err="1">
                <a:latin typeface="Arial Narrow" pitchFamily="34" charset="0"/>
              </a:rPr>
              <a:t>clearly</a:t>
            </a:r>
            <a:r>
              <a:rPr lang="nl-BE" sz="2400" dirty="0">
                <a:latin typeface="Arial Narrow" pitchFamily="34" charset="0"/>
              </a:rPr>
              <a:t> </a:t>
            </a:r>
            <a:r>
              <a:rPr lang="nl-BE" sz="2400" dirty="0" err="1">
                <a:latin typeface="Arial Narrow" pitchFamily="34" charset="0"/>
              </a:rPr>
              <a:t>indicate</a:t>
            </a:r>
            <a:r>
              <a:rPr lang="nl-BE" sz="2400" dirty="0">
                <a:latin typeface="Arial Narrow" pitchFamily="34" charset="0"/>
              </a:rPr>
              <a:t> </a:t>
            </a:r>
            <a:r>
              <a:rPr lang="nl-BE" sz="2400" dirty="0" err="1">
                <a:latin typeface="Arial Narrow" pitchFamily="34" charset="0"/>
              </a:rPr>
              <a:t>what</a:t>
            </a:r>
            <a:r>
              <a:rPr lang="nl-BE" sz="2400" dirty="0">
                <a:latin typeface="Arial Narrow" pitchFamily="34" charset="0"/>
              </a:rPr>
              <a:t> </a:t>
            </a:r>
            <a:r>
              <a:rPr lang="nl-BE" sz="2400" dirty="0" err="1">
                <a:latin typeface="Arial Narrow" pitchFamily="34" charset="0"/>
              </a:rPr>
              <a:t>they</a:t>
            </a:r>
            <a:r>
              <a:rPr lang="nl-BE" sz="2400" dirty="0">
                <a:latin typeface="Arial Narrow" pitchFamily="34" charset="0"/>
              </a:rPr>
              <a:t> </a:t>
            </a:r>
            <a:r>
              <a:rPr lang="nl-BE" sz="2400" dirty="0" err="1">
                <a:latin typeface="Arial Narrow" pitchFamily="34" charset="0"/>
              </a:rPr>
              <a:t>expect</a:t>
            </a:r>
            <a:r>
              <a:rPr lang="nl-BE" sz="2400" dirty="0">
                <a:latin typeface="Arial Narrow" pitchFamily="34" charset="0"/>
              </a:rPr>
              <a:t> </a:t>
            </a:r>
            <a:r>
              <a:rPr lang="nl-BE" sz="2400" dirty="0" err="1">
                <a:latin typeface="Arial Narrow" pitchFamily="34" charset="0"/>
              </a:rPr>
              <a:t>and</a:t>
            </a:r>
            <a:r>
              <a:rPr lang="nl-BE" sz="2400" dirty="0">
                <a:latin typeface="Arial Narrow" pitchFamily="34" charset="0"/>
              </a:rPr>
              <a:t> </a:t>
            </a:r>
            <a:r>
              <a:rPr lang="nl-BE" sz="2400" dirty="0" err="1">
                <a:latin typeface="Arial Narrow" pitchFamily="34" charset="0"/>
              </a:rPr>
              <a:t>they</a:t>
            </a:r>
            <a:r>
              <a:rPr lang="nl-BE" sz="2400" dirty="0">
                <a:latin typeface="Arial Narrow" pitchFamily="34" charset="0"/>
              </a:rPr>
              <a:t> </a:t>
            </a:r>
            <a:r>
              <a:rPr lang="nl-BE" sz="2400" dirty="0" err="1">
                <a:latin typeface="Arial Narrow" pitchFamily="34" charset="0"/>
              </a:rPr>
              <a:t>come</a:t>
            </a:r>
            <a:r>
              <a:rPr lang="nl-BE" sz="2400" dirty="0">
                <a:latin typeface="Arial Narrow" pitchFamily="34" charset="0"/>
              </a:rPr>
              <a:t> </a:t>
            </a:r>
            <a:r>
              <a:rPr lang="nl-BE" sz="2400" dirty="0" err="1">
                <a:latin typeface="Arial Narrow" pitchFamily="34" charset="0"/>
              </a:rPr>
              <a:t>to</a:t>
            </a:r>
            <a:r>
              <a:rPr lang="nl-BE" sz="2400" dirty="0">
                <a:latin typeface="Arial Narrow" pitchFamily="34" charset="0"/>
              </a:rPr>
              <a:t> </a:t>
            </a:r>
            <a:r>
              <a:rPr lang="nl-BE" sz="2400" dirty="0" err="1">
                <a:latin typeface="Arial Narrow" pitchFamily="34" charset="0"/>
              </a:rPr>
              <a:t>clear</a:t>
            </a:r>
            <a:r>
              <a:rPr lang="nl-BE" sz="2400" dirty="0">
                <a:latin typeface="Arial Narrow" pitchFamily="34" charset="0"/>
              </a:rPr>
              <a:t> </a:t>
            </a:r>
            <a:r>
              <a:rPr lang="nl-BE" sz="2400" dirty="0" err="1">
                <a:latin typeface="Arial Narrow" pitchFamily="34" charset="0"/>
              </a:rPr>
              <a:t>agreements</a:t>
            </a:r>
            <a:r>
              <a:rPr lang="nl-BE" sz="2400" dirty="0">
                <a:latin typeface="Arial Narrow" pitchFamily="34" charset="0"/>
              </a:rPr>
              <a:t> </a:t>
            </a:r>
            <a:r>
              <a:rPr lang="nl-BE" sz="2400" dirty="0" err="1">
                <a:latin typeface="Arial Narrow" pitchFamily="34" charset="0"/>
              </a:rPr>
              <a:t>with</a:t>
            </a:r>
            <a:r>
              <a:rPr lang="nl-BE" sz="2400" dirty="0">
                <a:latin typeface="Arial Narrow" pitchFamily="34" charset="0"/>
              </a:rPr>
              <a:t> </a:t>
            </a:r>
            <a:r>
              <a:rPr lang="nl-BE" sz="2400" dirty="0" err="1">
                <a:latin typeface="Arial Narrow" pitchFamily="34" charset="0"/>
              </a:rPr>
              <a:t>their</a:t>
            </a:r>
            <a:r>
              <a:rPr lang="nl-BE" sz="2400" dirty="0">
                <a:latin typeface="Arial Narrow" pitchFamily="34" charset="0"/>
              </a:rPr>
              <a:t> </a:t>
            </a:r>
            <a:r>
              <a:rPr lang="nl-BE" sz="2400" dirty="0" err="1">
                <a:latin typeface="Arial Narrow" pitchFamily="34" charset="0"/>
              </a:rPr>
              <a:t>students</a:t>
            </a:r>
            <a:r>
              <a:rPr lang="nl-BE" sz="2400" dirty="0">
                <a:latin typeface="Arial Narrow" pitchFamily="34" charset="0"/>
              </a:rPr>
              <a:t> / </a:t>
            </a:r>
            <a:r>
              <a:rPr lang="nl-BE" sz="2400" dirty="0" err="1">
                <a:latin typeface="Arial Narrow" pitchFamily="34" charset="0"/>
              </a:rPr>
              <a:t>subordinates</a:t>
            </a:r>
            <a:r>
              <a:rPr lang="nl-BE" sz="2400" dirty="0">
                <a:latin typeface="Arial Narrow" pitchFamily="34" charset="0"/>
              </a:rPr>
              <a:t>.</a:t>
            </a:r>
          </a:p>
          <a:p>
            <a:pPr marL="971550" lvl="1" indent="-514350">
              <a:buFontTx/>
              <a:buAutoNum type="arabicParenR"/>
            </a:pPr>
            <a:r>
              <a:rPr lang="nl-BE" sz="2400" dirty="0">
                <a:latin typeface="Arial Narrow" pitchFamily="34" charset="0"/>
              </a:rPr>
              <a:t>… </a:t>
            </a:r>
            <a:r>
              <a:rPr lang="nl-BE" sz="2400" dirty="0" err="1">
                <a:latin typeface="Arial Narrow" pitchFamily="34" charset="0"/>
              </a:rPr>
              <a:t>encourage</a:t>
            </a:r>
            <a:r>
              <a:rPr lang="nl-BE" sz="2400" dirty="0">
                <a:latin typeface="Arial Narrow" pitchFamily="34" charset="0"/>
              </a:rPr>
              <a:t> </a:t>
            </a:r>
            <a:r>
              <a:rPr lang="nl-BE" sz="2400" dirty="0" err="1">
                <a:latin typeface="Arial Narrow" pitchFamily="34" charset="0"/>
              </a:rPr>
              <a:t>self-reflection</a:t>
            </a:r>
            <a:endParaRPr lang="nl-BE" sz="2400" dirty="0">
              <a:latin typeface="Arial Narrow" pitchFamily="34" charset="0"/>
            </a:endParaRPr>
          </a:p>
          <a:p>
            <a:pPr marL="971550" lvl="1" indent="-514350">
              <a:buFontTx/>
              <a:buAutoNum type="arabicParenR"/>
            </a:pPr>
            <a:r>
              <a:rPr lang="nl-BE" sz="2400" dirty="0">
                <a:latin typeface="Arial Narrow" pitchFamily="34" charset="0"/>
              </a:rPr>
              <a:t>… </a:t>
            </a:r>
            <a:r>
              <a:rPr lang="nl-BE" sz="2400" dirty="0" err="1">
                <a:latin typeface="Arial Narrow" pitchFamily="34" charset="0"/>
              </a:rPr>
              <a:t>actively</a:t>
            </a:r>
            <a:r>
              <a:rPr lang="nl-BE" sz="2400" dirty="0">
                <a:latin typeface="Arial Narrow" pitchFamily="34" charset="0"/>
              </a:rPr>
              <a:t> </a:t>
            </a:r>
            <a:r>
              <a:rPr lang="nl-BE" sz="2400" dirty="0" err="1">
                <a:latin typeface="Arial Narrow" pitchFamily="34" charset="0"/>
              </a:rPr>
              <a:t>confirm</a:t>
            </a:r>
            <a:r>
              <a:rPr lang="nl-BE" sz="2400" dirty="0">
                <a:latin typeface="Arial Narrow" pitchFamily="34" charset="0"/>
              </a:rPr>
              <a:t> </a:t>
            </a:r>
            <a:r>
              <a:rPr lang="nl-BE" sz="2400" dirty="0" err="1">
                <a:latin typeface="Arial Narrow" pitchFamily="34" charset="0"/>
              </a:rPr>
              <a:t>confidence</a:t>
            </a:r>
            <a:r>
              <a:rPr lang="nl-BE" sz="2400" dirty="0">
                <a:latin typeface="Arial Narrow" pitchFamily="34" charset="0"/>
              </a:rPr>
              <a:t> in the </a:t>
            </a:r>
            <a:r>
              <a:rPr lang="nl-BE" sz="2400" dirty="0" err="1">
                <a:latin typeface="Arial Narrow" pitchFamily="34" charset="0"/>
              </a:rPr>
              <a:t>learners</a:t>
            </a:r>
            <a:r>
              <a:rPr lang="nl-BE" sz="2400" dirty="0" smtClean="0">
                <a:latin typeface="Arial Narrow" pitchFamily="34" charset="0"/>
              </a:rPr>
              <a:t>’/ </a:t>
            </a:r>
            <a:r>
              <a:rPr lang="nl-BE" sz="2400" dirty="0" err="1" smtClean="0">
                <a:latin typeface="Arial Narrow" pitchFamily="34" charset="0"/>
              </a:rPr>
              <a:t>subordinates</a:t>
            </a:r>
            <a:r>
              <a:rPr lang="nl-BE" sz="2400" dirty="0" smtClean="0">
                <a:latin typeface="Arial Narrow" pitchFamily="34" charset="0"/>
              </a:rPr>
              <a:t> </a:t>
            </a:r>
            <a:r>
              <a:rPr lang="nl-BE" sz="2400" dirty="0" err="1">
                <a:latin typeface="Arial Narrow" pitchFamily="34" charset="0"/>
              </a:rPr>
              <a:t>capacities</a:t>
            </a:r>
            <a:r>
              <a:rPr lang="nl-BE" sz="2400" dirty="0">
                <a:latin typeface="Arial Narrow" pitchFamily="34" charset="0"/>
              </a:rPr>
              <a:t> </a:t>
            </a:r>
            <a:r>
              <a:rPr lang="nl-BE" sz="2400" dirty="0" err="1">
                <a:latin typeface="Arial Narrow" pitchFamily="34" charset="0"/>
              </a:rPr>
              <a:t>instead</a:t>
            </a:r>
            <a:r>
              <a:rPr lang="nl-BE" sz="2400" dirty="0">
                <a:latin typeface="Arial Narrow" pitchFamily="34" charset="0"/>
              </a:rPr>
              <a:t> of </a:t>
            </a:r>
            <a:r>
              <a:rPr lang="nl-BE" sz="2400" dirty="0" err="1">
                <a:latin typeface="Arial Narrow" pitchFamily="34" charset="0"/>
              </a:rPr>
              <a:t>provoking</a:t>
            </a:r>
            <a:r>
              <a:rPr lang="nl-BE" sz="2400" dirty="0">
                <a:latin typeface="Arial Narrow" pitchFamily="34" charset="0"/>
              </a:rPr>
              <a:t> </a:t>
            </a:r>
            <a:r>
              <a:rPr lang="nl-BE" sz="2400" dirty="0" err="1">
                <a:latin typeface="Arial Narrow" pitchFamily="34" charset="0"/>
              </a:rPr>
              <a:t>anxiety</a:t>
            </a:r>
            <a:r>
              <a:rPr lang="nl-BE" sz="2400" dirty="0">
                <a:latin typeface="Arial Narrow" pitchFamily="34" charset="0"/>
              </a:rPr>
              <a:t>.</a:t>
            </a:r>
          </a:p>
          <a:p>
            <a:pPr marL="971550" lvl="1" indent="-514350">
              <a:buFontTx/>
              <a:buAutoNum type="arabicParenR"/>
            </a:pPr>
            <a:r>
              <a:rPr lang="nl-BE" sz="2400" dirty="0">
                <a:latin typeface="Arial Narrow" pitchFamily="34" charset="0"/>
              </a:rPr>
              <a:t>… focus on </a:t>
            </a:r>
            <a:r>
              <a:rPr lang="nl-BE" sz="2400" dirty="0" err="1">
                <a:latin typeface="Arial Narrow" pitchFamily="34" charset="0"/>
              </a:rPr>
              <a:t>masterying</a:t>
            </a:r>
            <a:r>
              <a:rPr lang="nl-BE" sz="2400" dirty="0">
                <a:latin typeface="Arial Narrow" pitchFamily="34" charset="0"/>
              </a:rPr>
              <a:t> the </a:t>
            </a:r>
            <a:r>
              <a:rPr lang="nl-BE" sz="2400" dirty="0" err="1">
                <a:latin typeface="Arial Narrow" pitchFamily="34" charset="0"/>
              </a:rPr>
              <a:t>task</a:t>
            </a:r>
            <a:r>
              <a:rPr lang="nl-BE" sz="2400" dirty="0">
                <a:latin typeface="Arial Narrow" pitchFamily="34" charset="0"/>
              </a:rPr>
              <a:t> </a:t>
            </a:r>
            <a:r>
              <a:rPr lang="nl-BE" sz="2400" dirty="0" err="1">
                <a:latin typeface="Arial Narrow" pitchFamily="34" charset="0"/>
              </a:rPr>
              <a:t>rather</a:t>
            </a:r>
            <a:r>
              <a:rPr lang="nl-BE" sz="2400" dirty="0">
                <a:latin typeface="Arial Narrow" pitchFamily="34" charset="0"/>
              </a:rPr>
              <a:t> </a:t>
            </a:r>
            <a:r>
              <a:rPr lang="nl-BE" sz="2400" dirty="0" err="1">
                <a:latin typeface="Arial Narrow" pitchFamily="34" charset="0"/>
              </a:rPr>
              <a:t>than</a:t>
            </a:r>
            <a:r>
              <a:rPr lang="nl-BE" sz="2400" dirty="0">
                <a:latin typeface="Arial Narrow" pitchFamily="34" charset="0"/>
              </a:rPr>
              <a:t> </a:t>
            </a:r>
            <a:r>
              <a:rPr lang="nl-BE" sz="2400" dirty="0" err="1">
                <a:latin typeface="Arial Narrow" pitchFamily="34" charset="0"/>
              </a:rPr>
              <a:t>creating</a:t>
            </a:r>
            <a:r>
              <a:rPr lang="nl-BE" sz="2400" dirty="0">
                <a:latin typeface="Arial Narrow" pitchFamily="34" charset="0"/>
              </a:rPr>
              <a:t> a </a:t>
            </a:r>
            <a:r>
              <a:rPr lang="nl-BE" sz="2400" dirty="0" err="1">
                <a:latin typeface="Arial Narrow" pitchFamily="34" charset="0"/>
              </a:rPr>
              <a:t>competitive</a:t>
            </a:r>
            <a:r>
              <a:rPr lang="nl-BE" sz="2400" dirty="0">
                <a:latin typeface="Arial Narrow" pitchFamily="34" charset="0"/>
              </a:rPr>
              <a:t> </a:t>
            </a:r>
            <a:r>
              <a:rPr lang="nl-BE" sz="2400" dirty="0" err="1">
                <a:latin typeface="Arial Narrow" pitchFamily="34" charset="0"/>
              </a:rPr>
              <a:t>atmosphere</a:t>
            </a:r>
            <a:endParaRPr lang="nl-BE" sz="2400" dirty="0">
              <a:latin typeface="Arial Narrow" pitchFamily="34" charset="0"/>
            </a:endParaRPr>
          </a:p>
          <a:p>
            <a:pPr marL="971550" lvl="1" indent="-514350">
              <a:buFontTx/>
              <a:buAutoNum type="arabicParenR"/>
            </a:pPr>
            <a:r>
              <a:rPr lang="nl-BE" sz="2400" dirty="0">
                <a:latin typeface="Arial Narrow" pitchFamily="34" charset="0"/>
              </a:rPr>
              <a:t>… </a:t>
            </a:r>
            <a:r>
              <a:rPr lang="nl-BE" sz="2400" dirty="0" err="1">
                <a:latin typeface="Arial Narrow" pitchFamily="34" charset="0"/>
              </a:rPr>
              <a:t>try</a:t>
            </a:r>
            <a:r>
              <a:rPr lang="nl-BE" sz="2400" dirty="0">
                <a:latin typeface="Arial Narrow" pitchFamily="34" charset="0"/>
              </a:rPr>
              <a:t> </a:t>
            </a:r>
            <a:r>
              <a:rPr lang="nl-BE" sz="2400" dirty="0" err="1">
                <a:latin typeface="Arial Narrow" pitchFamily="34" charset="0"/>
              </a:rPr>
              <a:t>to</a:t>
            </a:r>
            <a:r>
              <a:rPr lang="nl-BE" sz="2400" dirty="0">
                <a:latin typeface="Arial Narrow" pitchFamily="34" charset="0"/>
              </a:rPr>
              <a:t> offer </a:t>
            </a:r>
            <a:r>
              <a:rPr lang="nl-BE" sz="2400" dirty="0" err="1">
                <a:latin typeface="Arial Narrow" pitchFamily="34" charset="0"/>
              </a:rPr>
              <a:t>optimal</a:t>
            </a:r>
            <a:r>
              <a:rPr lang="nl-BE" sz="2400" dirty="0">
                <a:latin typeface="Arial Narrow" pitchFamily="34" charset="0"/>
              </a:rPr>
              <a:t> </a:t>
            </a:r>
            <a:r>
              <a:rPr lang="nl-BE" sz="2400" dirty="0" err="1">
                <a:latin typeface="Arial Narrow" pitchFamily="34" charset="0"/>
              </a:rPr>
              <a:t>challenge</a:t>
            </a:r>
            <a:endParaRPr lang="nl-BE" sz="2400" dirty="0">
              <a:latin typeface="Arial Narrow" pitchFamily="34" charset="0"/>
            </a:endParaRPr>
          </a:p>
          <a:p>
            <a:pPr marL="971550" lvl="1" indent="-514350">
              <a:buFontTx/>
              <a:buAutoNum type="arabicParenR"/>
            </a:pPr>
            <a:r>
              <a:rPr lang="nl-BE" sz="2400" dirty="0">
                <a:latin typeface="Arial Narrow" pitchFamily="34" charset="0"/>
              </a:rPr>
              <a:t>… </a:t>
            </a:r>
            <a:r>
              <a:rPr lang="nl-BE" sz="2400" dirty="0" err="1">
                <a:latin typeface="Arial Narrow" pitchFamily="34" charset="0"/>
              </a:rPr>
              <a:t>provide</a:t>
            </a:r>
            <a:r>
              <a:rPr lang="nl-BE" sz="2400" dirty="0">
                <a:latin typeface="Arial Narrow" pitchFamily="34" charset="0"/>
              </a:rPr>
              <a:t> </a:t>
            </a:r>
            <a:r>
              <a:rPr lang="nl-BE" sz="2400" dirty="0" err="1">
                <a:latin typeface="Arial Narrow" pitchFamily="34" charset="0"/>
              </a:rPr>
              <a:t>positive</a:t>
            </a:r>
            <a:r>
              <a:rPr lang="nl-BE" sz="2400" dirty="0">
                <a:latin typeface="Arial Narrow" pitchFamily="34" charset="0"/>
              </a:rPr>
              <a:t> feedback</a:t>
            </a:r>
          </a:p>
          <a:p>
            <a:pPr marL="0" indent="0">
              <a:buNone/>
            </a:pPr>
            <a:endParaRPr lang="nl-BE"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nodePh="1">
                                  <p:stCondLst>
                                    <p:cond delay="0"/>
                                  </p:stCondLst>
                                  <p:endCondLst>
                                    <p:cond evt="begin" delay="0">
                                      <p:tn val="5"/>
                                    </p:cond>
                                  </p:endCondLst>
                                  <p:iterate type="lt">
                                    <p:tmPct val="4000"/>
                                  </p:iterate>
                                  <p:childTnLst>
                                    <p:set>
                                      <p:cBhvr override="childStyle">
                                        <p:cTn id="6" dur="500" fill="hold"/>
                                        <p:tgtEl>
                                          <p:spTgt spid="25805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nl-BE" sz="3200" u="sng" dirty="0">
                <a:solidFill>
                  <a:schemeClr val="tx1"/>
                </a:solidFill>
                <a:latin typeface="Arial Narrow" pitchFamily="34" charset="0"/>
              </a:rPr>
              <a:t>Challenge 5:</a:t>
            </a:r>
            <a:br>
              <a:rPr lang="nl-BE" sz="3200" u="sng" dirty="0">
                <a:solidFill>
                  <a:schemeClr val="tx1"/>
                </a:solidFill>
                <a:latin typeface="Arial Narrow" pitchFamily="34" charset="0"/>
              </a:rPr>
            </a:br>
            <a:r>
              <a:rPr lang="nl-BE" sz="3200" dirty="0" err="1">
                <a:solidFill>
                  <a:schemeClr val="tx1"/>
                </a:solidFill>
                <a:latin typeface="Arial Narrow" pitchFamily="34" charset="0"/>
              </a:rPr>
              <a:t>Which</a:t>
            </a:r>
            <a:r>
              <a:rPr lang="nl-BE" sz="3200" dirty="0">
                <a:solidFill>
                  <a:schemeClr val="tx1"/>
                </a:solidFill>
                <a:latin typeface="Arial Narrow" pitchFamily="34" charset="0"/>
              </a:rPr>
              <a:t> factors lead managers / </a:t>
            </a:r>
            <a:r>
              <a:rPr lang="nl-BE" sz="3200" dirty="0" err="1">
                <a:solidFill>
                  <a:schemeClr val="tx1"/>
                </a:solidFill>
                <a:latin typeface="Arial Narrow" pitchFamily="34" charset="0"/>
              </a:rPr>
              <a:t>teachers</a:t>
            </a:r>
            <a:r>
              <a:rPr lang="nl-BE" sz="3200" dirty="0">
                <a:solidFill>
                  <a:schemeClr val="tx1"/>
                </a:solidFill>
                <a:latin typeface="Arial Narrow" pitchFamily="34" charset="0"/>
              </a:rPr>
              <a:t> </a:t>
            </a:r>
            <a:r>
              <a:rPr lang="nl-BE" sz="3200" dirty="0" err="1">
                <a:solidFill>
                  <a:schemeClr val="tx1"/>
                </a:solidFill>
                <a:latin typeface="Arial Narrow" pitchFamily="34" charset="0"/>
              </a:rPr>
              <a:t>to</a:t>
            </a:r>
            <a:r>
              <a:rPr lang="nl-BE" sz="3200" dirty="0">
                <a:solidFill>
                  <a:schemeClr val="tx1"/>
                </a:solidFill>
                <a:latin typeface="Arial Narrow" pitchFamily="34" charset="0"/>
              </a:rPr>
              <a:t> </a:t>
            </a:r>
            <a:r>
              <a:rPr lang="nl-BE" sz="3200" dirty="0" err="1">
                <a:solidFill>
                  <a:schemeClr val="tx1"/>
                </a:solidFill>
                <a:latin typeface="Arial Narrow" pitchFamily="34" charset="0"/>
              </a:rPr>
              <a:t>adopt</a:t>
            </a:r>
            <a:r>
              <a:rPr lang="nl-BE" sz="3200" dirty="0">
                <a:solidFill>
                  <a:schemeClr val="tx1"/>
                </a:solidFill>
                <a:latin typeface="Arial Narrow" pitchFamily="34" charset="0"/>
              </a:rPr>
              <a:t> a controlling approach?</a:t>
            </a:r>
            <a:br>
              <a:rPr lang="nl-BE" sz="3200" dirty="0">
                <a:solidFill>
                  <a:schemeClr val="tx1"/>
                </a:solidFill>
                <a:latin typeface="Arial Narrow" pitchFamily="34" charset="0"/>
              </a:rPr>
            </a:br>
            <a:endParaRPr lang="nl-BE"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4"/>
          <p:cNvSpPr>
            <a:spLocks noChangeArrowheads="1"/>
          </p:cNvSpPr>
          <p:nvPr/>
        </p:nvSpPr>
        <p:spPr bwMode="auto">
          <a:xfrm>
            <a:off x="468833" y="3068960"/>
            <a:ext cx="2743200" cy="1219200"/>
          </a:xfrm>
          <a:prstGeom prst="ellipse">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20" name="Oval 8"/>
          <p:cNvSpPr>
            <a:spLocks noChangeArrowheads="1"/>
          </p:cNvSpPr>
          <p:nvPr/>
        </p:nvSpPr>
        <p:spPr bwMode="auto">
          <a:xfrm>
            <a:off x="5149353" y="3073896"/>
            <a:ext cx="2743200" cy="1219200"/>
          </a:xfrm>
          <a:prstGeom prst="ellipse">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21" name="Text Box 9"/>
          <p:cNvSpPr txBox="1">
            <a:spLocks noChangeArrowheads="1"/>
          </p:cNvSpPr>
          <p:nvPr/>
        </p:nvSpPr>
        <p:spPr bwMode="auto">
          <a:xfrm>
            <a:off x="468833" y="3284984"/>
            <a:ext cx="2765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fr-BE" sz="2200" dirty="0">
                <a:latin typeface="Arial Narrow" pitchFamily="34" charset="0"/>
              </a:rPr>
              <a:t>Self-</a:t>
            </a:r>
            <a:r>
              <a:rPr lang="fr-BE" sz="2200" dirty="0" err="1">
                <a:latin typeface="Arial Narrow" pitchFamily="34" charset="0"/>
              </a:rPr>
              <a:t>critical</a:t>
            </a:r>
            <a:r>
              <a:rPr lang="fr-BE" sz="2200" dirty="0">
                <a:latin typeface="Arial Narrow" pitchFamily="34" charset="0"/>
              </a:rPr>
              <a:t> </a:t>
            </a:r>
            <a:r>
              <a:rPr lang="fr-BE" sz="2200" dirty="0" err="1">
                <a:latin typeface="Arial Narrow" pitchFamily="34" charset="0"/>
              </a:rPr>
              <a:t>perfectionisme</a:t>
            </a:r>
            <a:endParaRPr lang="en-GB" sz="2200" dirty="0">
              <a:latin typeface="Arial Narrow" pitchFamily="34" charset="0"/>
            </a:endParaRPr>
          </a:p>
        </p:txBody>
      </p:sp>
      <p:sp>
        <p:nvSpPr>
          <p:cNvPr id="60422" name="Text Box 13"/>
          <p:cNvSpPr txBox="1">
            <a:spLocks noChangeArrowheads="1"/>
          </p:cNvSpPr>
          <p:nvPr/>
        </p:nvSpPr>
        <p:spPr bwMode="auto">
          <a:xfrm>
            <a:off x="5292080" y="3284984"/>
            <a:ext cx="25193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fr-BE" sz="2200" dirty="0" err="1">
                <a:latin typeface="Arial Narrow" pitchFamily="34" charset="0"/>
              </a:rPr>
              <a:t>Controlling</a:t>
            </a:r>
            <a:r>
              <a:rPr lang="fr-BE" sz="2200" dirty="0">
                <a:latin typeface="Arial Narrow" pitchFamily="34" charset="0"/>
              </a:rPr>
              <a:t> socialisation</a:t>
            </a:r>
            <a:endParaRPr lang="en-GB" sz="2200" dirty="0">
              <a:latin typeface="Arial Narrow" pitchFamily="34" charset="0"/>
            </a:endParaRPr>
          </a:p>
        </p:txBody>
      </p:sp>
      <p:sp>
        <p:nvSpPr>
          <p:cNvPr id="60423" name="Line 14"/>
          <p:cNvSpPr>
            <a:spLocks noChangeShapeType="1"/>
          </p:cNvSpPr>
          <p:nvPr/>
        </p:nvSpPr>
        <p:spPr bwMode="auto">
          <a:xfrm>
            <a:off x="3205137" y="3645024"/>
            <a:ext cx="1944216" cy="0"/>
          </a:xfrm>
          <a:prstGeom prst="line">
            <a:avLst/>
          </a:prstGeom>
          <a:noFill/>
          <a:ln w="28575" cap="sq">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lstStyle/>
          <a:p>
            <a:endParaRPr lang="nl-BE"/>
          </a:p>
        </p:txBody>
      </p:sp>
      <p:sp>
        <p:nvSpPr>
          <p:cNvPr id="60425" name="Rechthoek 18"/>
          <p:cNvSpPr>
            <a:spLocks noChangeArrowheads="1"/>
          </p:cNvSpPr>
          <p:nvPr/>
        </p:nvSpPr>
        <p:spPr bwMode="auto">
          <a:xfrm>
            <a:off x="179388" y="6237288"/>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1200" dirty="0">
                <a:latin typeface="Arial Narrow" pitchFamily="34" charset="0"/>
              </a:rPr>
              <a:t>Soenens, B., Elliot, A. J., Goossens, L., Vansteenkiste, M., Luyten, P., &amp; Duriez, B. (2005). </a:t>
            </a:r>
            <a:r>
              <a:rPr lang="en-US" sz="1200" dirty="0">
                <a:latin typeface="Arial Narrow" pitchFamily="34" charset="0"/>
              </a:rPr>
              <a:t>The intergenerational transmission of perfectionism: Parents’ psychological control as intervening variable. </a:t>
            </a:r>
            <a:r>
              <a:rPr lang="en-US" sz="1200" i="1" dirty="0">
                <a:latin typeface="Arial Narrow" pitchFamily="34" charset="0"/>
              </a:rPr>
              <a:t>Journal of Family Psychology</a:t>
            </a:r>
            <a:r>
              <a:rPr lang="en-US" sz="1200" dirty="0">
                <a:latin typeface="Arial Narrow" pitchFamily="34" charset="0"/>
              </a:rPr>
              <a:t>, 19, 358-366. </a:t>
            </a:r>
          </a:p>
        </p:txBody>
      </p:sp>
      <p:sp>
        <p:nvSpPr>
          <p:cNvPr id="10" name="Titel 1"/>
          <p:cNvSpPr txBox="1">
            <a:spLocks/>
          </p:cNvSpPr>
          <p:nvPr/>
        </p:nvSpPr>
        <p:spPr>
          <a:xfrm>
            <a:off x="3709193" y="2780928"/>
            <a:ext cx="1205880" cy="50944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3600" b="1" i="0" strike="noStrike" kern="1200" cap="small" spc="0" normalizeH="0" baseline="0" noProof="0" dirty="0" smtClean="0">
                <a:ln>
                  <a:noFill/>
                </a:ln>
                <a:solidFill>
                  <a:schemeClr val="tx1"/>
                </a:solidFill>
                <a:effectLst/>
                <a:uLnTx/>
                <a:uFillTx/>
                <a:latin typeface="Arial Narrow" pitchFamily="34" charset="0"/>
                <a:ea typeface="+mj-ea"/>
                <a:cs typeface="+mj-cs"/>
              </a:rPr>
              <a:t>+</a:t>
            </a:r>
            <a:endParaRPr kumimoji="0" lang="nl-BE" sz="3200" b="1" i="0" strike="noStrike" kern="1200" cap="small" spc="0" normalizeH="0" baseline="0" noProof="0" dirty="0">
              <a:ln>
                <a:noFill/>
              </a:ln>
              <a:solidFill>
                <a:schemeClr val="tx2"/>
              </a:solidFill>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ChangeArrowheads="1"/>
          </p:cNvSpPr>
          <p:nvPr/>
        </p:nvSpPr>
        <p:spPr bwMode="auto">
          <a:xfrm>
            <a:off x="539552" y="2357100"/>
            <a:ext cx="8137525"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smtClean="0">
                <a:latin typeface="Arial Narrow" pitchFamily="34" charset="0"/>
              </a:rPr>
              <a:t>Your </a:t>
            </a:r>
            <a:r>
              <a:rPr lang="en-US" sz="2400" dirty="0">
                <a:latin typeface="Arial Narrow" pitchFamily="34" charset="0"/>
              </a:rPr>
              <a:t>time is limited, so don't waste it living someone else's life. Don't be trapped by dogma -- which is living with the results of other people's thinking. Don't let the noise of others' opinions drown out your own inner voice. And most important, have the courage to follow your heart and intuition. They somehow already know what you truly want to become. </a:t>
            </a:r>
            <a:r>
              <a:rPr lang="nl-BE" sz="2400" dirty="0" err="1">
                <a:latin typeface="Arial Narrow" pitchFamily="34" charset="0"/>
              </a:rPr>
              <a:t>Everything</a:t>
            </a:r>
            <a:r>
              <a:rPr lang="nl-BE" sz="2400" dirty="0">
                <a:latin typeface="Arial Narrow" pitchFamily="34" charset="0"/>
              </a:rPr>
              <a:t> </a:t>
            </a:r>
            <a:r>
              <a:rPr lang="nl-BE" sz="2400" dirty="0" err="1">
                <a:latin typeface="Arial Narrow" pitchFamily="34" charset="0"/>
              </a:rPr>
              <a:t>else</a:t>
            </a:r>
            <a:r>
              <a:rPr lang="nl-BE" sz="2400" dirty="0">
                <a:latin typeface="Arial Narrow" pitchFamily="34" charset="0"/>
              </a:rPr>
              <a:t> is </a:t>
            </a:r>
            <a:r>
              <a:rPr lang="nl-BE" sz="2400" dirty="0" err="1">
                <a:latin typeface="Arial Narrow" pitchFamily="34" charset="0"/>
              </a:rPr>
              <a:t>secondary</a:t>
            </a:r>
            <a:r>
              <a:rPr lang="nl-BE" sz="2400" dirty="0">
                <a:latin typeface="Arial Narrow" pitchFamily="34" charset="0"/>
              </a:rPr>
              <a:t>." </a:t>
            </a:r>
          </a:p>
          <a:p>
            <a:endParaRPr lang="nl-BE" sz="2400" dirty="0">
              <a:latin typeface="Arial Narrow" pitchFamily="34" charset="0"/>
            </a:endParaRPr>
          </a:p>
          <a:p>
            <a:r>
              <a:rPr lang="nl-BE" i="1" dirty="0">
                <a:latin typeface="Arial Narrow" pitchFamily="34" charset="0"/>
              </a:rPr>
              <a:t>Steve Jobs</a:t>
            </a:r>
            <a:endParaRPr lang="nl-BE" dirty="0">
              <a:latin typeface="Arial Narrow" pitchFamily="34" charset="0"/>
            </a:endParaRPr>
          </a:p>
        </p:txBody>
      </p:sp>
      <p:sp>
        <p:nvSpPr>
          <p:cNvPr id="2" name="Titel 1"/>
          <p:cNvSpPr>
            <a:spLocks noGrp="1"/>
          </p:cNvSpPr>
          <p:nvPr>
            <p:ph type="title"/>
          </p:nvPr>
        </p:nvSpPr>
        <p:spPr/>
        <p:txBody>
          <a:bodyPr/>
          <a:lstStyle/>
          <a:p>
            <a:r>
              <a:rPr lang="fr-BE" dirty="0">
                <a:latin typeface="Arial Narrow" pitchFamily="34" charset="0"/>
              </a:rPr>
              <a:t>Conclusion</a:t>
            </a:r>
            <a:r>
              <a:rPr lang="en-US" dirty="0">
                <a:latin typeface="Arial Narrow" pitchFamily="34" charset="0"/>
              </a:rPr>
              <a:t/>
            </a:r>
            <a:br>
              <a:rPr lang="en-US" dirty="0">
                <a:latin typeface="Arial Narrow" pitchFamily="34" charset="0"/>
              </a:rPr>
            </a:br>
            <a:endParaRPr lang="nl-BE"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85750" y="1497013"/>
            <a:ext cx="8501063" cy="1500187"/>
          </a:xfrm>
          <a:prstGeom prst="rect">
            <a:avLst/>
          </a:prstGeom>
          <a:solidFill>
            <a:srgbClr val="FFFFFF"/>
          </a:solidFill>
          <a:ln w="9525">
            <a:noFill/>
            <a:miter lim="800000"/>
            <a:headEnd/>
            <a:tailEnd/>
          </a:ln>
        </p:spPr>
        <p:txBody>
          <a:bodyPr lIns="66751" tIns="33376" rIns="66751" bIns="33376"/>
          <a:lstStyle/>
          <a:p>
            <a:pPr marL="457200" indent="-457200">
              <a:spcBef>
                <a:spcPts val="600"/>
              </a:spcBef>
              <a:buFont typeface="Symbol" pitchFamily="18" charset="2"/>
              <a:buChar char="Þ"/>
              <a:defRPr/>
            </a:pPr>
            <a:endParaRPr lang="fr-BE" dirty="0">
              <a:latin typeface="Arial Narrow" pitchFamily="34" charset="0"/>
            </a:endParaRPr>
          </a:p>
        </p:txBody>
      </p:sp>
      <p:sp>
        <p:nvSpPr>
          <p:cNvPr id="16387" name="Rectangle 14"/>
          <p:cNvSpPr>
            <a:spLocks noChangeArrowheads="1"/>
          </p:cNvSpPr>
          <p:nvPr/>
        </p:nvSpPr>
        <p:spPr bwMode="auto">
          <a:xfrm>
            <a:off x="179388" y="3649663"/>
            <a:ext cx="1604962" cy="1152525"/>
          </a:xfrm>
          <a:prstGeom prst="rect">
            <a:avLst/>
          </a:prstGeom>
          <a:solidFill>
            <a:schemeClr val="bg2"/>
          </a:solidFill>
          <a:ln w="9525">
            <a:solidFill>
              <a:srgbClr val="000000"/>
            </a:solidFill>
            <a:miter lim="800000"/>
            <a:headEnd/>
            <a:tailEnd/>
          </a:ln>
        </p:spPr>
        <p:txBody>
          <a:bodyPr/>
          <a:lstStyle/>
          <a:p>
            <a:pPr algn="ctr">
              <a:defRPr/>
            </a:pPr>
            <a:r>
              <a:rPr lang="nl-NL" sz="2400" dirty="0" err="1">
                <a:latin typeface="Arial Narrow" pitchFamily="34" charset="0"/>
              </a:rPr>
              <a:t>Managarial</a:t>
            </a:r>
            <a:r>
              <a:rPr lang="nl-NL" sz="2400" dirty="0">
                <a:latin typeface="Arial Narrow" pitchFamily="34" charset="0"/>
              </a:rPr>
              <a:t>/ Teaching </a:t>
            </a:r>
            <a:r>
              <a:rPr lang="nl-NL" sz="2400" dirty="0" err="1">
                <a:latin typeface="Arial Narrow" pitchFamily="34" charset="0"/>
              </a:rPr>
              <a:t>style</a:t>
            </a:r>
            <a:endParaRPr lang="nl-NL" sz="2400" dirty="0">
              <a:latin typeface="Arial Narrow" pitchFamily="34" charset="0"/>
            </a:endParaRPr>
          </a:p>
        </p:txBody>
      </p:sp>
      <p:sp>
        <p:nvSpPr>
          <p:cNvPr id="12292" name="Rectangle 14"/>
          <p:cNvSpPr>
            <a:spLocks noChangeArrowheads="1"/>
          </p:cNvSpPr>
          <p:nvPr/>
        </p:nvSpPr>
        <p:spPr bwMode="auto">
          <a:xfrm>
            <a:off x="2700338" y="3644900"/>
            <a:ext cx="2879725" cy="1152525"/>
          </a:xfrm>
          <a:prstGeom prst="rect">
            <a:avLst/>
          </a:prstGeom>
          <a:solidFill>
            <a:srgbClr val="FFFFFF"/>
          </a:solidFill>
          <a:ln w="9525">
            <a:solidFill>
              <a:srgbClr val="000000"/>
            </a:solidFill>
            <a:miter lim="800000"/>
            <a:headEnd/>
            <a:tailEnd/>
          </a:ln>
        </p:spPr>
        <p:txBody>
          <a:bodyPr/>
          <a:lstStyle/>
          <a:p>
            <a:pPr algn="ctr"/>
            <a:r>
              <a:rPr lang="nl-BE" sz="2400">
                <a:latin typeface="Arial Narrow" pitchFamily="34" charset="0"/>
              </a:rPr>
              <a:t>Quantity and quality of motivation to learn</a:t>
            </a:r>
            <a:endParaRPr lang="nl-NL" sz="2400">
              <a:latin typeface="Arial Narrow" pitchFamily="34" charset="0"/>
            </a:endParaRPr>
          </a:p>
        </p:txBody>
      </p:sp>
      <p:sp>
        <p:nvSpPr>
          <p:cNvPr id="12293" name="Rectangle 14"/>
          <p:cNvSpPr>
            <a:spLocks noChangeArrowheads="1"/>
          </p:cNvSpPr>
          <p:nvPr/>
        </p:nvSpPr>
        <p:spPr bwMode="auto">
          <a:xfrm>
            <a:off x="6556375" y="3640138"/>
            <a:ext cx="1389063" cy="1152525"/>
          </a:xfrm>
          <a:prstGeom prst="rect">
            <a:avLst/>
          </a:prstGeom>
          <a:solidFill>
            <a:srgbClr val="FFFFFF"/>
          </a:solidFill>
          <a:ln w="9525">
            <a:solidFill>
              <a:srgbClr val="000000"/>
            </a:solidFill>
            <a:miter lim="800000"/>
            <a:headEnd/>
            <a:tailEnd/>
          </a:ln>
        </p:spPr>
        <p:txBody>
          <a:bodyPr/>
          <a:lstStyle/>
          <a:p>
            <a:pPr algn="ctr"/>
            <a:r>
              <a:rPr lang="nl-NL" sz="2400">
                <a:latin typeface="Arial Narrow" pitchFamily="34" charset="0"/>
              </a:rPr>
              <a:t>Outcomes</a:t>
            </a:r>
          </a:p>
        </p:txBody>
      </p:sp>
      <p:cxnSp>
        <p:nvCxnSpPr>
          <p:cNvPr id="3" name="Straight Arrow Connector 2"/>
          <p:cNvCxnSpPr/>
          <p:nvPr/>
        </p:nvCxnSpPr>
        <p:spPr>
          <a:xfrm>
            <a:off x="1784350" y="4225925"/>
            <a:ext cx="9159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2292" idx="3"/>
            <a:endCxn id="12293" idx="1"/>
          </p:cNvCxnSpPr>
          <p:nvPr/>
        </p:nvCxnSpPr>
        <p:spPr>
          <a:xfrm flipV="1">
            <a:off x="5580063" y="4216400"/>
            <a:ext cx="976312"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fr-BE" dirty="0">
                <a:latin typeface="Arial Narrow" pitchFamily="34" charset="0"/>
              </a:rPr>
              <a:t>Challenge 3</a:t>
            </a:r>
            <a:br>
              <a:rPr lang="fr-BE" dirty="0">
                <a:latin typeface="Arial Narrow" pitchFamily="34" charset="0"/>
              </a:rPr>
            </a:br>
            <a:endParaRPr lang="nl-BE" dirty="0"/>
          </a:p>
        </p:txBody>
      </p:sp>
      <p:sp>
        <p:nvSpPr>
          <p:cNvPr id="5" name="Tijdelijke aanduiding voor inhoud 4"/>
          <p:cNvSpPr>
            <a:spLocks noGrp="1"/>
          </p:cNvSpPr>
          <p:nvPr>
            <p:ph sz="quarter" idx="1"/>
          </p:nvPr>
        </p:nvSpPr>
        <p:spPr>
          <a:xfrm>
            <a:off x="406400" y="1412776"/>
            <a:ext cx="7467600" cy="4873752"/>
          </a:xfrm>
        </p:spPr>
        <p:txBody>
          <a:bodyPr/>
          <a:lstStyle/>
          <a:p>
            <a:pPr marL="457200" indent="-457200">
              <a:buFont typeface="Symbol" pitchFamily="18" charset="2"/>
              <a:buChar char="Þ"/>
              <a:defRPr/>
            </a:pPr>
            <a:r>
              <a:rPr lang="fr-BE" sz="3200" dirty="0">
                <a:latin typeface="Arial Narrow" pitchFamily="34" charset="0"/>
              </a:rPr>
              <a:t>How </a:t>
            </a:r>
            <a:r>
              <a:rPr lang="fr-BE" sz="3200" dirty="0" err="1">
                <a:latin typeface="Arial Narrow" pitchFamily="34" charset="0"/>
              </a:rPr>
              <a:t>can</a:t>
            </a:r>
            <a:r>
              <a:rPr lang="fr-BE" sz="3200" dirty="0">
                <a:latin typeface="Arial Narrow" pitchFamily="34" charset="0"/>
              </a:rPr>
              <a:t> </a:t>
            </a:r>
            <a:r>
              <a:rPr lang="fr-BE" sz="3200" dirty="0" err="1">
                <a:latin typeface="Arial Narrow" pitchFamily="34" charset="0"/>
              </a:rPr>
              <a:t>teachers</a:t>
            </a:r>
            <a:r>
              <a:rPr lang="fr-BE" sz="3200" dirty="0">
                <a:latin typeface="Arial Narrow" pitchFamily="34" charset="0"/>
              </a:rPr>
              <a:t>/managers </a:t>
            </a:r>
            <a:r>
              <a:rPr lang="fr-BE" sz="3200" dirty="0" err="1">
                <a:latin typeface="Arial Narrow" pitchFamily="34" charset="0"/>
              </a:rPr>
              <a:t>nurture</a:t>
            </a:r>
            <a:r>
              <a:rPr lang="fr-BE" sz="3200" dirty="0">
                <a:latin typeface="Arial Narrow" pitchFamily="34" charset="0"/>
              </a:rPr>
              <a:t> optimal motivation?</a:t>
            </a:r>
          </a:p>
          <a:p>
            <a:pPr>
              <a:buNone/>
              <a:defRPr/>
            </a:pPr>
            <a:r>
              <a:rPr lang="fr-BE" dirty="0">
                <a:latin typeface="Arial Narrow" pitchFamily="34" charset="0"/>
              </a:rPr>
              <a:t>= </a:t>
            </a:r>
            <a:r>
              <a:rPr lang="fr-BE" dirty="0" err="1">
                <a:latin typeface="Arial Narrow" pitchFamily="34" charset="0"/>
              </a:rPr>
              <a:t>identifying</a:t>
            </a:r>
            <a:r>
              <a:rPr lang="fr-BE" dirty="0">
                <a:latin typeface="Arial Narrow" pitchFamily="34" charset="0"/>
              </a:rPr>
              <a:t> </a:t>
            </a:r>
            <a:r>
              <a:rPr lang="fr-BE" dirty="0" err="1">
                <a:latin typeface="Arial Narrow" pitchFamily="34" charset="0"/>
              </a:rPr>
              <a:t>motivating</a:t>
            </a:r>
            <a:r>
              <a:rPr lang="fr-BE" dirty="0">
                <a:latin typeface="Arial Narrow" pitchFamily="34" charset="0"/>
              </a:rPr>
              <a:t> TEACHING/MANAGERIAL STYLE</a:t>
            </a:r>
          </a:p>
          <a:p>
            <a:endParaRPr lang="nl-B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4" name="Rectangle 6"/>
          <p:cNvSpPr>
            <a:spLocks noChangeArrowheads="1"/>
          </p:cNvSpPr>
          <p:nvPr/>
        </p:nvSpPr>
        <p:spPr bwMode="auto">
          <a:xfrm>
            <a:off x="3636963" y="5300663"/>
            <a:ext cx="1935162" cy="792162"/>
          </a:xfrm>
          <a:prstGeom prst="rect">
            <a:avLst/>
          </a:prstGeom>
          <a:solidFill>
            <a:schemeClr val="bg2"/>
          </a:solidFill>
          <a:ln w="9525">
            <a:solidFill>
              <a:srgbClr val="000000"/>
            </a:solidFill>
            <a:miter lim="800000"/>
            <a:headEnd/>
            <a:tailEnd/>
          </a:ln>
        </p:spPr>
        <p:txBody>
          <a:bodyPr/>
          <a:lstStyle/>
          <a:p>
            <a:pPr algn="ctr">
              <a:defRPr/>
            </a:pPr>
            <a:r>
              <a:rPr lang="nl-NL" sz="1800" dirty="0" err="1">
                <a:latin typeface="Arial Narrow" pitchFamily="34" charset="0"/>
                <a:cs typeface="Arial" pitchFamily="34" charset="0"/>
              </a:rPr>
              <a:t>Engaged</a:t>
            </a:r>
            <a:r>
              <a:rPr lang="nl-NL" sz="1800" dirty="0">
                <a:latin typeface="Arial Narrow" pitchFamily="34" charset="0"/>
                <a:cs typeface="Arial" pitchFamily="34" charset="0"/>
              </a:rPr>
              <a:t> employees / </a:t>
            </a:r>
            <a:r>
              <a:rPr lang="nl-NL" sz="1800" dirty="0" err="1">
                <a:latin typeface="Arial Narrow" pitchFamily="34" charset="0"/>
                <a:cs typeface="Arial" pitchFamily="34" charset="0"/>
              </a:rPr>
              <a:t>learners</a:t>
            </a:r>
            <a:endParaRPr lang="nl-NL" sz="1800" dirty="0">
              <a:latin typeface="Arial" pitchFamily="34" charset="0"/>
              <a:cs typeface="Arial" pitchFamily="34" charset="0"/>
            </a:endParaRPr>
          </a:p>
        </p:txBody>
      </p:sp>
      <p:sp>
        <p:nvSpPr>
          <p:cNvPr id="13315" name="Rectangle 7"/>
          <p:cNvSpPr>
            <a:spLocks noChangeArrowheads="1"/>
          </p:cNvSpPr>
          <p:nvPr/>
        </p:nvSpPr>
        <p:spPr bwMode="auto">
          <a:xfrm>
            <a:off x="900113" y="1268413"/>
            <a:ext cx="3527425" cy="1873250"/>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Arial" pitchFamily="34" charset="0"/>
              </a:rPr>
              <a:t>DOMAINEXPERTISE / KNOWHOW</a:t>
            </a:r>
          </a:p>
          <a:p>
            <a:pPr algn="ctr"/>
            <a:endParaRPr lang="nl-NL" sz="1800">
              <a:latin typeface="Arial Narrow" pitchFamily="34" charset="0"/>
              <a:cs typeface="Arial" pitchFamily="34" charset="0"/>
            </a:endParaRPr>
          </a:p>
          <a:p>
            <a:pPr>
              <a:buFontTx/>
              <a:buChar char="-"/>
            </a:pPr>
            <a:r>
              <a:rPr lang="nl-NL" sz="1800">
                <a:latin typeface="Arial Narrow" pitchFamily="34" charset="0"/>
                <a:cs typeface="Arial" pitchFamily="34" charset="0"/>
              </a:rPr>
              <a:t> (Technical) knowledge</a:t>
            </a:r>
          </a:p>
          <a:p>
            <a:pPr>
              <a:buFontTx/>
              <a:buChar char="-"/>
            </a:pPr>
            <a:r>
              <a:rPr lang="nl-NL" sz="1800">
                <a:latin typeface="Arial Narrow" pitchFamily="34" charset="0"/>
                <a:cs typeface="Arial" pitchFamily="34" charset="0"/>
              </a:rPr>
              <a:t> Information</a:t>
            </a:r>
          </a:p>
          <a:p>
            <a:pPr>
              <a:buFontTx/>
              <a:buChar char="-"/>
            </a:pPr>
            <a:r>
              <a:rPr lang="nl-NL" sz="1800">
                <a:latin typeface="Arial Narrow" pitchFamily="34" charset="0"/>
                <a:cs typeface="Arial" pitchFamily="34" charset="0"/>
              </a:rPr>
              <a:t> Expertise</a:t>
            </a:r>
          </a:p>
          <a:p>
            <a:endParaRPr lang="nl-NL" sz="1800">
              <a:latin typeface="Arial" pitchFamily="34" charset="0"/>
              <a:cs typeface="Arial" pitchFamily="34" charset="0"/>
            </a:endParaRPr>
          </a:p>
        </p:txBody>
      </p:sp>
      <p:sp>
        <p:nvSpPr>
          <p:cNvPr id="237586" name="Rectangle 18"/>
          <p:cNvSpPr>
            <a:spLocks noChangeArrowheads="1"/>
          </p:cNvSpPr>
          <p:nvPr/>
        </p:nvSpPr>
        <p:spPr bwMode="auto">
          <a:xfrm>
            <a:off x="4716463" y="1268413"/>
            <a:ext cx="3527425" cy="1873250"/>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Arial" pitchFamily="34" charset="0"/>
              </a:rPr>
              <a:t>EXPERIENCE AND INSIGHTS IN MOTIVATION</a:t>
            </a:r>
          </a:p>
          <a:p>
            <a:pPr>
              <a:buFontTx/>
              <a:buChar char="-"/>
            </a:pPr>
            <a:r>
              <a:rPr lang="nl-NL" sz="1800">
                <a:latin typeface="Arial Narrow" pitchFamily="34" charset="0"/>
                <a:cs typeface="Arial" pitchFamily="34" charset="0"/>
              </a:rPr>
              <a:t> How to stimulate employees/learners? </a:t>
            </a:r>
          </a:p>
          <a:p>
            <a:pPr>
              <a:buFontTx/>
              <a:buChar char="-"/>
            </a:pPr>
            <a:r>
              <a:rPr lang="nl-NL" sz="1800">
                <a:latin typeface="Arial Narrow" pitchFamily="34" charset="0"/>
                <a:cs typeface="Arial" pitchFamily="34" charset="0"/>
              </a:rPr>
              <a:t> How to convey information and communicate assignments so that employees/learners get inspired?</a:t>
            </a:r>
          </a:p>
          <a:p>
            <a:endParaRPr lang="nl-NL" sz="1800">
              <a:latin typeface="Arial Narrow" pitchFamily="34" charset="0"/>
              <a:cs typeface="Arial" pitchFamily="34" charset="0"/>
            </a:endParaRPr>
          </a:p>
          <a:p>
            <a:endParaRPr lang="nl-NL" sz="1800">
              <a:latin typeface="Arial" pitchFamily="34" charset="0"/>
              <a:cs typeface="Arial" pitchFamily="34" charset="0"/>
            </a:endParaRPr>
          </a:p>
        </p:txBody>
      </p:sp>
      <p:sp>
        <p:nvSpPr>
          <p:cNvPr id="13317" name="Rectangle 19"/>
          <p:cNvSpPr>
            <a:spLocks noChangeArrowheads="1"/>
          </p:cNvSpPr>
          <p:nvPr/>
        </p:nvSpPr>
        <p:spPr bwMode="auto">
          <a:xfrm>
            <a:off x="900113" y="3284538"/>
            <a:ext cx="3527425" cy="647700"/>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Arial" pitchFamily="34" charset="0"/>
              </a:rPr>
              <a:t>Necessary, but not sufficient condition</a:t>
            </a:r>
            <a:endParaRPr lang="nl-NL" sz="1800">
              <a:latin typeface="Arial" pitchFamily="34" charset="0"/>
              <a:cs typeface="Arial" pitchFamily="34" charset="0"/>
            </a:endParaRPr>
          </a:p>
        </p:txBody>
      </p:sp>
      <p:sp>
        <p:nvSpPr>
          <p:cNvPr id="237588" name="Rectangle 20"/>
          <p:cNvSpPr>
            <a:spLocks noChangeArrowheads="1"/>
          </p:cNvSpPr>
          <p:nvPr/>
        </p:nvSpPr>
        <p:spPr bwMode="auto">
          <a:xfrm>
            <a:off x="4716463" y="3284538"/>
            <a:ext cx="3527425" cy="647700"/>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Arial" pitchFamily="34" charset="0"/>
              </a:rPr>
              <a:t>Necessary, but not sufficient condition</a:t>
            </a:r>
            <a:endParaRPr lang="nl-NL" sz="1800">
              <a:latin typeface="Arial" pitchFamily="34" charset="0"/>
              <a:cs typeface="Arial" pitchFamily="34" charset="0"/>
            </a:endParaRPr>
          </a:p>
        </p:txBody>
      </p:sp>
      <p:sp>
        <p:nvSpPr>
          <p:cNvPr id="237589" name="Rectangle 21"/>
          <p:cNvSpPr>
            <a:spLocks noChangeArrowheads="1"/>
          </p:cNvSpPr>
          <p:nvPr/>
        </p:nvSpPr>
        <p:spPr bwMode="auto">
          <a:xfrm>
            <a:off x="2627313" y="4149725"/>
            <a:ext cx="3816350" cy="647700"/>
          </a:xfrm>
          <a:prstGeom prst="rect">
            <a:avLst/>
          </a:prstGeom>
          <a:solidFill>
            <a:srgbClr val="FFFFFF"/>
          </a:solidFill>
          <a:ln w="9525">
            <a:solidFill>
              <a:srgbClr val="000000"/>
            </a:solidFill>
            <a:miter lim="800000"/>
            <a:headEnd/>
            <a:tailEnd/>
          </a:ln>
        </p:spPr>
        <p:txBody>
          <a:bodyPr/>
          <a:lstStyle/>
          <a:p>
            <a:pPr algn="ctr"/>
            <a:r>
              <a:rPr lang="nl-NL" sz="1800">
                <a:latin typeface="Arial Narrow" pitchFamily="34" charset="0"/>
                <a:cs typeface="Arial" pitchFamily="34" charset="0"/>
              </a:rPr>
              <a:t>Transfer of correct knowledge, information and assignments in a stimulating way</a:t>
            </a:r>
          </a:p>
        </p:txBody>
      </p:sp>
      <p:sp>
        <p:nvSpPr>
          <p:cNvPr id="237590" name="Line 22"/>
          <p:cNvSpPr>
            <a:spLocks noChangeShapeType="1"/>
          </p:cNvSpPr>
          <p:nvPr/>
        </p:nvSpPr>
        <p:spPr bwMode="auto">
          <a:xfrm>
            <a:off x="4572000" y="4797425"/>
            <a:ext cx="0" cy="5032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37591" name="Line 23"/>
          <p:cNvSpPr>
            <a:spLocks noChangeShapeType="1"/>
          </p:cNvSpPr>
          <p:nvPr/>
        </p:nvSpPr>
        <p:spPr bwMode="auto">
          <a:xfrm>
            <a:off x="3276600" y="3933825"/>
            <a:ext cx="790575"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7592" name="Line 24"/>
          <p:cNvSpPr>
            <a:spLocks noChangeShapeType="1"/>
          </p:cNvSpPr>
          <p:nvPr/>
        </p:nvSpPr>
        <p:spPr bwMode="auto">
          <a:xfrm flipH="1">
            <a:off x="5148263" y="3933825"/>
            <a:ext cx="719137"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3323" name="Rectangle 2"/>
          <p:cNvSpPr>
            <a:spLocks noGrp="1" noChangeArrowheads="1"/>
          </p:cNvSpPr>
          <p:nvPr>
            <p:ph type="title"/>
          </p:nvPr>
        </p:nvSpPr>
        <p:spPr>
          <a:xfrm>
            <a:off x="106363" y="125413"/>
            <a:ext cx="8858250" cy="1143000"/>
          </a:xfrm>
          <a:solidFill>
            <a:schemeClr val="bg1"/>
          </a:solidFill>
        </p:spPr>
        <p:txBody>
          <a:bodyPr/>
          <a:lstStyle/>
          <a:p>
            <a:pPr algn="ctr" eaLnBrk="1" hangingPunct="1"/>
            <a:r>
              <a:rPr lang="nl-BE" sz="2800" b="1" smtClean="0">
                <a:latin typeface="Arial Narrow" pitchFamily="34" charset="0"/>
              </a:rPr>
              <a:t>TASK OF THE MANAGER / TEACHER</a:t>
            </a:r>
            <a:endParaRPr lang="nl-NL" sz="2800" b="1" smtClean="0">
              <a:latin typeface="Arial Narrow"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758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75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75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75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75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7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animBg="1"/>
      <p:bldP spid="237586" grpId="0" animBg="1"/>
      <p:bldP spid="237588" grpId="0" animBg="1"/>
      <p:bldP spid="237589" grpId="0" animBg="1"/>
      <p:bldP spid="237590" grpId="0" animBg="1"/>
      <p:bldP spid="237591" grpId="0" animBg="1"/>
      <p:bldP spid="2375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
          <p:cNvSpPr>
            <a:spLocks noChangeArrowheads="1"/>
          </p:cNvSpPr>
          <p:nvPr/>
        </p:nvSpPr>
        <p:spPr bwMode="auto">
          <a:xfrm>
            <a:off x="107950" y="3649663"/>
            <a:ext cx="1511300" cy="1584325"/>
          </a:xfrm>
          <a:prstGeom prst="rect">
            <a:avLst/>
          </a:prstGeom>
          <a:solidFill>
            <a:srgbClr val="FFFFFF"/>
          </a:solidFill>
          <a:ln w="9525">
            <a:solidFill>
              <a:srgbClr val="000000"/>
            </a:solidFill>
            <a:miter lim="800000"/>
            <a:headEnd/>
            <a:tailEnd/>
          </a:ln>
        </p:spPr>
        <p:txBody>
          <a:bodyPr/>
          <a:lstStyle/>
          <a:p>
            <a:pPr algn="ctr"/>
            <a:r>
              <a:rPr lang="nl-NL" sz="2400">
                <a:latin typeface="Arial Narrow" pitchFamily="34" charset="0"/>
              </a:rPr>
              <a:t>Teaching  / managarial style</a:t>
            </a:r>
          </a:p>
        </p:txBody>
      </p:sp>
      <p:sp>
        <p:nvSpPr>
          <p:cNvPr id="14339" name="Rectangle 14"/>
          <p:cNvSpPr>
            <a:spLocks noChangeArrowheads="1"/>
          </p:cNvSpPr>
          <p:nvPr/>
        </p:nvSpPr>
        <p:spPr bwMode="auto">
          <a:xfrm>
            <a:off x="4727575" y="3649663"/>
            <a:ext cx="1727200" cy="1584325"/>
          </a:xfrm>
          <a:prstGeom prst="rect">
            <a:avLst/>
          </a:prstGeom>
          <a:solidFill>
            <a:srgbClr val="FFFFFF"/>
          </a:solidFill>
          <a:ln w="9525">
            <a:solidFill>
              <a:srgbClr val="000000"/>
            </a:solidFill>
            <a:miter lim="800000"/>
            <a:headEnd/>
            <a:tailEnd/>
          </a:ln>
        </p:spPr>
        <p:txBody>
          <a:bodyPr/>
          <a:lstStyle/>
          <a:p>
            <a:pPr algn="ctr"/>
            <a:r>
              <a:rPr lang="nl-BE" sz="2400">
                <a:latin typeface="Arial Narrow" pitchFamily="34" charset="0"/>
              </a:rPr>
              <a:t>Quantity and quality of motivation to learn</a:t>
            </a:r>
            <a:endParaRPr lang="nl-NL" sz="2400">
              <a:latin typeface="Arial Narrow" pitchFamily="34" charset="0"/>
            </a:endParaRPr>
          </a:p>
        </p:txBody>
      </p:sp>
      <p:sp>
        <p:nvSpPr>
          <p:cNvPr id="14340" name="Rectangle 14"/>
          <p:cNvSpPr>
            <a:spLocks noChangeArrowheads="1"/>
          </p:cNvSpPr>
          <p:nvPr/>
        </p:nvSpPr>
        <p:spPr bwMode="auto">
          <a:xfrm>
            <a:off x="7431088" y="3644900"/>
            <a:ext cx="1389062" cy="1584325"/>
          </a:xfrm>
          <a:prstGeom prst="rect">
            <a:avLst/>
          </a:prstGeom>
          <a:solidFill>
            <a:srgbClr val="FFFFFF"/>
          </a:solidFill>
          <a:ln w="9525">
            <a:solidFill>
              <a:srgbClr val="000000"/>
            </a:solidFill>
            <a:miter lim="800000"/>
            <a:headEnd/>
            <a:tailEnd/>
          </a:ln>
        </p:spPr>
        <p:txBody>
          <a:bodyPr/>
          <a:lstStyle/>
          <a:p>
            <a:pPr algn="ctr"/>
            <a:r>
              <a:rPr lang="nl-NL" sz="2400">
                <a:latin typeface="Arial Narrow" pitchFamily="34" charset="0"/>
              </a:rPr>
              <a:t>Outcomes</a:t>
            </a:r>
          </a:p>
        </p:txBody>
      </p:sp>
      <p:cxnSp>
        <p:nvCxnSpPr>
          <p:cNvPr id="3" name="Straight Arrow Connector 2"/>
          <p:cNvCxnSpPr/>
          <p:nvPr/>
        </p:nvCxnSpPr>
        <p:spPr>
          <a:xfrm>
            <a:off x="1619250" y="4437063"/>
            <a:ext cx="7207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339" idx="3"/>
            <a:endCxn id="14340" idx="1"/>
          </p:cNvCxnSpPr>
          <p:nvPr/>
        </p:nvCxnSpPr>
        <p:spPr>
          <a:xfrm flipV="1">
            <a:off x="6454775" y="4437063"/>
            <a:ext cx="976313" cy="4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4"/>
          <p:cNvSpPr>
            <a:spLocks noChangeArrowheads="1"/>
          </p:cNvSpPr>
          <p:nvPr/>
        </p:nvSpPr>
        <p:spPr bwMode="auto">
          <a:xfrm>
            <a:off x="2339975" y="3716338"/>
            <a:ext cx="1511300" cy="1584325"/>
          </a:xfrm>
          <a:prstGeom prst="rect">
            <a:avLst/>
          </a:prstGeom>
          <a:solidFill>
            <a:schemeClr val="bg2">
              <a:lumMod val="90000"/>
            </a:schemeClr>
          </a:solidFill>
          <a:ln w="9525">
            <a:solidFill>
              <a:srgbClr val="000000"/>
            </a:solidFill>
            <a:miter lim="800000"/>
            <a:headEnd/>
            <a:tailEnd/>
          </a:ln>
        </p:spPr>
        <p:txBody>
          <a:bodyPr/>
          <a:lstStyle/>
          <a:p>
            <a:pPr algn="ctr">
              <a:defRPr/>
            </a:pPr>
            <a:r>
              <a:rPr lang="nl-BE" sz="2400">
                <a:latin typeface="Arial Narrow" pitchFamily="34" charset="0"/>
              </a:rPr>
              <a:t>Underlying mechanism</a:t>
            </a:r>
            <a:endParaRPr lang="nl-NL" sz="2400">
              <a:latin typeface="Arial Narrow" pitchFamily="34" charset="0"/>
            </a:endParaRPr>
          </a:p>
        </p:txBody>
      </p:sp>
      <p:cxnSp>
        <p:nvCxnSpPr>
          <p:cNvPr id="14" name="Straight Arrow Connector 13"/>
          <p:cNvCxnSpPr>
            <a:endCxn id="14339" idx="1"/>
          </p:cNvCxnSpPr>
          <p:nvPr/>
        </p:nvCxnSpPr>
        <p:spPr>
          <a:xfrm>
            <a:off x="3851275" y="4437063"/>
            <a:ext cx="876300" cy="4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85750" y="1497013"/>
            <a:ext cx="8501063" cy="1500187"/>
          </a:xfrm>
          <a:prstGeom prst="rect">
            <a:avLst/>
          </a:prstGeom>
          <a:solidFill>
            <a:srgbClr val="FFFFFF"/>
          </a:solidFill>
          <a:ln w="9525">
            <a:noFill/>
            <a:miter lim="800000"/>
            <a:headEnd/>
            <a:tailEnd/>
          </a:ln>
        </p:spPr>
        <p:txBody>
          <a:bodyPr lIns="66751" tIns="33376" rIns="66751" bIns="33376"/>
          <a:lstStyle/>
          <a:p>
            <a:pPr marL="457200" indent="-457200">
              <a:spcBef>
                <a:spcPts val="600"/>
              </a:spcBef>
              <a:buFont typeface="Symbol" pitchFamily="18" charset="2"/>
              <a:buChar char="Þ"/>
              <a:defRPr/>
            </a:pPr>
            <a:endParaRPr lang="fr-BE" dirty="0">
              <a:latin typeface="Arial Narrow" pitchFamily="34" charset="0"/>
            </a:endParaRPr>
          </a:p>
        </p:txBody>
      </p:sp>
      <p:sp>
        <p:nvSpPr>
          <p:cNvPr id="2" name="Titel 1"/>
          <p:cNvSpPr>
            <a:spLocks noGrp="1"/>
          </p:cNvSpPr>
          <p:nvPr>
            <p:ph type="title"/>
          </p:nvPr>
        </p:nvSpPr>
        <p:spPr/>
        <p:txBody>
          <a:bodyPr/>
          <a:lstStyle/>
          <a:p>
            <a:r>
              <a:rPr lang="fr-BE" dirty="0">
                <a:latin typeface="Arial Narrow" pitchFamily="34" charset="0"/>
              </a:rPr>
              <a:t>Challenge </a:t>
            </a:r>
            <a:r>
              <a:rPr lang="fr-BE" dirty="0" smtClean="0">
                <a:latin typeface="Arial Narrow" pitchFamily="34" charset="0"/>
              </a:rPr>
              <a:t>4</a:t>
            </a:r>
            <a:r>
              <a:rPr lang="fr-BE" dirty="0">
                <a:latin typeface="Arial Narrow" pitchFamily="34" charset="0"/>
              </a:rPr>
              <a:t/>
            </a:r>
            <a:br>
              <a:rPr lang="fr-BE" dirty="0">
                <a:latin typeface="Arial Narrow" pitchFamily="34" charset="0"/>
              </a:rPr>
            </a:br>
            <a:endParaRPr lang="nl-BE" dirty="0"/>
          </a:p>
        </p:txBody>
      </p:sp>
      <p:sp>
        <p:nvSpPr>
          <p:cNvPr id="4" name="Tijdelijke aanduiding voor inhoud 3"/>
          <p:cNvSpPr>
            <a:spLocks noGrp="1"/>
          </p:cNvSpPr>
          <p:nvPr>
            <p:ph sz="quarter" idx="1"/>
          </p:nvPr>
        </p:nvSpPr>
        <p:spPr>
          <a:xfrm>
            <a:off x="395536" y="1258824"/>
            <a:ext cx="7467600" cy="3476752"/>
          </a:xfrm>
        </p:spPr>
        <p:txBody>
          <a:bodyPr/>
          <a:lstStyle/>
          <a:p>
            <a:pPr marL="457200" indent="-457200">
              <a:buFont typeface="Symbol" pitchFamily="18" charset="2"/>
              <a:buChar char="Þ"/>
              <a:defRPr/>
            </a:pPr>
            <a:r>
              <a:rPr lang="fr-BE" sz="3200" dirty="0" err="1">
                <a:latin typeface="Arial Narrow" pitchFamily="34" charset="0"/>
              </a:rPr>
              <a:t>Which</a:t>
            </a:r>
            <a:r>
              <a:rPr lang="fr-BE" sz="3200" dirty="0">
                <a:latin typeface="Arial Narrow" pitchFamily="34" charset="0"/>
              </a:rPr>
              <a:t> </a:t>
            </a:r>
            <a:r>
              <a:rPr lang="fr-BE" sz="3200" dirty="0" err="1">
                <a:latin typeface="Arial Narrow" pitchFamily="34" charset="0"/>
              </a:rPr>
              <a:t>factors</a:t>
            </a:r>
            <a:r>
              <a:rPr lang="fr-BE" sz="3200" dirty="0">
                <a:latin typeface="Arial Narrow" pitchFamily="34" charset="0"/>
              </a:rPr>
              <a:t> </a:t>
            </a:r>
            <a:r>
              <a:rPr lang="fr-BE" sz="3200" dirty="0" err="1">
                <a:latin typeface="Arial Narrow" pitchFamily="34" charset="0"/>
              </a:rPr>
              <a:t>energize</a:t>
            </a:r>
            <a:r>
              <a:rPr lang="fr-BE" sz="3200" dirty="0">
                <a:latin typeface="Arial Narrow" pitchFamily="34" charset="0"/>
              </a:rPr>
              <a:t> motivation? </a:t>
            </a:r>
          </a:p>
          <a:p>
            <a:pPr marL="457200" indent="-457200">
              <a:buNone/>
              <a:defRPr/>
            </a:pPr>
            <a:r>
              <a:rPr lang="fr-BE" dirty="0" smtClean="0">
                <a:latin typeface="Arial Narrow" pitchFamily="34" charset="0"/>
              </a:rPr>
              <a:t>	= </a:t>
            </a:r>
            <a:r>
              <a:rPr lang="fr-BE" dirty="0" err="1">
                <a:latin typeface="Arial Narrow" pitchFamily="34" charset="0"/>
              </a:rPr>
              <a:t>identifying</a:t>
            </a:r>
            <a:r>
              <a:rPr lang="fr-BE" dirty="0">
                <a:latin typeface="Arial Narrow" pitchFamily="34" charset="0"/>
              </a:rPr>
              <a:t> ENERGETIC </a:t>
            </a:r>
            <a:r>
              <a:rPr lang="fr-BE" dirty="0" err="1">
                <a:latin typeface="Arial Narrow" pitchFamily="34" charset="0"/>
              </a:rPr>
              <a:t>resources</a:t>
            </a:r>
            <a:r>
              <a:rPr lang="fr-BE" dirty="0">
                <a:latin typeface="Arial Narrow" pitchFamily="34" charset="0"/>
              </a:rPr>
              <a:t> of motivation</a:t>
            </a:r>
          </a:p>
          <a:p>
            <a:pPr marL="457200" indent="-457200">
              <a:buNone/>
              <a:defRPr/>
            </a:pPr>
            <a:r>
              <a:rPr lang="fr-BE" dirty="0" smtClean="0">
                <a:latin typeface="Arial Narrow" pitchFamily="34" charset="0"/>
              </a:rPr>
              <a:t>	= </a:t>
            </a:r>
            <a:r>
              <a:rPr lang="fr-BE" dirty="0" err="1">
                <a:latin typeface="Arial Narrow" pitchFamily="34" charset="0"/>
              </a:rPr>
              <a:t>identifying</a:t>
            </a:r>
            <a:r>
              <a:rPr lang="fr-BE" dirty="0">
                <a:latin typeface="Arial Narrow" pitchFamily="34" charset="0"/>
              </a:rPr>
              <a:t> UNDERLYING MECHANISM of motivation</a:t>
            </a:r>
          </a:p>
          <a:p>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85750" y="1497013"/>
            <a:ext cx="8501063" cy="1500187"/>
          </a:xfrm>
          <a:prstGeom prst="rect">
            <a:avLst/>
          </a:prstGeom>
          <a:solidFill>
            <a:srgbClr val="FFFFFF"/>
          </a:solidFill>
          <a:ln w="9525">
            <a:noFill/>
            <a:miter lim="800000"/>
            <a:headEnd/>
            <a:tailEnd/>
          </a:ln>
        </p:spPr>
        <p:txBody>
          <a:bodyPr lIns="66751" tIns="33376" rIns="66751" bIns="33376"/>
          <a:lstStyle/>
          <a:p>
            <a:pPr marL="457200" indent="-457200">
              <a:spcBef>
                <a:spcPts val="600"/>
              </a:spcBef>
              <a:buFont typeface="Symbol" pitchFamily="18" charset="2"/>
              <a:buChar char="Þ"/>
              <a:defRPr/>
            </a:pPr>
            <a:endParaRPr lang="fr-BE" dirty="0">
              <a:latin typeface="Arial Narrow" pitchFamily="34" charset="0"/>
            </a:endParaRPr>
          </a:p>
        </p:txBody>
      </p:sp>
      <p:sp>
        <p:nvSpPr>
          <p:cNvPr id="15363" name="Rectangle 14"/>
          <p:cNvSpPr>
            <a:spLocks noChangeArrowheads="1"/>
          </p:cNvSpPr>
          <p:nvPr/>
        </p:nvSpPr>
        <p:spPr bwMode="auto">
          <a:xfrm>
            <a:off x="2051050" y="3716338"/>
            <a:ext cx="1441450" cy="1584325"/>
          </a:xfrm>
          <a:prstGeom prst="rect">
            <a:avLst/>
          </a:prstGeom>
          <a:solidFill>
            <a:srgbClr val="FFFFFF"/>
          </a:solidFill>
          <a:ln w="9525">
            <a:solidFill>
              <a:srgbClr val="000000"/>
            </a:solidFill>
            <a:miter lim="800000"/>
            <a:headEnd/>
            <a:tailEnd/>
          </a:ln>
        </p:spPr>
        <p:txBody>
          <a:bodyPr/>
          <a:lstStyle/>
          <a:p>
            <a:pPr algn="ctr"/>
            <a:r>
              <a:rPr lang="nl-NL" sz="2400">
                <a:latin typeface="Arial Narrow" pitchFamily="34" charset="0"/>
              </a:rPr>
              <a:t>Teaching / managarial style</a:t>
            </a:r>
          </a:p>
        </p:txBody>
      </p:sp>
      <p:sp>
        <p:nvSpPr>
          <p:cNvPr id="15364" name="Rectangle 14"/>
          <p:cNvSpPr>
            <a:spLocks noChangeArrowheads="1"/>
          </p:cNvSpPr>
          <p:nvPr/>
        </p:nvSpPr>
        <p:spPr bwMode="auto">
          <a:xfrm>
            <a:off x="5437188" y="3716338"/>
            <a:ext cx="1727200" cy="1584325"/>
          </a:xfrm>
          <a:prstGeom prst="rect">
            <a:avLst/>
          </a:prstGeom>
          <a:solidFill>
            <a:srgbClr val="FFFFFF"/>
          </a:solidFill>
          <a:ln w="9525">
            <a:solidFill>
              <a:srgbClr val="000000"/>
            </a:solidFill>
            <a:miter lim="800000"/>
            <a:headEnd/>
            <a:tailEnd/>
          </a:ln>
        </p:spPr>
        <p:txBody>
          <a:bodyPr/>
          <a:lstStyle/>
          <a:p>
            <a:pPr algn="ctr"/>
            <a:r>
              <a:rPr lang="nl-BE" sz="2400">
                <a:latin typeface="Arial Narrow" pitchFamily="34" charset="0"/>
              </a:rPr>
              <a:t>Quantity and quality of motivation to learn</a:t>
            </a:r>
            <a:endParaRPr lang="nl-NL" sz="2400">
              <a:latin typeface="Arial Narrow" pitchFamily="34" charset="0"/>
            </a:endParaRPr>
          </a:p>
        </p:txBody>
      </p:sp>
      <p:sp>
        <p:nvSpPr>
          <p:cNvPr id="15365" name="Rectangle 14"/>
          <p:cNvSpPr>
            <a:spLocks noChangeArrowheads="1"/>
          </p:cNvSpPr>
          <p:nvPr/>
        </p:nvSpPr>
        <p:spPr bwMode="auto">
          <a:xfrm>
            <a:off x="7431088" y="3716338"/>
            <a:ext cx="1389062" cy="1584325"/>
          </a:xfrm>
          <a:prstGeom prst="rect">
            <a:avLst/>
          </a:prstGeom>
          <a:solidFill>
            <a:srgbClr val="FFFFFF"/>
          </a:solidFill>
          <a:ln w="9525">
            <a:solidFill>
              <a:srgbClr val="000000"/>
            </a:solidFill>
            <a:miter lim="800000"/>
            <a:headEnd/>
            <a:tailEnd/>
          </a:ln>
        </p:spPr>
        <p:txBody>
          <a:bodyPr/>
          <a:lstStyle/>
          <a:p>
            <a:pPr algn="ctr"/>
            <a:endParaRPr lang="nl-NL" sz="2400">
              <a:latin typeface="Arial Narrow" pitchFamily="34" charset="0"/>
            </a:endParaRPr>
          </a:p>
          <a:p>
            <a:pPr algn="ctr"/>
            <a:r>
              <a:rPr lang="nl-NL" sz="2400">
                <a:latin typeface="Arial Narrow" pitchFamily="34" charset="0"/>
              </a:rPr>
              <a:t>Outcomes</a:t>
            </a:r>
          </a:p>
        </p:txBody>
      </p:sp>
      <p:cxnSp>
        <p:nvCxnSpPr>
          <p:cNvPr id="3" name="Straight Arrow Connector 2"/>
          <p:cNvCxnSpPr/>
          <p:nvPr/>
        </p:nvCxnSpPr>
        <p:spPr>
          <a:xfrm flipV="1">
            <a:off x="3490913" y="4437063"/>
            <a:ext cx="2174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164388" y="4437063"/>
            <a:ext cx="2667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8" name="Rectangle 14"/>
          <p:cNvSpPr>
            <a:spLocks noChangeArrowheads="1"/>
          </p:cNvSpPr>
          <p:nvPr/>
        </p:nvSpPr>
        <p:spPr bwMode="auto">
          <a:xfrm>
            <a:off x="3708400" y="3716338"/>
            <a:ext cx="1511300" cy="1584325"/>
          </a:xfrm>
          <a:prstGeom prst="rect">
            <a:avLst/>
          </a:prstGeom>
          <a:solidFill>
            <a:srgbClr val="FFFFFF"/>
          </a:solidFill>
          <a:ln w="9525">
            <a:solidFill>
              <a:srgbClr val="000000"/>
            </a:solidFill>
            <a:miter lim="800000"/>
            <a:headEnd/>
            <a:tailEnd/>
          </a:ln>
        </p:spPr>
        <p:txBody>
          <a:bodyPr/>
          <a:lstStyle/>
          <a:p>
            <a:pPr algn="ctr"/>
            <a:r>
              <a:rPr lang="nl-BE" sz="2400">
                <a:latin typeface="Arial Narrow" pitchFamily="34" charset="0"/>
              </a:rPr>
              <a:t>Underlying mechanism</a:t>
            </a:r>
            <a:endParaRPr lang="nl-NL" sz="2400">
              <a:latin typeface="Arial Narrow" pitchFamily="34" charset="0"/>
            </a:endParaRPr>
          </a:p>
        </p:txBody>
      </p:sp>
      <p:cxnSp>
        <p:nvCxnSpPr>
          <p:cNvPr id="14" name="Straight Arrow Connector 13"/>
          <p:cNvCxnSpPr/>
          <p:nvPr/>
        </p:nvCxnSpPr>
        <p:spPr>
          <a:xfrm>
            <a:off x="5221288" y="4437063"/>
            <a:ext cx="2159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4"/>
          <p:cNvSpPr>
            <a:spLocks noChangeArrowheads="1"/>
          </p:cNvSpPr>
          <p:nvPr/>
        </p:nvSpPr>
        <p:spPr bwMode="auto">
          <a:xfrm>
            <a:off x="323850" y="3716338"/>
            <a:ext cx="1389063" cy="1584325"/>
          </a:xfrm>
          <a:prstGeom prst="rect">
            <a:avLst/>
          </a:prstGeom>
          <a:solidFill>
            <a:schemeClr val="bg2"/>
          </a:solidFill>
          <a:ln w="9525">
            <a:solidFill>
              <a:srgbClr val="000000"/>
            </a:solidFill>
            <a:miter lim="800000"/>
            <a:headEnd/>
            <a:tailEnd/>
          </a:ln>
        </p:spPr>
        <p:txBody>
          <a:bodyPr/>
          <a:lstStyle/>
          <a:p>
            <a:pPr algn="ctr">
              <a:defRPr/>
            </a:pPr>
            <a:r>
              <a:rPr lang="nl-NL" sz="2400" dirty="0" err="1">
                <a:latin typeface="Arial Narrow" pitchFamily="34" charset="0"/>
              </a:rPr>
              <a:t>Ante-cedents</a:t>
            </a:r>
            <a:endParaRPr lang="nl-NL" sz="2400" dirty="0">
              <a:latin typeface="Arial Narrow" pitchFamily="34" charset="0"/>
            </a:endParaRPr>
          </a:p>
        </p:txBody>
      </p:sp>
      <p:cxnSp>
        <p:nvCxnSpPr>
          <p:cNvPr id="19" name="Straight Arrow Connector 2"/>
          <p:cNvCxnSpPr/>
          <p:nvPr/>
        </p:nvCxnSpPr>
        <p:spPr>
          <a:xfrm flipV="1">
            <a:off x="1763713" y="4437063"/>
            <a:ext cx="2159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fr-BE" dirty="0">
                <a:latin typeface="Arial Narrow" pitchFamily="34" charset="0"/>
              </a:rPr>
              <a:t>Challenge 5</a:t>
            </a:r>
            <a:br>
              <a:rPr lang="fr-BE" dirty="0">
                <a:latin typeface="Arial Narrow" pitchFamily="34" charset="0"/>
              </a:rPr>
            </a:br>
            <a:endParaRPr lang="nl-BE" dirty="0"/>
          </a:p>
        </p:txBody>
      </p:sp>
      <p:sp>
        <p:nvSpPr>
          <p:cNvPr id="5" name="Tijdelijke aanduiding voor inhoud 4"/>
          <p:cNvSpPr>
            <a:spLocks noGrp="1"/>
          </p:cNvSpPr>
          <p:nvPr>
            <p:ph sz="quarter" idx="1"/>
          </p:nvPr>
        </p:nvSpPr>
        <p:spPr>
          <a:xfrm>
            <a:off x="295328" y="1279462"/>
            <a:ext cx="7467600" cy="4873752"/>
          </a:xfrm>
        </p:spPr>
        <p:txBody>
          <a:bodyPr/>
          <a:lstStyle/>
          <a:p>
            <a:pPr marL="457200" indent="-457200">
              <a:buFont typeface="Symbol" pitchFamily="18" charset="2"/>
              <a:buChar char="Þ"/>
              <a:defRPr/>
            </a:pPr>
            <a:r>
              <a:rPr lang="fr-BE" sz="3200" dirty="0" err="1">
                <a:latin typeface="Arial Narrow" pitchFamily="34" charset="0"/>
              </a:rPr>
              <a:t>What</a:t>
            </a:r>
            <a:r>
              <a:rPr lang="fr-BE" sz="3200" dirty="0">
                <a:latin typeface="Arial Narrow" pitchFamily="34" charset="0"/>
              </a:rPr>
              <a:t> leads </a:t>
            </a:r>
            <a:r>
              <a:rPr lang="fr-BE" sz="3200" dirty="0" err="1">
                <a:latin typeface="Arial Narrow" pitchFamily="34" charset="0"/>
              </a:rPr>
              <a:t>teachers</a:t>
            </a:r>
            <a:r>
              <a:rPr lang="fr-BE" sz="3200" dirty="0">
                <a:latin typeface="Arial Narrow" pitchFamily="34" charset="0"/>
              </a:rPr>
              <a:t>/managers to </a:t>
            </a:r>
            <a:r>
              <a:rPr lang="fr-BE" sz="3200" dirty="0" err="1">
                <a:latin typeface="Arial Narrow" pitchFamily="34" charset="0"/>
              </a:rPr>
              <a:t>make</a:t>
            </a:r>
            <a:r>
              <a:rPr lang="fr-BE" sz="3200" dirty="0">
                <a:latin typeface="Arial Narrow" pitchFamily="34" charset="0"/>
              </a:rPr>
              <a:t> use of a </a:t>
            </a:r>
            <a:r>
              <a:rPr lang="fr-BE" sz="3200" dirty="0" err="1">
                <a:latin typeface="Arial Narrow" pitchFamily="34" charset="0"/>
              </a:rPr>
              <a:t>particular</a:t>
            </a:r>
            <a:r>
              <a:rPr lang="fr-BE" sz="3200" dirty="0">
                <a:latin typeface="Arial Narrow" pitchFamily="34" charset="0"/>
              </a:rPr>
              <a:t> </a:t>
            </a:r>
            <a:r>
              <a:rPr lang="fr-BE" sz="3200" dirty="0" err="1">
                <a:latin typeface="Arial Narrow" pitchFamily="34" charset="0"/>
              </a:rPr>
              <a:t>motivating</a:t>
            </a:r>
            <a:r>
              <a:rPr lang="fr-BE" sz="3200" dirty="0">
                <a:latin typeface="Arial Narrow" pitchFamily="34" charset="0"/>
              </a:rPr>
              <a:t> style? </a:t>
            </a:r>
          </a:p>
          <a:p>
            <a:pPr>
              <a:buNone/>
              <a:defRPr/>
            </a:pPr>
            <a:r>
              <a:rPr lang="fr-BE" dirty="0" smtClean="0">
                <a:latin typeface="Arial Narrow" pitchFamily="34" charset="0"/>
              </a:rPr>
              <a:t>	= </a:t>
            </a:r>
            <a:r>
              <a:rPr lang="fr-BE" dirty="0" err="1">
                <a:latin typeface="Arial Narrow" pitchFamily="34" charset="0"/>
              </a:rPr>
              <a:t>identifying</a:t>
            </a:r>
            <a:r>
              <a:rPr lang="fr-BE" dirty="0">
                <a:latin typeface="Arial Narrow" pitchFamily="34" charset="0"/>
              </a:rPr>
              <a:t> ANTECEDENTS of </a:t>
            </a:r>
            <a:r>
              <a:rPr lang="fr-BE" dirty="0" err="1">
                <a:latin typeface="Arial Narrow" pitchFamily="34" charset="0"/>
              </a:rPr>
              <a:t>motivating</a:t>
            </a:r>
            <a:r>
              <a:rPr lang="fr-BE" dirty="0">
                <a:latin typeface="Arial Narrow" pitchFamily="34" charset="0"/>
              </a:rPr>
              <a:t> style</a:t>
            </a:r>
          </a:p>
          <a:p>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211</TotalTime>
  <Words>2732</Words>
  <Application>Microsoft Office PowerPoint</Application>
  <PresentationFormat>Diavoorstelling (4:3)</PresentationFormat>
  <Paragraphs>477</Paragraphs>
  <Slides>55</Slides>
  <Notes>52</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55</vt:i4>
      </vt:variant>
    </vt:vector>
  </HeadingPairs>
  <TitlesOfParts>
    <vt:vector size="57" baseType="lpstr">
      <vt:lpstr>Oriel</vt:lpstr>
      <vt:lpstr>Worksheet</vt:lpstr>
      <vt:lpstr>EUHOFA BELGIUM 2012 11 -16 november</vt:lpstr>
      <vt:lpstr>PowerPoint-presentatie</vt:lpstr>
      <vt:lpstr>PowerPoint-presentatie</vt:lpstr>
      <vt:lpstr>Challenge 1 </vt:lpstr>
      <vt:lpstr>Challenge 2 </vt:lpstr>
      <vt:lpstr>Challenge 3 </vt:lpstr>
      <vt:lpstr>TASK OF THE MANAGER / TEACHER</vt:lpstr>
      <vt:lpstr>Challenge 4 </vt:lpstr>
      <vt:lpstr>Challenge 5 </vt:lpstr>
      <vt:lpstr>PowerPoint-presentatie</vt:lpstr>
      <vt:lpstr>Challenge 1: Which motivational subtypes are distinguished within SDT? “Why are students/employees putting effort in their studies/work?”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Challenge 2a: Does quality of motivation matter?</vt:lpstr>
      <vt:lpstr>Are Autonomously Motivated Teenagers more Active and Engaged During PE classes?  </vt:lpstr>
      <vt:lpstr>PowerPoint-presentatie</vt:lpstr>
      <vt:lpstr>Teacher motivation &amp; burn-out </vt:lpstr>
      <vt:lpstr>PowerPoint-presentatie</vt:lpstr>
      <vt:lpstr>Challenge 3 Identifying the Underlying Mechanism of Growth: The Role of Psychological Need Satisfaction </vt:lpstr>
      <vt:lpstr>Wich needs do meet the following criteria?  </vt:lpstr>
      <vt:lpstr>PowerPoint-presentatie</vt:lpstr>
      <vt:lpstr>PowerPoint-presentatie</vt:lpstr>
      <vt:lpstr>PowerPoint-presentatie</vt:lpstr>
      <vt:lpstr>Challenge 4: How to create a motivating environment?  </vt:lpstr>
      <vt:lpstr>PowerPoint-presentatie</vt:lpstr>
      <vt:lpstr>PowerPoint-presentatie</vt:lpstr>
      <vt:lpstr>PowerPoint-presentatie</vt:lpstr>
      <vt:lpstr>PowerPoint-presentatie</vt:lpstr>
      <vt:lpstr>Autonomy-supportive instructions </vt:lpstr>
      <vt:lpstr>Controlling instructions </vt:lpstr>
      <vt:lpstr>PowerPoint-presentatie</vt:lpstr>
      <vt:lpstr>PowerPoint-presentatie</vt:lpstr>
      <vt:lpstr>PowerPoint-presentatie</vt:lpstr>
      <vt:lpstr>PowerPoint-presentatie</vt:lpstr>
      <vt:lpstr>PowerPoint-presentatie</vt:lpstr>
      <vt:lpstr>Autonomy-supportive vs. controlling teachers / managers… </vt:lpstr>
      <vt:lpstr>PowerPoint-presentatie</vt:lpstr>
      <vt:lpstr>PowerPoint-presentatie</vt:lpstr>
      <vt:lpstr>PowerPoint-presentatie</vt:lpstr>
      <vt:lpstr>PowerPoint-presentatie</vt:lpstr>
      <vt:lpstr>How can prohibitions/rules be introduced? </vt:lpstr>
      <vt:lpstr>How?  </vt:lpstr>
      <vt:lpstr>PowerPoint-presentatie</vt:lpstr>
      <vt:lpstr>How to communicate corrective feedback?  </vt:lpstr>
      <vt:lpstr>Structured teachers / managers …  </vt:lpstr>
      <vt:lpstr>Challenge 5: Which factors lead managers / teachers to adopt a controlling approach? </vt:lpstr>
      <vt:lpstr>PowerPoint-presentatie</vt:lpstr>
      <vt:lpstr>Conclusion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EUHOFA BELGIUM 2012 11 to 15 november</dc:title>
  <dc:creator>Hotelschool</dc:creator>
  <cp:lastModifiedBy>Hotels. Ter Duinen</cp:lastModifiedBy>
  <cp:revision>29</cp:revision>
  <dcterms:created xsi:type="dcterms:W3CDTF">2012-01-30T17:29:27Z</dcterms:created>
  <dcterms:modified xsi:type="dcterms:W3CDTF">2012-11-08T20:11:20Z</dcterms:modified>
</cp:coreProperties>
</file>