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6" r:id="rId3"/>
    <p:sldId id="267" r:id="rId4"/>
    <p:sldId id="270" r:id="rId5"/>
    <p:sldId id="268" r:id="rId6"/>
    <p:sldId id="269" r:id="rId7"/>
    <p:sldId id="25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tels. Ter Duinen" initials="H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B5"/>
    <a:srgbClr val="1E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66" d="100"/>
          <a:sy n="66" d="100"/>
        </p:scale>
        <p:origin x="-210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9FB2-5642-45BD-9960-0D7F3831A0DD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BAF1-EE87-4692-9E16-961D45FE0FC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5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E9BB8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D98B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0" name="Picture 2" descr="C:\Users\gebruiker\Desktop\Dropbox\Euhofa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313870" cy="16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2977"/>
            <a:ext cx="491781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" y="6492598"/>
            <a:ext cx="268139" cy="252000"/>
          </a:xfrm>
          <a:prstGeom prst="rect">
            <a:avLst/>
          </a:prstGeom>
        </p:spPr>
      </p:pic>
      <p:pic>
        <p:nvPicPr>
          <p:cNvPr id="18" name="Tijdelijke aanduiding voor inhoud 2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75" r="22522" b="40423"/>
          <a:stretch/>
        </p:blipFill>
        <p:spPr>
          <a:xfrm>
            <a:off x="251520" y="6476334"/>
            <a:ext cx="224490" cy="252000"/>
          </a:xfrm>
          <a:prstGeom prst="rect">
            <a:avLst/>
          </a:prstGeom>
        </p:spPr>
      </p:pic>
      <p:pic>
        <p:nvPicPr>
          <p:cNvPr id="15" name="Afbeelding 14" descr="EuhofaLogoORG01 aangepast.t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076056" y="4148328"/>
            <a:ext cx="3627120" cy="2709672"/>
          </a:xfrm>
          <a:prstGeom prst="rect">
            <a:avLst/>
          </a:prstGeom>
        </p:spPr>
      </p:pic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pic>
        <p:nvPicPr>
          <p:cNvPr id="20" name="Tijdelijke aanduiding voor inhoud 3" descr="Logo_300dpi Provincie West-Vlaanderen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11088" y="6314262"/>
            <a:ext cx="792088" cy="39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/>
              <a:t>11 -16 november</a:t>
            </a:r>
            <a:endParaRPr lang="nl-BE" sz="4000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048672" cy="755332"/>
          </a:xfrm>
        </p:spPr>
        <p:txBody>
          <a:bodyPr>
            <a:noAutofit/>
          </a:bodyPr>
          <a:lstStyle/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Thursday</a:t>
            </a:r>
            <a:r>
              <a:rPr lang="nl-BE" sz="2400" dirty="0" smtClean="0">
                <a:solidFill>
                  <a:schemeClr val="tx1"/>
                </a:solidFill>
              </a:rPr>
              <a:t> November 15</a:t>
            </a:r>
            <a:br>
              <a:rPr lang="nl-BE" sz="2400" dirty="0" smtClean="0">
                <a:solidFill>
                  <a:schemeClr val="tx1"/>
                </a:solidFill>
              </a:rPr>
            </a:br>
            <a:r>
              <a:rPr lang="nl-BE" sz="2400" dirty="0" err="1" smtClean="0">
                <a:solidFill>
                  <a:schemeClr val="tx1"/>
                </a:solidFill>
              </a:rPr>
              <a:t>Delanghe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</a:rPr>
              <a:t>Wilfried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Motivation</a:t>
            </a:r>
            <a:r>
              <a:rPr lang="nl-BE" sz="2400" dirty="0" smtClean="0">
                <a:solidFill>
                  <a:schemeClr val="tx1"/>
                </a:solidFill>
              </a:rPr>
              <a:t> of management</a:t>
            </a:r>
            <a:br>
              <a:rPr lang="nl-BE" sz="2400" dirty="0" smtClean="0">
                <a:solidFill>
                  <a:schemeClr val="tx1"/>
                </a:solidFill>
              </a:rPr>
            </a:br>
            <a:r>
              <a:rPr lang="nl-BE" sz="2400" dirty="0" smtClean="0">
                <a:solidFill>
                  <a:schemeClr val="tx1"/>
                </a:solidFill>
              </a:rPr>
              <a:t>“Support the </a:t>
            </a:r>
            <a:r>
              <a:rPr lang="nl-BE" sz="2400" dirty="0" err="1" smtClean="0">
                <a:solidFill>
                  <a:schemeClr val="tx1"/>
                </a:solidFill>
              </a:rPr>
              <a:t>growth</a:t>
            </a:r>
            <a:r>
              <a:rPr lang="nl-BE" sz="2400" dirty="0" smtClean="0">
                <a:solidFill>
                  <a:schemeClr val="tx1"/>
                </a:solidFill>
              </a:rPr>
              <a:t> of </a:t>
            </a:r>
            <a:r>
              <a:rPr lang="nl-BE" sz="2400" dirty="0" err="1" smtClean="0">
                <a:solidFill>
                  <a:schemeClr val="tx1"/>
                </a:solidFill>
              </a:rPr>
              <a:t>your</a:t>
            </a:r>
            <a:r>
              <a:rPr lang="nl-BE" sz="2400" dirty="0" smtClean="0">
                <a:solidFill>
                  <a:schemeClr val="tx1"/>
                </a:solidFill>
              </a:rPr>
              <a:t> managers”</a:t>
            </a:r>
          </a:p>
          <a:p>
            <a:pPr algn="ctr"/>
            <a:endParaRPr lang="nl-BE" sz="2400" i="1" dirty="0" smtClean="0"/>
          </a:p>
          <a:p>
            <a:pPr algn="ctr"/>
            <a:endParaRPr lang="nl-BE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0" dirty="0" err="1" smtClean="0"/>
              <a:t>Motivation</a:t>
            </a:r>
            <a:r>
              <a:rPr lang="nl-BE" sz="2400" b="0" dirty="0" smtClean="0"/>
              <a:t> in the </a:t>
            </a:r>
            <a:r>
              <a:rPr lang="nl-BE" sz="2400" b="0" dirty="0" err="1" smtClean="0"/>
              <a:t>hospitality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industry</a:t>
            </a:r>
            <a:r>
              <a:rPr lang="nl-BE" sz="2400" b="0" dirty="0" smtClean="0"/>
              <a:t> </a:t>
            </a:r>
          </a:p>
          <a:p>
            <a:pPr algn="ctr"/>
            <a:r>
              <a:rPr lang="nl-BE" sz="2400" b="0" dirty="0" err="1" smtClean="0"/>
              <a:t>from</a:t>
            </a:r>
            <a:r>
              <a:rPr lang="nl-BE" sz="2400" b="0" dirty="0" smtClean="0"/>
              <a:t> the </a:t>
            </a:r>
            <a:r>
              <a:rPr lang="nl-BE" sz="2400" b="0" dirty="0" err="1" smtClean="0"/>
              <a:t>bottom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to</a:t>
            </a:r>
            <a:r>
              <a:rPr lang="nl-BE" sz="2400" b="0" dirty="0" smtClean="0"/>
              <a:t> the top.</a:t>
            </a:r>
          </a:p>
          <a:p>
            <a:pPr algn="ctr"/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l-BE" dirty="0" smtClean="0"/>
              <a:t>How do </a:t>
            </a:r>
            <a:r>
              <a:rPr lang="nl-BE" dirty="0" err="1" smtClean="0"/>
              <a:t>you</a:t>
            </a:r>
            <a:r>
              <a:rPr lang="nl-BE" dirty="0" smtClean="0"/>
              <a:t> keep talent on board?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Avoid</a:t>
            </a:r>
            <a:r>
              <a:rPr lang="nl-BE" dirty="0" smtClean="0"/>
              <a:t> the “Blue </a:t>
            </a:r>
            <a:r>
              <a:rPr lang="nl-BE" dirty="0" err="1" smtClean="0"/>
              <a:t>Monday</a:t>
            </a:r>
            <a:r>
              <a:rPr lang="nl-BE" dirty="0" smtClean="0"/>
              <a:t>” </a:t>
            </a:r>
            <a:r>
              <a:rPr lang="nl-BE" dirty="0" err="1" smtClean="0"/>
              <a:t>syndrome</a:t>
            </a:r>
            <a:r>
              <a:rPr lang="nl-BE" dirty="0" smtClean="0"/>
              <a:t>!!!</a:t>
            </a:r>
          </a:p>
          <a:p>
            <a:r>
              <a:rPr lang="nl-BE" u="sng" dirty="0" smtClean="0"/>
              <a:t>Companies </a:t>
            </a:r>
            <a:r>
              <a:rPr lang="nl-BE" u="sng" dirty="0" err="1" smtClean="0"/>
              <a:t>issued</a:t>
            </a:r>
            <a:r>
              <a:rPr lang="nl-BE" dirty="0" smtClean="0"/>
              <a:t>: </a:t>
            </a:r>
          </a:p>
          <a:p>
            <a:pPr lvl="1"/>
            <a:r>
              <a:rPr lang="nl-BE" dirty="0" err="1" smtClean="0"/>
              <a:t>psychological</a:t>
            </a:r>
            <a:r>
              <a:rPr lang="nl-BE" dirty="0" smtClean="0"/>
              <a:t> </a:t>
            </a:r>
            <a:r>
              <a:rPr lang="nl-BE" dirty="0" err="1" smtClean="0"/>
              <a:t>contracts</a:t>
            </a:r>
            <a:r>
              <a:rPr lang="nl-BE" dirty="0" smtClean="0"/>
              <a:t> ex. KPMG</a:t>
            </a:r>
          </a:p>
          <a:p>
            <a:pPr lvl="1"/>
            <a:r>
              <a:rPr lang="nl-BE" dirty="0" smtClean="0"/>
              <a:t>engagement </a:t>
            </a:r>
            <a:r>
              <a:rPr lang="nl-BE" dirty="0" err="1" smtClean="0"/>
              <a:t>contracts</a:t>
            </a:r>
            <a:r>
              <a:rPr lang="nl-BE" dirty="0" smtClean="0"/>
              <a:t> ex. SD WORX</a:t>
            </a:r>
          </a:p>
          <a:p>
            <a:pPr marL="365760" lvl="1" indent="0">
              <a:buNone/>
            </a:pPr>
            <a:r>
              <a:rPr lang="nl-BE" dirty="0" smtClean="0"/>
              <a:t>7 items: job content, </a:t>
            </a:r>
            <a:r>
              <a:rPr lang="nl-BE" dirty="0" err="1" smtClean="0"/>
              <a:t>career</a:t>
            </a:r>
            <a:r>
              <a:rPr lang="nl-BE" dirty="0" smtClean="0"/>
              <a:t> </a:t>
            </a:r>
            <a:r>
              <a:rPr lang="nl-BE" dirty="0" err="1" smtClean="0"/>
              <a:t>development</a:t>
            </a:r>
            <a:r>
              <a:rPr lang="nl-BE" dirty="0" smtClean="0"/>
              <a:t>, training,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atmosphere</a:t>
            </a:r>
            <a:r>
              <a:rPr lang="nl-BE" dirty="0" smtClean="0"/>
              <a:t>, </a:t>
            </a:r>
            <a:r>
              <a:rPr lang="nl-BE" dirty="0" err="1" smtClean="0"/>
              <a:t>compensation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benefits, </a:t>
            </a:r>
            <a:r>
              <a:rPr lang="nl-BE" dirty="0" err="1" smtClean="0"/>
              <a:t>work</a:t>
            </a:r>
            <a:r>
              <a:rPr lang="nl-BE" dirty="0" smtClean="0"/>
              <a:t>-life </a:t>
            </a:r>
            <a:r>
              <a:rPr lang="nl-BE" dirty="0" err="1" smtClean="0"/>
              <a:t>balance</a:t>
            </a:r>
            <a:r>
              <a:rPr lang="nl-BE" dirty="0" smtClean="0"/>
              <a:t>, job security</a:t>
            </a:r>
          </a:p>
          <a:p>
            <a:r>
              <a:rPr lang="nl-BE" u="sng" dirty="0" err="1" smtClean="0"/>
              <a:t>Develop</a:t>
            </a:r>
            <a:r>
              <a:rPr lang="nl-BE" u="sng" dirty="0" smtClean="0"/>
              <a:t> </a:t>
            </a:r>
            <a:r>
              <a:rPr lang="nl-BE" u="sng" dirty="0" err="1" smtClean="0"/>
              <a:t>creativity</a:t>
            </a:r>
            <a:r>
              <a:rPr lang="nl-BE" dirty="0" smtClean="0"/>
              <a:t>: “</a:t>
            </a:r>
            <a:r>
              <a:rPr lang="nl-BE" dirty="0" err="1" smtClean="0"/>
              <a:t>creativity</a:t>
            </a:r>
            <a:r>
              <a:rPr lang="nl-BE" dirty="0" smtClean="0"/>
              <a:t> </a:t>
            </a:r>
            <a:r>
              <a:rPr lang="nl-BE" dirty="0" err="1" smtClean="0"/>
              <a:t>increases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diversity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declines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sameness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routine”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42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smtClean="0"/>
              <a:t>How do </a:t>
            </a:r>
            <a:r>
              <a:rPr lang="nl-BE" u="sng" dirty="0" err="1" smtClean="0"/>
              <a:t>you</a:t>
            </a:r>
            <a:r>
              <a:rPr lang="nl-BE" u="sng" dirty="0" smtClean="0"/>
              <a:t> keep </a:t>
            </a:r>
            <a:r>
              <a:rPr lang="nl-BE" u="sng" dirty="0" err="1" smtClean="0"/>
              <a:t>them</a:t>
            </a:r>
            <a:r>
              <a:rPr lang="nl-BE" u="sng" dirty="0" smtClean="0"/>
              <a:t> on board</a:t>
            </a:r>
            <a:r>
              <a:rPr lang="nl-BE" dirty="0" smtClean="0"/>
              <a:t>?</a:t>
            </a:r>
          </a:p>
          <a:p>
            <a:r>
              <a:rPr lang="nl-BE" dirty="0" smtClean="0"/>
              <a:t>Meet the </a:t>
            </a:r>
            <a:r>
              <a:rPr lang="nl-BE" dirty="0" err="1" smtClean="0"/>
              <a:t>demands</a:t>
            </a:r>
            <a:r>
              <a:rPr lang="nl-BE" dirty="0" smtClean="0"/>
              <a:t> of the new </a:t>
            </a:r>
            <a:r>
              <a:rPr lang="nl-BE" dirty="0" err="1" smtClean="0"/>
              <a:t>generation</a:t>
            </a:r>
            <a:r>
              <a:rPr lang="nl-BE" dirty="0" smtClean="0"/>
              <a:t> of </a:t>
            </a:r>
            <a:r>
              <a:rPr lang="nl-BE" dirty="0" err="1" smtClean="0"/>
              <a:t>recruits</a:t>
            </a:r>
            <a:endParaRPr lang="nl-BE" dirty="0" smtClean="0"/>
          </a:p>
          <a:p>
            <a:r>
              <a:rPr lang="nl-BE" dirty="0" err="1" smtClean="0"/>
              <a:t>Create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open </a:t>
            </a:r>
          </a:p>
          <a:p>
            <a:r>
              <a:rPr lang="nl-BE" dirty="0" smtClean="0"/>
              <a:t>Start the </a:t>
            </a:r>
            <a:r>
              <a:rPr lang="nl-BE" dirty="0" err="1" smtClean="0"/>
              <a:t>retention</a:t>
            </a:r>
            <a:r>
              <a:rPr lang="nl-BE" dirty="0" smtClean="0"/>
              <a:t> procedure on </a:t>
            </a:r>
            <a:r>
              <a:rPr lang="nl-BE" dirty="0" err="1" smtClean="0"/>
              <a:t>day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drawing</a:t>
            </a:r>
            <a:r>
              <a:rPr lang="nl-BE" dirty="0" smtClean="0"/>
              <a:t> </a:t>
            </a:r>
            <a:r>
              <a:rPr lang="nl-BE" dirty="0" err="1" smtClean="0"/>
              <a:t>psychological</a:t>
            </a:r>
            <a:r>
              <a:rPr lang="nl-BE" dirty="0" smtClean="0"/>
              <a:t> or engagement </a:t>
            </a:r>
            <a:r>
              <a:rPr lang="nl-BE" dirty="0" err="1" smtClean="0"/>
              <a:t>contracts</a:t>
            </a:r>
            <a:endParaRPr lang="nl-BE" dirty="0" smtClean="0"/>
          </a:p>
          <a:p>
            <a:r>
              <a:rPr lang="nl-BE" dirty="0" err="1" smtClean="0"/>
              <a:t>Evaluate</a:t>
            </a:r>
            <a:r>
              <a:rPr lang="nl-BE" dirty="0" smtClean="0"/>
              <a:t> the </a:t>
            </a:r>
            <a:r>
              <a:rPr lang="nl-BE" dirty="0" err="1" smtClean="0"/>
              <a:t>contracts</a:t>
            </a:r>
            <a:r>
              <a:rPr lang="nl-BE" dirty="0" smtClean="0"/>
              <a:t> on a </a:t>
            </a:r>
            <a:r>
              <a:rPr lang="nl-BE" dirty="0" err="1" smtClean="0"/>
              <a:t>regular</a:t>
            </a:r>
            <a:r>
              <a:rPr lang="nl-BE" dirty="0" smtClean="0"/>
              <a:t> base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“In </a:t>
            </a:r>
            <a:r>
              <a:rPr lang="nl-BE" dirty="0" err="1" smtClean="0"/>
              <a:t>general</a:t>
            </a:r>
            <a:r>
              <a:rPr lang="nl-BE" dirty="0" smtClean="0"/>
              <a:t> a </a:t>
            </a:r>
            <a:r>
              <a:rPr lang="nl-BE" dirty="0" err="1" smtClean="0"/>
              <a:t>satisfied</a:t>
            </a:r>
            <a:r>
              <a:rPr lang="nl-BE" dirty="0" smtClean="0"/>
              <a:t> manager does his job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feels</a:t>
            </a:r>
            <a:r>
              <a:rPr lang="nl-BE" dirty="0" smtClean="0"/>
              <a:t> well but </a:t>
            </a:r>
            <a:r>
              <a:rPr lang="nl-BE" dirty="0" err="1" smtClean="0"/>
              <a:t>brings</a:t>
            </a:r>
            <a:r>
              <a:rPr lang="nl-BE" dirty="0" smtClean="0"/>
              <a:t> no extra-</a:t>
            </a:r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company. </a:t>
            </a:r>
            <a:r>
              <a:rPr lang="nl-BE" dirty="0" err="1" smtClean="0"/>
              <a:t>That</a:t>
            </a:r>
            <a:r>
              <a:rPr lang="nl-BE" dirty="0" smtClean="0"/>
              <a:t> does </a:t>
            </a:r>
            <a:r>
              <a:rPr lang="nl-BE" dirty="0" err="1" smtClean="0"/>
              <a:t>an</a:t>
            </a:r>
            <a:r>
              <a:rPr lang="nl-BE" dirty="0" smtClean="0"/>
              <a:t> employee </a:t>
            </a:r>
            <a:r>
              <a:rPr lang="nl-BE" dirty="0" err="1" smtClean="0"/>
              <a:t>who</a:t>
            </a:r>
            <a:r>
              <a:rPr lang="nl-BE" dirty="0" smtClean="0"/>
              <a:t> is </a:t>
            </a:r>
            <a:r>
              <a:rPr lang="nl-BE" dirty="0" err="1" smtClean="0"/>
              <a:t>engaged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is “</a:t>
            </a:r>
            <a:r>
              <a:rPr lang="nl-BE" dirty="0" err="1" smtClean="0"/>
              <a:t>prosperous</a:t>
            </a:r>
            <a:r>
              <a:rPr lang="nl-BE" dirty="0" smtClean="0"/>
              <a:t>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58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I would like to share with you an international survey by </a:t>
            </a:r>
            <a:br>
              <a:rPr lang="en-GB" sz="3200" dirty="0"/>
            </a:br>
            <a:r>
              <a:rPr lang="en-GB" sz="3200" dirty="0"/>
              <a:t>Price Waterhouse concerning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“</a:t>
            </a:r>
            <a:r>
              <a:rPr lang="en-GB" sz="3200" dirty="0"/>
              <a:t>The </a:t>
            </a:r>
            <a:r>
              <a:rPr lang="en-GB" sz="3200" dirty="0" err="1"/>
              <a:t>Millennials</a:t>
            </a:r>
            <a:r>
              <a:rPr lang="en-GB" sz="3200" dirty="0" smtClean="0"/>
              <a:t>”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4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l-BE" sz="6000" dirty="0"/>
          </a:p>
          <a:p>
            <a:r>
              <a:rPr lang="en-GB" sz="6000" dirty="0"/>
              <a:t>PWC in the world : </a:t>
            </a:r>
            <a:r>
              <a:rPr lang="en-GB" sz="6000" dirty="0" smtClean="0"/>
              <a:t>audit </a:t>
            </a:r>
            <a:r>
              <a:rPr lang="en-GB" sz="6000" dirty="0"/>
              <a:t>/ tax / legal </a:t>
            </a:r>
            <a:r>
              <a:rPr lang="en-GB" sz="6000" dirty="0" smtClean="0"/>
              <a:t>advisory</a:t>
            </a:r>
            <a:endParaRPr lang="nl-BE" sz="6000" dirty="0" smtClean="0"/>
          </a:p>
          <a:p>
            <a:pPr marL="0" indent="0">
              <a:buNone/>
            </a:pPr>
            <a:r>
              <a:rPr lang="en-GB" sz="6000" dirty="0" smtClean="0"/>
              <a:t>			138 countries</a:t>
            </a:r>
            <a:endParaRPr lang="nl-BE" sz="6000" dirty="0" smtClean="0"/>
          </a:p>
          <a:p>
            <a:pPr marL="0" indent="0">
              <a:buNone/>
            </a:pPr>
            <a:r>
              <a:rPr lang="en-GB" sz="6000" dirty="0" smtClean="0"/>
              <a:t>			770 </a:t>
            </a:r>
            <a:r>
              <a:rPr lang="en-GB" sz="6000" dirty="0"/>
              <a:t>offices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		30 </a:t>
            </a:r>
            <a:r>
              <a:rPr lang="en-GB" sz="6000" dirty="0"/>
              <a:t>billion USD turnover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		179000 </a:t>
            </a:r>
            <a:r>
              <a:rPr lang="en-GB" sz="6000" dirty="0"/>
              <a:t>employees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		8000 partners</a:t>
            </a:r>
          </a:p>
          <a:p>
            <a:pPr marL="0" indent="0">
              <a:buNone/>
            </a:pPr>
            <a:endParaRPr lang="nl-BE" sz="6000" dirty="0"/>
          </a:p>
          <a:p>
            <a:r>
              <a:rPr lang="en-GB" sz="6000" dirty="0"/>
              <a:t> International inter-generation </a:t>
            </a:r>
            <a:r>
              <a:rPr lang="en-GB" sz="6000" dirty="0" smtClean="0"/>
              <a:t>research:</a:t>
            </a:r>
            <a:br>
              <a:rPr lang="en-GB" sz="6000" dirty="0" smtClean="0"/>
            </a:br>
            <a:r>
              <a:rPr lang="en-GB" sz="6000" dirty="0" smtClean="0"/>
              <a:t>			18 </a:t>
            </a:r>
            <a:r>
              <a:rPr lang="en-GB" sz="6000" dirty="0"/>
              <a:t>countries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		</a:t>
            </a:r>
            <a:r>
              <a:rPr lang="en-GB" sz="6000" dirty="0" smtClean="0"/>
              <a:t>44000 </a:t>
            </a:r>
            <a:r>
              <a:rPr lang="en-GB" sz="6000" dirty="0"/>
              <a:t>web surveys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		300 </a:t>
            </a:r>
            <a:r>
              <a:rPr lang="en-GB" sz="6000" dirty="0"/>
              <a:t>interviews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		30 </a:t>
            </a:r>
            <a:r>
              <a:rPr lang="en-GB" sz="6000" dirty="0"/>
              <a:t>group discussions</a:t>
            </a:r>
            <a:endParaRPr lang="nl-BE" sz="6000" dirty="0"/>
          </a:p>
          <a:p>
            <a:pPr marL="0" indent="0">
              <a:buNone/>
            </a:pPr>
            <a:r>
              <a:rPr lang="en-GB" sz="6000" dirty="0"/>
              <a:t>			</a:t>
            </a:r>
            <a:r>
              <a:rPr lang="en-GB" sz="6000" dirty="0" smtClean="0"/>
              <a:t>1000 </a:t>
            </a:r>
            <a:r>
              <a:rPr lang="en-GB" sz="6000" dirty="0" err="1"/>
              <a:t>millennials</a:t>
            </a:r>
            <a:r>
              <a:rPr lang="en-GB" sz="6000" dirty="0"/>
              <a:t> </a:t>
            </a:r>
            <a:r>
              <a:rPr lang="en-GB" sz="6000" dirty="0" smtClean="0"/>
              <a:t>and </a:t>
            </a:r>
            <a:r>
              <a:rPr lang="en-GB" sz="6000" dirty="0"/>
              <a:t>45 </a:t>
            </a:r>
            <a:r>
              <a:rPr lang="en-GB" sz="6000" dirty="0" smtClean="0"/>
              <a:t>leaders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8649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Who</a:t>
            </a:r>
            <a:r>
              <a:rPr lang="nl-BE" dirty="0" smtClean="0"/>
              <a:t> are the “</a:t>
            </a:r>
            <a:r>
              <a:rPr lang="nl-BE" dirty="0" err="1" smtClean="0"/>
              <a:t>Milleninials</a:t>
            </a:r>
            <a:r>
              <a:rPr lang="nl-BE" dirty="0" smtClean="0"/>
              <a:t>” at PWC?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4873752"/>
          </a:xfrm>
        </p:spPr>
        <p:txBody>
          <a:bodyPr/>
          <a:lstStyle/>
          <a:p>
            <a:r>
              <a:rPr lang="en-GB" dirty="0" smtClean="0"/>
              <a:t>Gen y	</a:t>
            </a:r>
          </a:p>
          <a:p>
            <a:pPr marL="0" indent="0">
              <a:buNone/>
            </a:pPr>
            <a:r>
              <a:rPr lang="en-GB" dirty="0" smtClean="0"/>
              <a:t>born between 1980 and 1985	unmarried (75%)</a:t>
            </a:r>
            <a:endParaRPr lang="nl-BE" dirty="0" smtClean="0"/>
          </a:p>
          <a:p>
            <a:r>
              <a:rPr lang="en-GB" dirty="0" smtClean="0"/>
              <a:t>Echo </a:t>
            </a:r>
            <a:r>
              <a:rPr lang="en-GB" dirty="0"/>
              <a:t>Boomers 	</a:t>
            </a:r>
            <a:endParaRPr lang="nl-BE" dirty="0"/>
          </a:p>
          <a:p>
            <a:r>
              <a:rPr lang="en-GB" dirty="0" smtClean="0"/>
              <a:t>Generations </a:t>
            </a:r>
            <a:r>
              <a:rPr lang="en-GB" dirty="0"/>
              <a:t>We	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have </a:t>
            </a:r>
            <a:r>
              <a:rPr lang="en-GB" dirty="0"/>
              <a:t>no children (92</a:t>
            </a:r>
            <a:r>
              <a:rPr lang="en-GB" dirty="0" smtClean="0"/>
              <a:t>%)	right </a:t>
            </a:r>
            <a:r>
              <a:rPr lang="en-GB" dirty="0"/>
              <a:t>of the University (75%)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majority of the employees at PWC (60%)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9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848872" cy="1143000"/>
          </a:xfrm>
        </p:spPr>
        <p:txBody>
          <a:bodyPr>
            <a:normAutofit/>
          </a:bodyPr>
          <a:lstStyle/>
          <a:p>
            <a:r>
              <a:rPr lang="en-GB" dirty="0"/>
              <a:t>Baby boomers are “out” </a:t>
            </a:r>
            <a:r>
              <a:rPr lang="en-GB" dirty="0" err="1" smtClean="0"/>
              <a:t>Millennials</a:t>
            </a:r>
            <a:r>
              <a:rPr lang="en-GB" dirty="0" smtClean="0"/>
              <a:t> are </a:t>
            </a:r>
            <a:r>
              <a:rPr lang="en-GB" dirty="0"/>
              <a:t>“in</a:t>
            </a:r>
            <a:r>
              <a:rPr lang="en-GB" dirty="0" smtClean="0"/>
              <a:t>”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2776"/>
            <a:ext cx="7909869" cy="4970551"/>
          </a:xfrm>
        </p:spPr>
      </p:pic>
    </p:spTree>
    <p:extLst>
      <p:ext uri="{BB962C8B-B14F-4D97-AF65-F5344CB8AC3E}">
        <p14:creationId xmlns:p14="http://schemas.microsoft.com/office/powerpoint/2010/main" val="32382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world</a:t>
            </a:r>
            <a:r>
              <a:rPr lang="nl-BE" dirty="0" smtClean="0"/>
              <a:t> has </a:t>
            </a:r>
            <a:r>
              <a:rPr lang="nl-BE" dirty="0" err="1" smtClean="0"/>
              <a:t>changed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4873752"/>
          </a:xfrm>
        </p:spPr>
        <p:txBody>
          <a:bodyPr/>
          <a:lstStyle/>
          <a:p>
            <a:r>
              <a:rPr lang="nl-BE" dirty="0" smtClean="0"/>
              <a:t>Technology     direct access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information</a:t>
            </a:r>
          </a:p>
          <a:p>
            <a:r>
              <a:rPr lang="nl-BE" dirty="0" err="1" smtClean="0"/>
              <a:t>Mobility</a:t>
            </a:r>
            <a:r>
              <a:rPr lang="nl-BE" dirty="0" smtClean="0"/>
              <a:t>     borders </a:t>
            </a:r>
            <a:r>
              <a:rPr lang="nl-BE" dirty="0" err="1" smtClean="0"/>
              <a:t>disappear</a:t>
            </a:r>
            <a:endParaRPr lang="nl-BE" dirty="0" smtClean="0"/>
          </a:p>
          <a:p>
            <a:r>
              <a:rPr lang="nl-BE" dirty="0" smtClean="0"/>
              <a:t>Labour relations     </a:t>
            </a:r>
            <a:r>
              <a:rPr lang="nl-BE" dirty="0" err="1" smtClean="0"/>
              <a:t>employers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employees have different </a:t>
            </a:r>
            <a:r>
              <a:rPr lang="nl-BE" dirty="0" err="1" smtClean="0"/>
              <a:t>expectations</a:t>
            </a:r>
            <a:endParaRPr lang="nl-BE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2424719" y="1844824"/>
            <a:ext cx="2160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1763688" y="2276872"/>
            <a:ext cx="2160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2987824" y="2708920"/>
            <a:ext cx="21602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important conclusions of the survey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“The millennial” : </a:t>
            </a:r>
            <a:endParaRPr lang="nl-BE" dirty="0"/>
          </a:p>
          <a:p>
            <a:pPr lvl="0"/>
            <a:r>
              <a:rPr lang="en-GB" dirty="0"/>
              <a:t>are devoted to their job and word hard</a:t>
            </a:r>
            <a:endParaRPr lang="nl-BE" dirty="0"/>
          </a:p>
          <a:p>
            <a:pPr lvl="0"/>
            <a:r>
              <a:rPr lang="en-GB" dirty="0"/>
              <a:t>want more balance between work and private life</a:t>
            </a:r>
            <a:endParaRPr lang="nl-BE" dirty="0"/>
          </a:p>
          <a:p>
            <a:pPr lvl="0"/>
            <a:r>
              <a:rPr lang="en-GB" dirty="0"/>
              <a:t>want support and appreciation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not-</a:t>
            </a:r>
            <a:r>
              <a:rPr lang="en-GB" dirty="0" err="1"/>
              <a:t>millennials</a:t>
            </a:r>
            <a:r>
              <a:rPr lang="en-GB" dirty="0"/>
              <a:t> want more empowerment and rewards</a:t>
            </a:r>
            <a:endParaRPr lang="nl-BE" dirty="0"/>
          </a:p>
          <a:p>
            <a:pPr lvl="0"/>
            <a:r>
              <a:rPr lang="en-GB" dirty="0"/>
              <a:t>are very demanding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it’s important to provide an environment that offers interesting work and enriching experience</a:t>
            </a:r>
            <a:endParaRPr lang="nl-BE" dirty="0"/>
          </a:p>
          <a:p>
            <a:pPr lvl="0"/>
            <a:r>
              <a:rPr lang="en-GB" dirty="0"/>
              <a:t>team and community, friendship, support from team leaders are very important</a:t>
            </a:r>
            <a:endParaRPr lang="nl-BE" dirty="0"/>
          </a:p>
          <a:p>
            <a:pPr lvl="0"/>
            <a:r>
              <a:rPr lang="en-GB" dirty="0"/>
              <a:t>extreme work periods have a negative impact on retention</a:t>
            </a:r>
            <a:endParaRPr lang="nl-BE" dirty="0"/>
          </a:p>
          <a:p>
            <a:pPr lvl="0"/>
            <a:r>
              <a:rPr lang="en-GB" dirty="0"/>
              <a:t>they prefer to communicate trough emails and “instant messaging”</a:t>
            </a:r>
            <a:endParaRPr lang="nl-BE" dirty="0"/>
          </a:p>
          <a:p>
            <a:pPr lvl="0"/>
            <a:r>
              <a:rPr lang="en-GB" dirty="0"/>
              <a:t>they with not necessary gadgets, they rely on efficient systems that save time and improve working conditions</a:t>
            </a:r>
            <a:endParaRPr lang="nl-BE" dirty="0"/>
          </a:p>
          <a:p>
            <a:pPr lvl="0"/>
            <a:r>
              <a:rPr lang="en-GB" dirty="0"/>
              <a:t>they are less loyal to career opportunities and here fore allowing proper choices are a must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07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motivation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nl-BE" u="sng" dirty="0" err="1" smtClean="0"/>
              <a:t>Simply</a:t>
            </a:r>
            <a:r>
              <a:rPr lang="nl-BE" dirty="0" smtClean="0"/>
              <a:t>: </a:t>
            </a:r>
          </a:p>
          <a:p>
            <a:pPr marL="0" indent="0">
              <a:buNone/>
            </a:pPr>
            <a:r>
              <a:rPr lang="nl-BE" dirty="0" err="1" smtClean="0"/>
              <a:t>it’s</a:t>
            </a:r>
            <a:r>
              <a:rPr lang="nl-BE" dirty="0" smtClean="0"/>
              <a:t> </a:t>
            </a:r>
            <a:r>
              <a:rPr lang="nl-BE" dirty="0" err="1" smtClean="0"/>
              <a:t>whatever</a:t>
            </a:r>
            <a:r>
              <a:rPr lang="nl-BE" dirty="0" smtClean="0"/>
              <a:t> </a:t>
            </a:r>
            <a:r>
              <a:rPr lang="nl-BE" dirty="0" err="1" smtClean="0"/>
              <a:t>causes</a:t>
            </a:r>
            <a:r>
              <a:rPr lang="nl-BE" dirty="0" smtClean="0"/>
              <a:t> the person </a:t>
            </a:r>
            <a:r>
              <a:rPr lang="nl-BE" dirty="0" err="1" smtClean="0"/>
              <a:t>to</a:t>
            </a:r>
            <a:r>
              <a:rPr lang="nl-BE" dirty="0" smtClean="0"/>
              <a:t> act in a </a:t>
            </a:r>
            <a:r>
              <a:rPr lang="nl-BE" dirty="0" err="1" smtClean="0"/>
              <a:t>particular</a:t>
            </a:r>
            <a:r>
              <a:rPr lang="nl-BE" dirty="0" smtClean="0"/>
              <a:t> way</a:t>
            </a:r>
          </a:p>
          <a:p>
            <a:r>
              <a:rPr lang="nl-BE" u="sng" dirty="0" err="1" smtClean="0"/>
              <a:t>Maslow</a:t>
            </a:r>
            <a:r>
              <a:rPr lang="nl-BE" dirty="0" smtClean="0"/>
              <a:t>: </a:t>
            </a:r>
          </a:p>
          <a:p>
            <a:pPr marL="0" indent="0">
              <a:buNone/>
            </a:pPr>
            <a:r>
              <a:rPr lang="nl-BE" dirty="0" smtClean="0"/>
              <a:t>the human person is </a:t>
            </a:r>
            <a:r>
              <a:rPr lang="nl-BE" dirty="0" err="1" smtClean="0"/>
              <a:t>motivated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5 basic </a:t>
            </a:r>
            <a:r>
              <a:rPr lang="nl-BE" dirty="0" err="1" smtClean="0"/>
              <a:t>needs</a:t>
            </a:r>
            <a:r>
              <a:rPr lang="nl-BE" dirty="0" smtClean="0"/>
              <a:t>: survival – </a:t>
            </a:r>
            <a:r>
              <a:rPr lang="nl-BE" dirty="0" err="1" smtClean="0"/>
              <a:t>safety</a:t>
            </a:r>
            <a:r>
              <a:rPr lang="nl-BE" dirty="0" smtClean="0"/>
              <a:t>– the feeling of </a:t>
            </a:r>
            <a:r>
              <a:rPr lang="nl-BE" dirty="0" err="1" smtClean="0"/>
              <a:t>belonging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love, </a:t>
            </a:r>
            <a:r>
              <a:rPr lang="nl-BE" dirty="0" err="1" smtClean="0"/>
              <a:t>esteem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self</a:t>
            </a:r>
            <a:r>
              <a:rPr lang="nl-BE" dirty="0" smtClean="0"/>
              <a:t> </a:t>
            </a:r>
            <a:r>
              <a:rPr lang="nl-BE" dirty="0" err="1" smtClean="0"/>
              <a:t>actualization</a:t>
            </a:r>
            <a:endParaRPr lang="nl-BE" dirty="0" smtClean="0"/>
          </a:p>
          <a:p>
            <a:r>
              <a:rPr lang="nl-BE" u="sng" dirty="0" smtClean="0"/>
              <a:t>General Dwight </a:t>
            </a:r>
            <a:r>
              <a:rPr lang="nl-BE" u="sng" dirty="0" err="1" smtClean="0"/>
              <a:t>Eisenhower</a:t>
            </a:r>
            <a:r>
              <a:rPr lang="nl-BE" dirty="0" smtClean="0"/>
              <a:t>: </a:t>
            </a:r>
          </a:p>
          <a:p>
            <a:pPr marL="0" indent="0">
              <a:buNone/>
            </a:pPr>
            <a:r>
              <a:rPr lang="nl-BE" dirty="0" smtClean="0"/>
              <a:t>“</a:t>
            </a:r>
            <a:r>
              <a:rPr lang="nl-BE" dirty="0" err="1" smtClean="0"/>
              <a:t>Motivation</a:t>
            </a:r>
            <a:r>
              <a:rPr lang="nl-BE" dirty="0" smtClean="0"/>
              <a:t> is the art of </a:t>
            </a:r>
            <a:r>
              <a:rPr lang="nl-BE" dirty="0" err="1" smtClean="0"/>
              <a:t>getting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 </a:t>
            </a:r>
            <a:r>
              <a:rPr lang="nl-BE" dirty="0" err="1" smtClean="0"/>
              <a:t>because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want </a:t>
            </a:r>
            <a:r>
              <a:rPr lang="nl-BE" dirty="0" err="1" smtClean="0"/>
              <a:t>to</a:t>
            </a:r>
            <a:r>
              <a:rPr lang="nl-BE" dirty="0" smtClean="0"/>
              <a:t> do </a:t>
            </a:r>
            <a:r>
              <a:rPr lang="nl-BE" dirty="0" err="1" smtClean="0"/>
              <a:t>it</a:t>
            </a:r>
            <a:r>
              <a:rPr lang="nl-BE" dirty="0" smtClean="0"/>
              <a:t>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24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nl-BE" dirty="0" smtClean="0"/>
              <a:t>Support the </a:t>
            </a:r>
            <a:r>
              <a:rPr lang="nl-BE" dirty="0" err="1" smtClean="0"/>
              <a:t>growth</a:t>
            </a:r>
            <a:r>
              <a:rPr lang="nl-BE" dirty="0" smtClean="0"/>
              <a:t> of </a:t>
            </a:r>
            <a:r>
              <a:rPr lang="nl-BE" dirty="0" err="1" smtClean="0"/>
              <a:t>your</a:t>
            </a:r>
            <a:r>
              <a:rPr lang="nl-BE" dirty="0" smtClean="0"/>
              <a:t> management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needed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ensure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management </a:t>
            </a:r>
            <a:r>
              <a:rPr lang="nl-BE" dirty="0" err="1" smtClean="0"/>
              <a:t>would</a:t>
            </a:r>
            <a:r>
              <a:rPr lang="nl-BE" dirty="0" smtClean="0"/>
              <a:t> </a:t>
            </a:r>
            <a:r>
              <a:rPr lang="nl-BE" dirty="0" err="1" smtClean="0"/>
              <a:t>perform</a:t>
            </a:r>
            <a:r>
              <a:rPr lang="nl-BE" dirty="0" smtClean="0"/>
              <a:t> </a:t>
            </a:r>
            <a:r>
              <a:rPr lang="nl-BE" dirty="0" err="1" smtClean="0"/>
              <a:t>consistenly</a:t>
            </a:r>
            <a:r>
              <a:rPr lang="nl-BE" dirty="0" smtClean="0"/>
              <a:t> well???</a:t>
            </a:r>
          </a:p>
          <a:p>
            <a:pPr marL="0" indent="0">
              <a:buNone/>
            </a:pPr>
            <a:r>
              <a:rPr lang="nl-BE" dirty="0" smtClean="0"/>
              <a:t>happy managers but … happy is </a:t>
            </a:r>
            <a:r>
              <a:rPr lang="nl-BE" dirty="0" err="1" smtClean="0"/>
              <a:t>not</a:t>
            </a:r>
            <a:r>
              <a:rPr lang="nl-BE" dirty="0" smtClean="0"/>
              <a:t> the </a:t>
            </a:r>
            <a:r>
              <a:rPr lang="nl-BE" dirty="0" err="1" smtClean="0"/>
              <a:t>same</a:t>
            </a:r>
            <a:r>
              <a:rPr lang="nl-BE" dirty="0" smtClean="0"/>
              <a:t> as </a:t>
            </a:r>
            <a:r>
              <a:rPr lang="nl-BE" dirty="0" err="1" smtClean="0"/>
              <a:t>satisfied</a:t>
            </a:r>
            <a:r>
              <a:rPr lang="nl-BE" dirty="0" smtClean="0"/>
              <a:t>!!!</a:t>
            </a:r>
          </a:p>
          <a:p>
            <a:pPr marL="0" indent="0">
              <a:buNone/>
            </a:pP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prosperous</a:t>
            </a:r>
            <a:r>
              <a:rPr lang="nl-BE" dirty="0" smtClean="0"/>
              <a:t> managers!!!</a:t>
            </a:r>
          </a:p>
          <a:p>
            <a:pPr marL="0" indent="0">
              <a:buNone/>
            </a:pPr>
            <a:r>
              <a:rPr lang="nl-BE" dirty="0" smtClean="0"/>
              <a:t>In “</a:t>
            </a:r>
            <a:r>
              <a:rPr lang="nl-BE" dirty="0" err="1" smtClean="0"/>
              <a:t>prosperous</a:t>
            </a:r>
            <a:r>
              <a:rPr lang="nl-BE" dirty="0" smtClean="0"/>
              <a:t>” we </a:t>
            </a:r>
            <a:r>
              <a:rPr lang="nl-BE" dirty="0" err="1" smtClean="0"/>
              <a:t>distinguish</a:t>
            </a:r>
            <a:r>
              <a:rPr lang="nl-BE" dirty="0" smtClean="0"/>
              <a:t> 2 </a:t>
            </a:r>
            <a:r>
              <a:rPr lang="nl-BE" dirty="0" err="1" smtClean="0"/>
              <a:t>components</a:t>
            </a:r>
            <a:r>
              <a:rPr lang="nl-BE" dirty="0" smtClean="0"/>
              <a:t>:</a:t>
            </a:r>
          </a:p>
          <a:p>
            <a:pPr lvl="1"/>
            <a:r>
              <a:rPr lang="nl-BE" dirty="0" err="1" smtClean="0"/>
              <a:t>vitality</a:t>
            </a:r>
            <a:endParaRPr lang="nl-BE" dirty="0" smtClean="0"/>
          </a:p>
          <a:p>
            <a:pPr lvl="1"/>
            <a:r>
              <a:rPr lang="nl-BE" dirty="0" err="1" smtClean="0"/>
              <a:t>learning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“The </a:t>
            </a:r>
            <a:r>
              <a:rPr lang="nl-BE" dirty="0" err="1" smtClean="0"/>
              <a:t>combination</a:t>
            </a:r>
            <a:r>
              <a:rPr lang="nl-BE" dirty="0" smtClean="0"/>
              <a:t> of </a:t>
            </a:r>
            <a:r>
              <a:rPr lang="nl-BE" dirty="0" err="1" smtClean="0"/>
              <a:t>vitality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means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managers </a:t>
            </a:r>
            <a:r>
              <a:rPr lang="nl-BE" dirty="0" err="1" smtClean="0"/>
              <a:t>achieve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ways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grow</a:t>
            </a:r>
            <a:r>
              <a:rPr lang="nl-BE" dirty="0" smtClean="0"/>
              <a:t>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5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smtClean="0"/>
              <a:t>4 </a:t>
            </a:r>
            <a:r>
              <a:rPr lang="nl-BE" u="sng" dirty="0" err="1" smtClean="0"/>
              <a:t>mechanisms</a:t>
            </a:r>
            <a:r>
              <a:rPr lang="nl-BE" u="sng" dirty="0" smtClean="0"/>
              <a:t> </a:t>
            </a:r>
            <a:r>
              <a:rPr lang="nl-BE" u="sng" dirty="0" err="1" smtClean="0"/>
              <a:t>to</a:t>
            </a:r>
            <a:r>
              <a:rPr lang="nl-BE" u="sng" dirty="0" smtClean="0"/>
              <a:t> </a:t>
            </a:r>
            <a:r>
              <a:rPr lang="nl-BE" u="sng" dirty="0" err="1" smtClean="0"/>
              <a:t>develop</a:t>
            </a:r>
            <a:r>
              <a:rPr lang="nl-BE" u="sng" dirty="0" smtClean="0"/>
              <a:t> the </a:t>
            </a:r>
            <a:r>
              <a:rPr lang="nl-BE" u="sng" dirty="0" err="1" smtClean="0"/>
              <a:t>prosperity</a:t>
            </a:r>
            <a:r>
              <a:rPr lang="nl-BE" u="sng" dirty="0" smtClean="0"/>
              <a:t> of </a:t>
            </a:r>
            <a:r>
              <a:rPr lang="nl-BE" u="sng" dirty="0" err="1" smtClean="0"/>
              <a:t>your</a:t>
            </a:r>
            <a:r>
              <a:rPr lang="nl-BE" u="sng" dirty="0" smtClean="0"/>
              <a:t> managers</a:t>
            </a:r>
          </a:p>
          <a:p>
            <a:pPr marL="0" indent="0">
              <a:buNone/>
            </a:pPr>
            <a:r>
              <a:rPr lang="nl-BE" dirty="0" smtClean="0"/>
              <a:t>4.1 the </a:t>
            </a:r>
            <a:r>
              <a:rPr lang="nl-BE" dirty="0" err="1" smtClean="0"/>
              <a:t>freedom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make </a:t>
            </a:r>
            <a:r>
              <a:rPr lang="nl-BE" dirty="0" err="1" smtClean="0"/>
              <a:t>decisions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ex: Alaska Airlines</a:t>
            </a:r>
          </a:p>
          <a:p>
            <a:pPr marL="0" indent="0">
              <a:buNone/>
            </a:pPr>
            <a:r>
              <a:rPr lang="nl-BE" dirty="0" smtClean="0"/>
              <a:t>4.2 make information </a:t>
            </a:r>
            <a:r>
              <a:rPr lang="nl-BE" dirty="0" err="1" smtClean="0"/>
              <a:t>available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4.3 keep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corteous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ex: food company </a:t>
            </a:r>
            <a:r>
              <a:rPr lang="nl-BE" dirty="0" err="1" smtClean="0"/>
              <a:t>Zingerman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4.4 </a:t>
            </a:r>
            <a:r>
              <a:rPr lang="nl-BE" dirty="0" err="1" smtClean="0"/>
              <a:t>provide</a:t>
            </a:r>
            <a:r>
              <a:rPr lang="nl-BE" dirty="0" smtClean="0"/>
              <a:t> feedback on performance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ex: </a:t>
            </a:r>
            <a:r>
              <a:rPr lang="nl-BE" dirty="0" err="1" smtClean="0"/>
              <a:t>quick</a:t>
            </a:r>
            <a:r>
              <a:rPr lang="nl-BE" dirty="0" smtClean="0"/>
              <a:t> </a:t>
            </a:r>
            <a:r>
              <a:rPr lang="nl-BE" dirty="0" err="1" smtClean="0"/>
              <a:t>loans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      Iglo – Ola (</a:t>
            </a:r>
            <a:r>
              <a:rPr lang="nl-BE" dirty="0" err="1" smtClean="0"/>
              <a:t>Birdseye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78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502</Words>
  <Application>Microsoft Office PowerPoint</Application>
  <PresentationFormat>Diavoorstelling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Oriel</vt:lpstr>
      <vt:lpstr>EUHOFA BELGIUM 2012 11 -16 november</vt:lpstr>
      <vt:lpstr>I would like to share with you an international survey by  Price Waterhouse concerning  “The Millennials”</vt:lpstr>
      <vt:lpstr>Who are the “Milleninials” at PWC?</vt:lpstr>
      <vt:lpstr>Baby boomers are “out” Millennials are “in”</vt:lpstr>
      <vt:lpstr>The world has changed…</vt:lpstr>
      <vt:lpstr>Most important conclusions of the survey </vt:lpstr>
      <vt:lpstr>What is motivation?</vt:lpstr>
      <vt:lpstr>Support the growth of your management</vt:lpstr>
      <vt:lpstr>PowerPoint-presentatie</vt:lpstr>
      <vt:lpstr>How do you keep talent on board?</vt:lpstr>
      <vt:lpstr>PowerPoint-presentatie</vt:lpstr>
      <vt:lpstr>Conclusion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EUHOFA BELGIUM 2012 11 to 15 november</dc:title>
  <dc:creator>Hotelschool</dc:creator>
  <cp:lastModifiedBy>Hotels. Ter Duinen</cp:lastModifiedBy>
  <cp:revision>28</cp:revision>
  <dcterms:created xsi:type="dcterms:W3CDTF">2012-01-30T17:29:27Z</dcterms:created>
  <dcterms:modified xsi:type="dcterms:W3CDTF">2012-11-08T20:12:36Z</dcterms:modified>
</cp:coreProperties>
</file>